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7" r:id="rId1"/>
  </p:sldMasterIdLst>
  <p:notesMasterIdLst>
    <p:notesMasterId r:id="rId25"/>
  </p:notesMasterIdLst>
  <p:sldIdLst>
    <p:sldId id="256" r:id="rId2"/>
    <p:sldId id="368" r:id="rId3"/>
    <p:sldId id="369" r:id="rId4"/>
    <p:sldId id="386" r:id="rId5"/>
    <p:sldId id="387" r:id="rId6"/>
    <p:sldId id="389" r:id="rId7"/>
    <p:sldId id="393" r:id="rId8"/>
    <p:sldId id="394" r:id="rId9"/>
    <p:sldId id="395" r:id="rId10"/>
    <p:sldId id="396" r:id="rId11"/>
    <p:sldId id="397" r:id="rId12"/>
    <p:sldId id="388" r:id="rId13"/>
    <p:sldId id="408" r:id="rId14"/>
    <p:sldId id="403" r:id="rId15"/>
    <p:sldId id="409" r:id="rId16"/>
    <p:sldId id="404" r:id="rId17"/>
    <p:sldId id="400" r:id="rId18"/>
    <p:sldId id="412" r:id="rId19"/>
    <p:sldId id="380" r:id="rId20"/>
    <p:sldId id="405" r:id="rId21"/>
    <p:sldId id="406" r:id="rId22"/>
    <p:sldId id="407" r:id="rId23"/>
    <p:sldId id="385" r:id="rId2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sha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336600"/>
    <a:srgbClr val="800000"/>
    <a:srgbClr val="FF9966"/>
    <a:srgbClr val="99FFCC"/>
    <a:srgbClr val="3366FF"/>
    <a:srgbClr val="FFFF99"/>
    <a:srgbClr val="FFFF66"/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4" autoAdjust="0"/>
    <p:restoredTop sz="93390" autoAdjust="0"/>
  </p:normalViewPr>
  <p:slideViewPr>
    <p:cSldViewPr snapToGrid="0">
      <p:cViewPr>
        <p:scale>
          <a:sx n="100" d="100"/>
          <a:sy n="100" d="100"/>
        </p:scale>
        <p:origin x="-2040" y="-6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commentAuthors" Target="commentAuthors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ei\Documents\My%20Dropbox\research\papers\my%20papers\ASPDAC2012\Data_accumulation\TSPaCSU_speedu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y%20papers\my%20papers\ASPDAC2012\Data_accumulation\speedup_analys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y%20papers\my%20papers\ASPDAC2012\Data_accumulation\speedup_analysi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y%20papers\my%20papers\ASPDAC2012\Data_accumulation\speedup_analysis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348350156615"/>
          <c:y val="0.0949599271466158"/>
          <c:w val="0.854961784140029"/>
          <c:h val="0.5657117745084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Sheet1!$A$32:$A$56</c:f>
              <c:strCache>
                <c:ptCount val="25"/>
                <c:pt idx="0">
                  <c:v>bcnt</c:v>
                </c:pt>
                <c:pt idx="1">
                  <c:v>bilv</c:v>
                </c:pt>
                <c:pt idx="2">
                  <c:v>blit</c:v>
                </c:pt>
                <c:pt idx="3">
                  <c:v>brev</c:v>
                </c:pt>
                <c:pt idx="4">
                  <c:v>fir</c:v>
                </c:pt>
                <c:pt idx="5">
                  <c:v>A2TIME01</c:v>
                </c:pt>
                <c:pt idx="6">
                  <c:v>AIFFTR01</c:v>
                </c:pt>
                <c:pt idx="7">
                  <c:v>AIFIRF01</c:v>
                </c:pt>
                <c:pt idx="8">
                  <c:v>AIIFFT01</c:v>
                </c:pt>
                <c:pt idx="9">
                  <c:v>BaseFP01</c:v>
                </c:pt>
                <c:pt idx="10">
                  <c:v>BITMNP01</c:v>
                </c:pt>
                <c:pt idx="11">
                  <c:v>CACHEB01</c:v>
                </c:pt>
                <c:pt idx="12">
                  <c:v>CANRDR01</c:v>
                </c:pt>
                <c:pt idx="13">
                  <c:v>IDCTRN01</c:v>
                </c:pt>
                <c:pt idx="14">
                  <c:v>IIRFLT01</c:v>
                </c:pt>
                <c:pt idx="15">
                  <c:v>PNTRCH01</c:v>
                </c:pt>
                <c:pt idx="16">
                  <c:v>PUWMOD01</c:v>
                </c:pt>
                <c:pt idx="17">
                  <c:v>RSPEED01</c:v>
                </c:pt>
                <c:pt idx="18">
                  <c:v>TBLOOK01</c:v>
                </c:pt>
                <c:pt idx="19">
                  <c:v>TTSPRK01</c:v>
                </c:pt>
                <c:pt idx="20">
                  <c:v>epic</c:v>
                </c:pt>
                <c:pt idx="21">
                  <c:v>mpeg2decode</c:v>
                </c:pt>
                <c:pt idx="22">
                  <c:v>pegwitencode</c:v>
                </c:pt>
                <c:pt idx="23">
                  <c:v>jpegencode</c:v>
                </c:pt>
                <c:pt idx="24">
                  <c:v>average</c:v>
                </c:pt>
              </c:strCache>
            </c:strRef>
          </c:cat>
          <c:val>
            <c:numRef>
              <c:f>Sheet1!$B$32:$B$56</c:f>
              <c:numCache>
                <c:formatCode>General</c:formatCode>
                <c:ptCount val="25"/>
                <c:pt idx="0">
                  <c:v>72.72266249225389</c:v>
                </c:pt>
                <c:pt idx="1">
                  <c:v>34.22993941258601</c:v>
                </c:pt>
                <c:pt idx="2">
                  <c:v>61.80739138414717</c:v>
                </c:pt>
                <c:pt idx="3">
                  <c:v>71.60126654171642</c:v>
                </c:pt>
                <c:pt idx="4">
                  <c:v>61.382026209372</c:v>
                </c:pt>
                <c:pt idx="5">
                  <c:v>12.4576504405334</c:v>
                </c:pt>
                <c:pt idx="6">
                  <c:v>22.13592097067783</c:v>
                </c:pt>
                <c:pt idx="7">
                  <c:v>58.00401237620265</c:v>
                </c:pt>
                <c:pt idx="8">
                  <c:v>21.57031144737519</c:v>
                </c:pt>
                <c:pt idx="9">
                  <c:v>45.53751797268152</c:v>
                </c:pt>
                <c:pt idx="10">
                  <c:v>34.74356750505925</c:v>
                </c:pt>
                <c:pt idx="11">
                  <c:v>29.80189723062903</c:v>
                </c:pt>
                <c:pt idx="12">
                  <c:v>49.28146218071794</c:v>
                </c:pt>
                <c:pt idx="13">
                  <c:v>63.1836843561068</c:v>
                </c:pt>
                <c:pt idx="14">
                  <c:v>13.43769652176747</c:v>
                </c:pt>
                <c:pt idx="15">
                  <c:v>52.62117415682531</c:v>
                </c:pt>
                <c:pt idx="16">
                  <c:v>51.98845244589926</c:v>
                </c:pt>
                <c:pt idx="17">
                  <c:v>46.70082757057023</c:v>
                </c:pt>
                <c:pt idx="18">
                  <c:v>34.62896594257866</c:v>
                </c:pt>
                <c:pt idx="19">
                  <c:v>24.81143599505668</c:v>
                </c:pt>
                <c:pt idx="20">
                  <c:v>30.88359429023009</c:v>
                </c:pt>
                <c:pt idx="21">
                  <c:v>46.87740073109875</c:v>
                </c:pt>
                <c:pt idx="22">
                  <c:v>12.85071693448776</c:v>
                </c:pt>
                <c:pt idx="23">
                  <c:v>26.47584102902373</c:v>
                </c:pt>
                <c:pt idx="24">
                  <c:v>40.82230900573305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4553400"/>
        <c:axId val="974556360"/>
      </c:barChart>
      <c:catAx>
        <c:axId val="974553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rebuchet MS" pitchFamily="34" charset="0"/>
              </a:defRPr>
            </a:pPr>
            <a:endParaRPr lang="en-US"/>
          </a:p>
        </c:txPr>
        <c:crossAx val="974556360"/>
        <c:crosses val="autoZero"/>
        <c:auto val="1"/>
        <c:lblAlgn val="ctr"/>
        <c:lblOffset val="0"/>
        <c:noMultiLvlLbl val="0"/>
      </c:catAx>
      <c:valAx>
        <c:axId val="9745563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>
                    <a:latin typeface="Trebuchet MS" pitchFamily="34" charset="0"/>
                  </a:rPr>
                  <a:t>Speedup</a:t>
                </a:r>
              </a:p>
            </c:rich>
          </c:tx>
          <c:layout>
            <c:manualLayout>
              <c:xMode val="edge"/>
              <c:yMode val="edge"/>
              <c:x val="0.0265086588967697"/>
              <c:y val="0.23846977532040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rebuchet MS" pitchFamily="34" charset="0"/>
              </a:defRPr>
            </a:pPr>
            <a:endParaRPr lang="en-US"/>
          </a:p>
        </c:txPr>
        <c:crossAx val="974553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9747897016231"/>
          <c:y val="0.0613347133646026"/>
          <c:w val="0.75471267093444"/>
          <c:h val="0.77727244828423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'with tracelength'!$B$59</c:f>
              <c:strCache>
                <c:ptCount val="1"/>
                <c:pt idx="0">
                  <c:v>Dinero simulation time (s)</c:v>
                </c:pt>
              </c:strCache>
            </c:strRef>
          </c:tx>
          <c:spPr>
            <a:ln w="31750"/>
          </c:spPr>
          <c:marker>
            <c:symbol val="diamond"/>
            <c:size val="7"/>
          </c:marker>
          <c:xVal>
            <c:numRef>
              <c:f>'with tracelength'!$A$60:$A$83</c:f>
              <c:numCache>
                <c:formatCode>General</c:formatCode>
                <c:ptCount val="24"/>
                <c:pt idx="0">
                  <c:v>1.9884E7</c:v>
                </c:pt>
                <c:pt idx="1">
                  <c:v>1.9949567E7</c:v>
                </c:pt>
                <c:pt idx="2">
                  <c:v>2.1413747E7</c:v>
                </c:pt>
                <c:pt idx="3">
                  <c:v>3.3028288E7</c:v>
                </c:pt>
                <c:pt idx="4">
                  <c:v>3.327614E7</c:v>
                </c:pt>
                <c:pt idx="5">
                  <c:v>3.660593E7</c:v>
                </c:pt>
                <c:pt idx="6">
                  <c:v>4.2548784E7</c:v>
                </c:pt>
                <c:pt idx="7">
                  <c:v>4.3960851E7</c:v>
                </c:pt>
                <c:pt idx="8">
                  <c:v>4.5400147E7</c:v>
                </c:pt>
                <c:pt idx="9">
                  <c:v>4.9936494E7</c:v>
                </c:pt>
                <c:pt idx="10">
                  <c:v>5.2148246E7</c:v>
                </c:pt>
                <c:pt idx="11">
                  <c:v>5.4340142E7</c:v>
                </c:pt>
                <c:pt idx="12">
                  <c:v>5.6553312E7</c:v>
                </c:pt>
                <c:pt idx="13">
                  <c:v>5.8134282E7</c:v>
                </c:pt>
                <c:pt idx="14">
                  <c:v>8.0063116E7</c:v>
                </c:pt>
                <c:pt idx="15">
                  <c:v>8.1347912E7</c:v>
                </c:pt>
                <c:pt idx="16">
                  <c:v>9.0403534E7</c:v>
                </c:pt>
                <c:pt idx="17">
                  <c:v>1.12371259E8</c:v>
                </c:pt>
                <c:pt idx="18">
                  <c:v>1.27967548E8</c:v>
                </c:pt>
                <c:pt idx="19">
                  <c:v>1.4294017E8</c:v>
                </c:pt>
                <c:pt idx="20">
                  <c:v>2.14284742E8</c:v>
                </c:pt>
                <c:pt idx="21">
                  <c:v>3.03600747999997E8</c:v>
                </c:pt>
                <c:pt idx="22">
                  <c:v>4.39712604999997E8</c:v>
                </c:pt>
                <c:pt idx="23">
                  <c:v>9.42730142E8</c:v>
                </c:pt>
              </c:numCache>
            </c:numRef>
          </c:xVal>
          <c:yVal>
            <c:numRef>
              <c:f>'with tracelength'!$B$60:$B$83</c:f>
              <c:numCache>
                <c:formatCode>General</c:formatCode>
                <c:ptCount val="24"/>
                <c:pt idx="0">
                  <c:v>9615.62</c:v>
                </c:pt>
                <c:pt idx="1">
                  <c:v>10126.79999999999</c:v>
                </c:pt>
                <c:pt idx="2">
                  <c:v>10098.49</c:v>
                </c:pt>
                <c:pt idx="3">
                  <c:v>17277.7599999999</c:v>
                </c:pt>
                <c:pt idx="4">
                  <c:v>16464.78000000002</c:v>
                </c:pt>
                <c:pt idx="5">
                  <c:v>18301.0099999999</c:v>
                </c:pt>
                <c:pt idx="6">
                  <c:v>20710.64</c:v>
                </c:pt>
                <c:pt idx="7">
                  <c:v>22853.95</c:v>
                </c:pt>
                <c:pt idx="8">
                  <c:v>22280.77</c:v>
                </c:pt>
                <c:pt idx="9">
                  <c:v>24850.44000000002</c:v>
                </c:pt>
                <c:pt idx="10">
                  <c:v>25891.53</c:v>
                </c:pt>
                <c:pt idx="11">
                  <c:v>25192.34</c:v>
                </c:pt>
                <c:pt idx="12">
                  <c:v>27478.95</c:v>
                </c:pt>
                <c:pt idx="13">
                  <c:v>24988.86</c:v>
                </c:pt>
                <c:pt idx="14">
                  <c:v>41023.79</c:v>
                </c:pt>
                <c:pt idx="15">
                  <c:v>41589.44</c:v>
                </c:pt>
                <c:pt idx="16">
                  <c:v>45809.44</c:v>
                </c:pt>
                <c:pt idx="17">
                  <c:v>55609.55</c:v>
                </c:pt>
                <c:pt idx="18">
                  <c:v>63909.34000000001</c:v>
                </c:pt>
                <c:pt idx="19">
                  <c:v>68919.02</c:v>
                </c:pt>
                <c:pt idx="20">
                  <c:v>96940.22</c:v>
                </c:pt>
                <c:pt idx="21">
                  <c:v>151302.66</c:v>
                </c:pt>
                <c:pt idx="22">
                  <c:v>223110.07</c:v>
                </c:pt>
                <c:pt idx="23">
                  <c:v>471088.4900000002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'with tracelength'!$C$59</c:f>
              <c:strCache>
                <c:ptCount val="1"/>
                <c:pt idx="0">
                  <c:v>SPUC simulation time (s)</c:v>
                </c:pt>
              </c:strCache>
            </c:strRef>
          </c:tx>
          <c:spPr>
            <a:ln w="31750"/>
          </c:spPr>
          <c:marker>
            <c:symbol val="square"/>
            <c:size val="5"/>
          </c:marker>
          <c:xVal>
            <c:numRef>
              <c:f>'with tracelength'!$A$60:$A$83</c:f>
              <c:numCache>
                <c:formatCode>General</c:formatCode>
                <c:ptCount val="24"/>
                <c:pt idx="0">
                  <c:v>1.9884E7</c:v>
                </c:pt>
                <c:pt idx="1">
                  <c:v>1.9949567E7</c:v>
                </c:pt>
                <c:pt idx="2">
                  <c:v>2.1413747E7</c:v>
                </c:pt>
                <c:pt idx="3">
                  <c:v>3.3028288E7</c:v>
                </c:pt>
                <c:pt idx="4">
                  <c:v>3.327614E7</c:v>
                </c:pt>
                <c:pt idx="5">
                  <c:v>3.660593E7</c:v>
                </c:pt>
                <c:pt idx="6">
                  <c:v>4.2548784E7</c:v>
                </c:pt>
                <c:pt idx="7">
                  <c:v>4.3960851E7</c:v>
                </c:pt>
                <c:pt idx="8">
                  <c:v>4.5400147E7</c:v>
                </c:pt>
                <c:pt idx="9">
                  <c:v>4.9936494E7</c:v>
                </c:pt>
                <c:pt idx="10">
                  <c:v>5.2148246E7</c:v>
                </c:pt>
                <c:pt idx="11">
                  <c:v>5.4340142E7</c:v>
                </c:pt>
                <c:pt idx="12">
                  <c:v>5.6553312E7</c:v>
                </c:pt>
                <c:pt idx="13">
                  <c:v>5.8134282E7</c:v>
                </c:pt>
                <c:pt idx="14">
                  <c:v>8.0063116E7</c:v>
                </c:pt>
                <c:pt idx="15">
                  <c:v>8.1347912E7</c:v>
                </c:pt>
                <c:pt idx="16">
                  <c:v>9.0403534E7</c:v>
                </c:pt>
                <c:pt idx="17">
                  <c:v>1.12371259E8</c:v>
                </c:pt>
                <c:pt idx="18">
                  <c:v>1.27967548E8</c:v>
                </c:pt>
                <c:pt idx="19">
                  <c:v>1.4294017E8</c:v>
                </c:pt>
                <c:pt idx="20">
                  <c:v>2.14284742E8</c:v>
                </c:pt>
                <c:pt idx="21">
                  <c:v>3.03600747999997E8</c:v>
                </c:pt>
                <c:pt idx="22">
                  <c:v>4.39712604999997E8</c:v>
                </c:pt>
                <c:pt idx="23">
                  <c:v>9.42730142E8</c:v>
                </c:pt>
              </c:numCache>
            </c:numRef>
          </c:xVal>
          <c:yVal>
            <c:numRef>
              <c:f>'with tracelength'!$C$60:$C$83</c:f>
              <c:numCache>
                <c:formatCode>General</c:formatCode>
                <c:ptCount val="24"/>
                <c:pt idx="0">
                  <c:v>346.4899999999989</c:v>
                </c:pt>
                <c:pt idx="1">
                  <c:v>214.53</c:v>
                </c:pt>
                <c:pt idx="2">
                  <c:v>283.54</c:v>
                </c:pt>
                <c:pt idx="3">
                  <c:v>1373.51</c:v>
                </c:pt>
                <c:pt idx="4">
                  <c:v>339.7</c:v>
                </c:pt>
                <c:pt idx="5">
                  <c:v>599.9399999999994</c:v>
                </c:pt>
                <c:pt idx="6">
                  <c:v>1536.18</c:v>
                </c:pt>
                <c:pt idx="7">
                  <c:v>423.1100000000003</c:v>
                </c:pt>
                <c:pt idx="8">
                  <c:v>288.45</c:v>
                </c:pt>
                <c:pt idx="9">
                  <c:v>1829.01</c:v>
                </c:pt>
                <c:pt idx="10">
                  <c:v>505.6200000000001</c:v>
                </c:pt>
                <c:pt idx="11">
                  <c:v>330.81</c:v>
                </c:pt>
                <c:pt idx="12">
                  <c:v>1085.64</c:v>
                </c:pt>
                <c:pt idx="13">
                  <c:v>787.9299999999994</c:v>
                </c:pt>
                <c:pt idx="14">
                  <c:v>675.7800000000005</c:v>
                </c:pt>
                <c:pt idx="15">
                  <c:v>1894.91</c:v>
                </c:pt>
                <c:pt idx="16">
                  <c:v>2034.2</c:v>
                </c:pt>
                <c:pt idx="17">
                  <c:v>1014.48</c:v>
                </c:pt>
                <c:pt idx="18">
                  <c:v>962.04</c:v>
                </c:pt>
                <c:pt idx="19">
                  <c:v>1951.72</c:v>
                </c:pt>
                <c:pt idx="20">
                  <c:v>2060.25</c:v>
                </c:pt>
                <c:pt idx="21">
                  <c:v>4236.72</c:v>
                </c:pt>
                <c:pt idx="22">
                  <c:v>3462.6</c:v>
                </c:pt>
                <c:pt idx="23">
                  <c:v>7261.870000000001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'with tracelength'!$D$59</c:f>
              <c:strCache>
                <c:ptCount val="1"/>
                <c:pt idx="0">
                  <c:v>SPUC's speedup</c:v>
                </c:pt>
              </c:strCache>
            </c:strRef>
          </c:tx>
          <c:spPr>
            <a:ln w="31750"/>
          </c:spPr>
          <c:marker>
            <c:symbol val="triangle"/>
            <c:size val="7"/>
          </c:marker>
          <c:xVal>
            <c:numRef>
              <c:f>'with tracelength'!$A$60:$A$83</c:f>
              <c:numCache>
                <c:formatCode>General</c:formatCode>
                <c:ptCount val="24"/>
                <c:pt idx="0">
                  <c:v>1.9884E7</c:v>
                </c:pt>
                <c:pt idx="1">
                  <c:v>1.9949567E7</c:v>
                </c:pt>
                <c:pt idx="2">
                  <c:v>2.1413747E7</c:v>
                </c:pt>
                <c:pt idx="3">
                  <c:v>3.3028288E7</c:v>
                </c:pt>
                <c:pt idx="4">
                  <c:v>3.327614E7</c:v>
                </c:pt>
                <c:pt idx="5">
                  <c:v>3.660593E7</c:v>
                </c:pt>
                <c:pt idx="6">
                  <c:v>4.2548784E7</c:v>
                </c:pt>
                <c:pt idx="7">
                  <c:v>4.3960851E7</c:v>
                </c:pt>
                <c:pt idx="8">
                  <c:v>4.5400147E7</c:v>
                </c:pt>
                <c:pt idx="9">
                  <c:v>4.9936494E7</c:v>
                </c:pt>
                <c:pt idx="10">
                  <c:v>5.2148246E7</c:v>
                </c:pt>
                <c:pt idx="11">
                  <c:v>5.4340142E7</c:v>
                </c:pt>
                <c:pt idx="12">
                  <c:v>5.6553312E7</c:v>
                </c:pt>
                <c:pt idx="13">
                  <c:v>5.8134282E7</c:v>
                </c:pt>
                <c:pt idx="14">
                  <c:v>8.0063116E7</c:v>
                </c:pt>
                <c:pt idx="15">
                  <c:v>8.1347912E7</c:v>
                </c:pt>
                <c:pt idx="16">
                  <c:v>9.0403534E7</c:v>
                </c:pt>
                <c:pt idx="17">
                  <c:v>1.12371259E8</c:v>
                </c:pt>
                <c:pt idx="18">
                  <c:v>1.27967548E8</c:v>
                </c:pt>
                <c:pt idx="19">
                  <c:v>1.4294017E8</c:v>
                </c:pt>
                <c:pt idx="20">
                  <c:v>2.14284742E8</c:v>
                </c:pt>
                <c:pt idx="21">
                  <c:v>3.03600747999997E8</c:v>
                </c:pt>
                <c:pt idx="22">
                  <c:v>4.39712604999997E8</c:v>
                </c:pt>
                <c:pt idx="23">
                  <c:v>9.42730142E8</c:v>
                </c:pt>
              </c:numCache>
            </c:numRef>
          </c:xVal>
          <c:yVal>
            <c:numRef>
              <c:f>'with tracelength'!$D$60:$D$83</c:f>
              <c:numCache>
                <c:formatCode>General</c:formatCode>
                <c:ptCount val="24"/>
                <c:pt idx="0">
                  <c:v>27.75150798002829</c:v>
                </c:pt>
                <c:pt idx="1">
                  <c:v>47.20458677108095</c:v>
                </c:pt>
                <c:pt idx="2">
                  <c:v>35.61575086407601</c:v>
                </c:pt>
                <c:pt idx="3">
                  <c:v>12.57927499617768</c:v>
                </c:pt>
                <c:pt idx="4">
                  <c:v>48.4685899322932</c:v>
                </c:pt>
                <c:pt idx="5">
                  <c:v>30.50473380671377</c:v>
                </c:pt>
                <c:pt idx="6">
                  <c:v>13.48190967204365</c:v>
                </c:pt>
                <c:pt idx="7">
                  <c:v>54.01420434402402</c:v>
                </c:pt>
                <c:pt idx="8">
                  <c:v>77.2430923903623</c:v>
                </c:pt>
                <c:pt idx="9">
                  <c:v>13.58682565978316</c:v>
                </c:pt>
                <c:pt idx="10">
                  <c:v>51.20748783671525</c:v>
                </c:pt>
                <c:pt idx="11">
                  <c:v>76.15350201021735</c:v>
                </c:pt>
                <c:pt idx="12">
                  <c:v>25.31129103570253</c:v>
                </c:pt>
                <c:pt idx="13">
                  <c:v>31.71456855304413</c:v>
                </c:pt>
                <c:pt idx="14">
                  <c:v>60.70583621888821</c:v>
                </c:pt>
                <c:pt idx="15">
                  <c:v>21.94797642104374</c:v>
                </c:pt>
                <c:pt idx="16">
                  <c:v>22.51963425425228</c:v>
                </c:pt>
                <c:pt idx="17">
                  <c:v>54.81581697027048</c:v>
                </c:pt>
                <c:pt idx="18">
                  <c:v>66.43106315745707</c:v>
                </c:pt>
                <c:pt idx="19">
                  <c:v>35.31194023732913</c:v>
                </c:pt>
                <c:pt idx="20">
                  <c:v>47.0526489503701</c:v>
                </c:pt>
                <c:pt idx="21">
                  <c:v>35.71221605392851</c:v>
                </c:pt>
                <c:pt idx="22">
                  <c:v>64.43426038237268</c:v>
                </c:pt>
                <c:pt idx="23">
                  <c:v>64.87151243412508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4654648"/>
        <c:axId val="974660456"/>
      </c:scatterChart>
      <c:valAx>
        <c:axId val="974654648"/>
        <c:scaling>
          <c:logBase val="10.0"/>
          <c:orientation val="minMax"/>
          <c:max val="9.5E8"/>
          <c:min val="1.8E7"/>
        </c:scaling>
        <c:delete val="0"/>
        <c:axPos val="b"/>
        <c:title>
          <c:tx>
            <c:rich>
              <a:bodyPr/>
              <a:lstStyle/>
              <a:p>
                <a:pPr>
                  <a:defRPr sz="1600">
                    <a:latin typeface="Trebuchet MS" pitchFamily="34" charset="0"/>
                  </a:defRPr>
                </a:pPr>
                <a:r>
                  <a:rPr lang="en-US" sz="1600">
                    <a:latin typeface="Trebuchet MS" pitchFamily="34" charset="0"/>
                  </a:rPr>
                  <a:t>Logarithmic-scaled access trace length</a:t>
                </a:r>
              </a:p>
            </c:rich>
          </c:tx>
          <c:layout>
            <c:manualLayout>
              <c:xMode val="edge"/>
              <c:yMode val="edge"/>
              <c:x val="0.30025790200671"/>
              <c:y val="0.92811334582216"/>
            </c:manualLayout>
          </c:layout>
          <c:overlay val="0"/>
        </c:title>
        <c:numFmt formatCode="0.0E+0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rebuchet MS" pitchFamily="34" charset="0"/>
              </a:defRPr>
            </a:pPr>
            <a:endParaRPr lang="en-US"/>
          </a:p>
        </c:txPr>
        <c:crossAx val="974660456"/>
        <c:crosses val="autoZero"/>
        <c:crossBetween val="midCat"/>
      </c:valAx>
      <c:valAx>
        <c:axId val="974660456"/>
        <c:scaling>
          <c:logBase val="10.0"/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>
                    <a:latin typeface="Trebuchet MS" pitchFamily="34" charset="0"/>
                  </a:defRPr>
                </a:pPr>
                <a:r>
                  <a:rPr lang="en-US" sz="1600">
                    <a:latin typeface="Trebuchet MS" pitchFamily="34" charset="0"/>
                  </a:rPr>
                  <a:t>Logarithmic-scaled simulation time and speedup</a:t>
                </a:r>
              </a:p>
            </c:rich>
          </c:tx>
          <c:layout>
            <c:manualLayout>
              <c:xMode val="edge"/>
              <c:yMode val="edge"/>
              <c:x val="0.000595462995148641"/>
              <c:y val="0.0710070186913537"/>
            </c:manualLayout>
          </c:layout>
          <c:overlay val="0"/>
        </c:title>
        <c:numFmt formatCode="0.0E+0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rebuchet MS" pitchFamily="34" charset="0"/>
              </a:defRPr>
            </a:pPr>
            <a:endParaRPr lang="en-US"/>
          </a:p>
        </c:txPr>
        <c:crossAx val="97465464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697229268938"/>
          <c:y val="0.0514005540974045"/>
          <c:w val="0.852645866965404"/>
          <c:h val="0.783386920384933"/>
        </c:manualLayout>
      </c:layout>
      <c:scatterChart>
        <c:scatterStyle val="smoothMarker"/>
        <c:varyColors val="0"/>
        <c:ser>
          <c:idx val="0"/>
          <c:order val="0"/>
          <c:spPr>
            <a:ln w="31750"/>
          </c:spPr>
          <c:marker>
            <c:symbol val="diamond"/>
            <c:size val="7"/>
          </c:marker>
          <c:dLbls>
            <c:dLbl>
              <c:idx val="5"/>
              <c:layout>
                <c:manualLayout>
                  <c:x val="-0.0038572493643543"/>
                  <c:y val="0.050165378498497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bilv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'use improved stack size'!$A$176:$A$199</c:f>
              <c:numCache>
                <c:formatCode>General</c:formatCode>
                <c:ptCount val="24"/>
                <c:pt idx="0">
                  <c:v>0.000252897797649676</c:v>
                </c:pt>
                <c:pt idx="1">
                  <c:v>0.0318553528338702</c:v>
                </c:pt>
                <c:pt idx="2">
                  <c:v>0.148442699109569</c:v>
                </c:pt>
                <c:pt idx="3">
                  <c:v>0.181768564914956</c:v>
                </c:pt>
                <c:pt idx="4">
                  <c:v>1.251681719062123</c:v>
                </c:pt>
                <c:pt idx="5">
                  <c:v>1.370352875815572</c:v>
                </c:pt>
                <c:pt idx="6">
                  <c:v>1.3837667484631</c:v>
                </c:pt>
                <c:pt idx="7">
                  <c:v>1.982366063211462</c:v>
                </c:pt>
                <c:pt idx="8">
                  <c:v>2.541463571226148</c:v>
                </c:pt>
                <c:pt idx="9">
                  <c:v>2.549650994497833</c:v>
                </c:pt>
                <c:pt idx="10">
                  <c:v>2.559578989597877</c:v>
                </c:pt>
                <c:pt idx="11">
                  <c:v>3.353669770022963</c:v>
                </c:pt>
                <c:pt idx="12">
                  <c:v>4.784142076367106</c:v>
                </c:pt>
                <c:pt idx="13">
                  <c:v>4.817926446127625</c:v>
                </c:pt>
                <c:pt idx="14">
                  <c:v>6.494546281601111</c:v>
                </c:pt>
                <c:pt idx="15">
                  <c:v>9.271448052142407</c:v>
                </c:pt>
                <c:pt idx="16">
                  <c:v>9.662705137011481</c:v>
                </c:pt>
                <c:pt idx="17">
                  <c:v>10.18785886031562</c:v>
                </c:pt>
                <c:pt idx="18">
                  <c:v>12.83742176947299</c:v>
                </c:pt>
                <c:pt idx="19">
                  <c:v>16.04065922915342</c:v>
                </c:pt>
                <c:pt idx="20">
                  <c:v>17.30924306547389</c:v>
                </c:pt>
                <c:pt idx="21">
                  <c:v>27.36617236423329</c:v>
                </c:pt>
                <c:pt idx="22">
                  <c:v>29.71902857914089</c:v>
                </c:pt>
                <c:pt idx="23">
                  <c:v>34.14510432690631</c:v>
                </c:pt>
              </c:numCache>
            </c:numRef>
          </c:xVal>
          <c:yVal>
            <c:numRef>
              <c:f>'use improved stack size'!$B$176:$B$199</c:f>
              <c:numCache>
                <c:formatCode>General</c:formatCode>
                <c:ptCount val="24"/>
                <c:pt idx="0">
                  <c:v>77.2430923903623</c:v>
                </c:pt>
                <c:pt idx="1">
                  <c:v>76.15350201021735</c:v>
                </c:pt>
                <c:pt idx="2">
                  <c:v>64.87151243412508</c:v>
                </c:pt>
                <c:pt idx="3">
                  <c:v>64.43426038237438</c:v>
                </c:pt>
                <c:pt idx="4">
                  <c:v>60.70583621888866</c:v>
                </c:pt>
                <c:pt idx="5">
                  <c:v>35.31194023732913</c:v>
                </c:pt>
                <c:pt idx="6">
                  <c:v>66.43106315745707</c:v>
                </c:pt>
                <c:pt idx="7">
                  <c:v>54.81581697027048</c:v>
                </c:pt>
                <c:pt idx="8">
                  <c:v>54.01420434402402</c:v>
                </c:pt>
                <c:pt idx="9">
                  <c:v>51.20748783671525</c:v>
                </c:pt>
                <c:pt idx="10">
                  <c:v>48.4685899322932</c:v>
                </c:pt>
                <c:pt idx="11">
                  <c:v>47.20458677108095</c:v>
                </c:pt>
                <c:pt idx="12">
                  <c:v>47.0526489503701</c:v>
                </c:pt>
                <c:pt idx="13">
                  <c:v>35.61575086407601</c:v>
                </c:pt>
                <c:pt idx="14">
                  <c:v>35.71221605392851</c:v>
                </c:pt>
                <c:pt idx="15">
                  <c:v>30.50473380671349</c:v>
                </c:pt>
                <c:pt idx="16">
                  <c:v>25.31129103570253</c:v>
                </c:pt>
                <c:pt idx="17">
                  <c:v>31.71456855304413</c:v>
                </c:pt>
                <c:pt idx="18">
                  <c:v>27.75150798002829</c:v>
                </c:pt>
                <c:pt idx="19">
                  <c:v>22.51963425425228</c:v>
                </c:pt>
                <c:pt idx="20">
                  <c:v>21.94797642104374</c:v>
                </c:pt>
                <c:pt idx="21">
                  <c:v>12.57927499617768</c:v>
                </c:pt>
                <c:pt idx="22">
                  <c:v>13.58682565978316</c:v>
                </c:pt>
                <c:pt idx="23">
                  <c:v>13.48190967204365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4719224"/>
        <c:axId val="974722264"/>
      </c:scatterChart>
      <c:valAx>
        <c:axId val="974719224"/>
        <c:scaling>
          <c:orientation val="minMax"/>
          <c:max val="35.0"/>
          <c:min val="0.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rebuchet MS" pitchFamily="34" charset="0"/>
              </a:defRPr>
            </a:pPr>
            <a:endParaRPr lang="en-US"/>
          </a:p>
        </c:txPr>
        <c:crossAx val="974722264"/>
        <c:crosses val="autoZero"/>
        <c:crossBetween val="midCat"/>
      </c:valAx>
      <c:valAx>
        <c:axId val="9747222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>
                    <a:latin typeface="Trebuchet MS" pitchFamily="34" charset="0"/>
                  </a:defRPr>
                </a:pPr>
                <a:r>
                  <a:rPr lang="en-US" sz="1600">
                    <a:latin typeface="Trebuchet MS" pitchFamily="34" charset="0"/>
                  </a:rPr>
                  <a:t>Speedup</a:t>
                </a:r>
              </a:p>
            </c:rich>
          </c:tx>
          <c:layout>
            <c:manualLayout>
              <c:xMode val="edge"/>
              <c:yMode val="edge"/>
              <c:x val="0.0114745205993069"/>
              <c:y val="0.2727915567192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rebuchet MS" pitchFamily="34" charset="0"/>
              </a:defRPr>
            </a:pPr>
            <a:endParaRPr lang="en-US"/>
          </a:p>
        </c:txPr>
        <c:crossAx val="974719224"/>
        <c:crosses val="autoZero"/>
        <c:crossBetween val="midCat"/>
        <c:majorUnit val="20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690251746704"/>
          <c:y val="0.0513411314915115"/>
          <c:w val="0.853712828150003"/>
          <c:h val="0.832813071776428"/>
        </c:manualLayout>
      </c:layout>
      <c:scatterChart>
        <c:scatterStyle val="smoothMarker"/>
        <c:varyColors val="0"/>
        <c:ser>
          <c:idx val="0"/>
          <c:order val="0"/>
          <c:spPr>
            <a:ln w="31750">
              <a:solidFill>
                <a:srgbClr val="800000"/>
              </a:solidFill>
            </a:ln>
          </c:spPr>
          <c:marker>
            <c:symbol val="circle"/>
            <c:size val="6"/>
            <c:spPr>
              <a:solidFill>
                <a:srgbClr val="800000"/>
              </a:solidFill>
              <a:ln>
                <a:solidFill>
                  <a:srgbClr val="800000"/>
                </a:solidFill>
              </a:ln>
            </c:spPr>
          </c:marker>
          <c:xVal>
            <c:numRef>
              <c:f>'use improved stack size'!$A$203:$A$226</c:f>
              <c:numCache>
                <c:formatCode>General</c:formatCode>
                <c:ptCount val="24"/>
                <c:pt idx="0">
                  <c:v>4.21309284059332E-9</c:v>
                </c:pt>
                <c:pt idx="1">
                  <c:v>5.66060354733684E-5</c:v>
                </c:pt>
                <c:pt idx="2">
                  <c:v>0.000743613819372377</c:v>
                </c:pt>
                <c:pt idx="3">
                  <c:v>0.00155329098056824</c:v>
                </c:pt>
                <c:pt idx="4">
                  <c:v>0.00429860507397145</c:v>
                </c:pt>
                <c:pt idx="5">
                  <c:v>0.00571155193494329</c:v>
                </c:pt>
                <c:pt idx="6">
                  <c:v>0.0116727690445978</c:v>
                </c:pt>
                <c:pt idx="7">
                  <c:v>0.0170833397969585</c:v>
                </c:pt>
                <c:pt idx="8">
                  <c:v>0.0202657924515832</c:v>
                </c:pt>
                <c:pt idx="9">
                  <c:v>0.02142771386408</c:v>
                </c:pt>
                <c:pt idx="10">
                  <c:v>0.0250543777097874</c:v>
                </c:pt>
                <c:pt idx="11">
                  <c:v>0.0424459336517265</c:v>
                </c:pt>
                <c:pt idx="12">
                  <c:v>0.0822793364740889</c:v>
                </c:pt>
                <c:pt idx="13">
                  <c:v>0.0938075389823447</c:v>
                </c:pt>
                <c:pt idx="14">
                  <c:v>0.123800802174583</c:v>
                </c:pt>
                <c:pt idx="15">
                  <c:v>0.182772653386152</c:v>
                </c:pt>
                <c:pt idx="16">
                  <c:v>0.190319150598772</c:v>
                </c:pt>
                <c:pt idx="17">
                  <c:v>0.313601361270539</c:v>
                </c:pt>
                <c:pt idx="18">
                  <c:v>0.341537881187439</c:v>
                </c:pt>
                <c:pt idx="19">
                  <c:v>0.596950484972143</c:v>
                </c:pt>
                <c:pt idx="20">
                  <c:v>0.657750631939442</c:v>
                </c:pt>
                <c:pt idx="21">
                  <c:v>2.322378610852757</c:v>
                </c:pt>
                <c:pt idx="22">
                  <c:v>2.636847159490577</c:v>
                </c:pt>
                <c:pt idx="23">
                  <c:v>2.801396102699822</c:v>
                </c:pt>
              </c:numCache>
            </c:numRef>
          </c:xVal>
          <c:yVal>
            <c:numRef>
              <c:f>'use improved stack size'!$B$203:$B$226</c:f>
              <c:numCache>
                <c:formatCode>General</c:formatCode>
                <c:ptCount val="24"/>
                <c:pt idx="0">
                  <c:v>77.2430923903623</c:v>
                </c:pt>
                <c:pt idx="1">
                  <c:v>76.15350201021735</c:v>
                </c:pt>
                <c:pt idx="2">
                  <c:v>64.87151243412508</c:v>
                </c:pt>
                <c:pt idx="3">
                  <c:v>64.4342603823743</c:v>
                </c:pt>
                <c:pt idx="4">
                  <c:v>60.70583621888866</c:v>
                </c:pt>
                <c:pt idx="5">
                  <c:v>66.43106315745707</c:v>
                </c:pt>
                <c:pt idx="6">
                  <c:v>54.81581697027048</c:v>
                </c:pt>
                <c:pt idx="7">
                  <c:v>54.01420434402402</c:v>
                </c:pt>
                <c:pt idx="8">
                  <c:v>48.4685899322932</c:v>
                </c:pt>
                <c:pt idx="9">
                  <c:v>51.20748783671525</c:v>
                </c:pt>
                <c:pt idx="10">
                  <c:v>47.20458677108095</c:v>
                </c:pt>
                <c:pt idx="11">
                  <c:v>47.0526489503701</c:v>
                </c:pt>
                <c:pt idx="12">
                  <c:v>35.31194023732913</c:v>
                </c:pt>
                <c:pt idx="13">
                  <c:v>35.61575086407601</c:v>
                </c:pt>
                <c:pt idx="14">
                  <c:v>35.71221605392851</c:v>
                </c:pt>
                <c:pt idx="15">
                  <c:v>30.50473380671349</c:v>
                </c:pt>
                <c:pt idx="16">
                  <c:v>31.71456855304413</c:v>
                </c:pt>
                <c:pt idx="17">
                  <c:v>25.31129103570253</c:v>
                </c:pt>
                <c:pt idx="18">
                  <c:v>27.75150798002829</c:v>
                </c:pt>
                <c:pt idx="19">
                  <c:v>22.51963425425228</c:v>
                </c:pt>
                <c:pt idx="20">
                  <c:v>21.94797642104374</c:v>
                </c:pt>
                <c:pt idx="21">
                  <c:v>12.57927499617768</c:v>
                </c:pt>
                <c:pt idx="22">
                  <c:v>13.58682565978316</c:v>
                </c:pt>
                <c:pt idx="23">
                  <c:v>13.48190967204365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4749192"/>
        <c:axId val="974754264"/>
      </c:scatterChart>
      <c:valAx>
        <c:axId val="974749192"/>
        <c:scaling>
          <c:orientation val="minMax"/>
          <c:min val="0.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74754264"/>
        <c:crosses val="autoZero"/>
        <c:crossBetween val="midCat"/>
      </c:valAx>
      <c:valAx>
        <c:axId val="974754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rebuchet MS" pitchFamily="34" charset="0"/>
              </a:defRPr>
            </a:pPr>
            <a:endParaRPr lang="en-US"/>
          </a:p>
        </c:txPr>
        <c:crossAx val="974749192"/>
        <c:crosses val="autoZero"/>
        <c:crossBetween val="midCat"/>
        <c:majorUnit val="20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0.11353</cdr:y>
    </cdr:from>
    <cdr:to>
      <cdr:x>0.03877</cdr:x>
      <cdr:y>0.62802</cdr:y>
    </cdr:to>
    <cdr:sp macro="" textlink="">
      <cdr:nvSpPr>
        <cdr:cNvPr id="3" name="TextBox 2"/>
        <cdr:cNvSpPr txBox="1"/>
      </cdr:nvSpPr>
      <cdr:spPr>
        <a:xfrm xmlns:a="http://schemas.openxmlformats.org/drawingml/2006/main" rot="10800000">
          <a:off x="-1" y="247526"/>
          <a:ext cx="276225" cy="1121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eaVert" wrap="square" rtlCol="0"/>
        <a:lstStyle xmlns:a="http://schemas.openxmlformats.org/drawingml/2006/main"/>
        <a:p xmlns:a="http://schemas.openxmlformats.org/drawingml/2006/main">
          <a:r>
            <a:rPr lang="en-US" sz="1600" b="1" dirty="0">
              <a:latin typeface="Trebuchet MS" pitchFamily="34" charset="0"/>
              <a:cs typeface="Times New Roman" pitchFamily="18" charset="0"/>
            </a:rPr>
            <a:t>Speedup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32FBF1-87A7-4C1F-95CF-22277E1CE4FA}" type="datetimeFigureOut">
              <a:rPr lang="en-US"/>
              <a:pPr>
                <a:defRPr/>
              </a:pPr>
              <a:t>3/31/12</a:t>
            </a:fld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AE338-67A3-45A7-A4B9-1DBD086A0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08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 smtClean="0"/>
              <a:pPr>
                <a:defRPr/>
              </a:pPr>
              <a:t>‹#›</a:t>
            </a:fld>
            <a:r>
              <a:rPr lang="en-US" smtClean="0"/>
              <a:t> of 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90144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3040"/>
            <a:ext cx="7772400" cy="463296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152400" y="470736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accent2"/>
                </a:solidFill>
              </a:rPr>
              <a:t>A Single-Pass Cache Simulation Methodology for Two-level Unified Caches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2882900" y="3862388"/>
            <a:ext cx="615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</a:t>
            </a:r>
            <a:r>
              <a:rPr lang="en-US" sz="1600" dirty="0" smtClean="0">
                <a:latin typeface="Tahoma" pitchFamily="16" charset="0"/>
              </a:rPr>
              <a:t>affiliated </a:t>
            </a:r>
            <a:r>
              <a:rPr lang="en-US" sz="1600" dirty="0">
                <a:latin typeface="Tahoma" pitchFamily="16" charset="0"/>
              </a:rPr>
              <a:t>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800" y="3849688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1655429" y="2547269"/>
            <a:ext cx="5587582" cy="904875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>
              <a:spcAft>
                <a:spcPts val="400"/>
              </a:spcAft>
            </a:pPr>
            <a:r>
              <a:rPr lang="en-US" dirty="0" smtClean="0">
                <a:ea typeface="ＭＳ Ｐゴシック" pitchFamily="16" charset="-128"/>
              </a:rPr>
              <a:t>Wei </a:t>
            </a:r>
            <a:r>
              <a:rPr lang="en-US" dirty="0" err="1" smtClean="0">
                <a:ea typeface="ＭＳ Ｐゴシック" pitchFamily="16" charset="-128"/>
              </a:rPr>
              <a:t>Zang</a:t>
            </a:r>
            <a:r>
              <a:rPr lang="en-US" dirty="0" smtClean="0">
                <a:ea typeface="ＭＳ Ｐゴシック" pitchFamily="16" charset="-128"/>
              </a:rPr>
              <a:t> and Ann </a:t>
            </a:r>
            <a:r>
              <a:rPr lang="en-US" dirty="0">
                <a:ea typeface="ＭＳ Ｐゴシック" pitchFamily="16" charset="-128"/>
              </a:rPr>
              <a:t>Gordon-Ross</a:t>
            </a:r>
            <a:r>
              <a:rPr lang="en-US" baseline="30000" dirty="0">
                <a:ea typeface="ＭＳ Ｐゴシック" pitchFamily="16" charset="-128"/>
              </a:rPr>
              <a:t>+</a:t>
            </a:r>
            <a:endParaRPr lang="en-US" dirty="0">
              <a:ea typeface="ＭＳ Ｐゴシック" pitchFamily="16" charset="-128"/>
            </a:endParaRPr>
          </a:p>
          <a:p>
            <a:pPr>
              <a:spcAft>
                <a:spcPts val="400"/>
              </a:spcAft>
            </a:pPr>
            <a:r>
              <a:rPr lang="en-US" sz="1400" dirty="0">
                <a:ea typeface="ＭＳ Ｐゴシック" pitchFamily="16" charset="-128"/>
              </a:rPr>
              <a:t>University of Florida</a:t>
            </a:r>
            <a:br>
              <a:rPr lang="en-US" sz="1400" dirty="0">
                <a:ea typeface="ＭＳ Ｐゴシック" pitchFamily="16" charset="-128"/>
              </a:rPr>
            </a:br>
            <a:r>
              <a:rPr lang="en-US" sz="1400" dirty="0">
                <a:latin typeface="Helvetica" pitchFamily="16" charset="0"/>
                <a:ea typeface="ＭＳ Ｐゴシック" pitchFamily="16" charset="-128"/>
              </a:rPr>
              <a:t>Department of Electrical and Computer Engineering</a:t>
            </a:r>
            <a:r>
              <a:rPr lang="en-US" sz="1400" dirty="0">
                <a:ea typeface="ＭＳ Ｐゴシック" pitchFamily="16" charset="-128"/>
              </a:rPr>
              <a:t/>
            </a:r>
            <a:br>
              <a:rPr lang="en-US" sz="1400" dirty="0">
                <a:ea typeface="ＭＳ Ｐゴシック" pitchFamily="16" charset="-128"/>
              </a:rPr>
            </a:br>
            <a:endParaRPr lang="en-US" sz="1600" dirty="0">
              <a:latin typeface="Helvetica" pitchFamily="16" charset="0"/>
              <a:ea typeface="ＭＳ Ｐゴシック" pitchFamily="16" charset="-128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52400" y="5989618"/>
            <a:ext cx="4638676" cy="5847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ahoma" pitchFamily="16" charset="0"/>
              </a:rPr>
              <a:t>This work was supported by the National Science Foundation (CNS-0953447) and (ECCS-0901706)</a:t>
            </a:r>
            <a:endParaRPr lang="en-US" sz="1600" dirty="0">
              <a:latin typeface="Tahoma" pitchFamily="16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caches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8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15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3559106" y="326707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(110) </a:t>
            </a:r>
            <a:r>
              <a:rPr lang="en-US" sz="1800" u="sng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101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Times"/>
              </a:rPr>
              <a:t> 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08943" y="3645129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110 101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16" name="Group 111"/>
          <p:cNvGrpSpPr/>
          <p:nvPr/>
        </p:nvGrpSpPr>
        <p:grpSpPr>
          <a:xfrm>
            <a:off x="2908306" y="3531008"/>
            <a:ext cx="2359019" cy="1660441"/>
            <a:chOff x="2908306" y="3531008"/>
            <a:chExt cx="2359019" cy="1660441"/>
          </a:xfrm>
        </p:grpSpPr>
        <p:sp>
          <p:nvSpPr>
            <p:cNvPr id="90" name="Text Box 40"/>
            <p:cNvSpPr txBox="1">
              <a:spLocks noChangeArrowheads="1"/>
            </p:cNvSpPr>
            <p:nvPr/>
          </p:nvSpPr>
          <p:spPr bwMode="auto">
            <a:xfrm>
              <a:off x="3384556" y="3939210"/>
              <a:ext cx="182561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No previous access in stack</a:t>
              </a:r>
            </a:p>
          </p:txBody>
        </p:sp>
        <p:cxnSp>
          <p:nvCxnSpPr>
            <p:cNvPr id="91" name="AutoShape 33"/>
            <p:cNvCxnSpPr>
              <a:cxnSpLocks noChangeShapeType="1"/>
              <a:stCxn id="63" idx="2"/>
              <a:endCxn id="90" idx="0"/>
            </p:cNvCxnSpPr>
            <p:nvPr/>
          </p:nvCxnSpPr>
          <p:spPr bwMode="auto">
            <a:xfrm rot="16200000" flipH="1">
              <a:off x="4091659" y="373350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908306" y="35765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sp>
          <p:nvSpPr>
            <p:cNvPr id="97" name="Text Box 40"/>
            <p:cNvSpPr txBox="1">
              <a:spLocks noChangeArrowheads="1"/>
            </p:cNvSpPr>
            <p:nvPr/>
          </p:nvSpPr>
          <p:spPr bwMode="auto">
            <a:xfrm>
              <a:off x="3441706" y="4852895"/>
              <a:ext cx="182561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Compulsory miss</a:t>
              </a:r>
            </a:p>
          </p:txBody>
        </p:sp>
        <p:cxnSp>
          <p:nvCxnSpPr>
            <p:cNvPr id="98" name="AutoShape 33"/>
            <p:cNvCxnSpPr>
              <a:cxnSpLocks noChangeShapeType="1"/>
            </p:cNvCxnSpPr>
            <p:nvPr/>
          </p:nvCxnSpPr>
          <p:spPr bwMode="auto">
            <a:xfrm rot="16200000" flipH="1">
              <a:off x="4101184" y="470505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7" name="Rectangle 106"/>
          <p:cNvSpPr/>
          <p:nvPr/>
        </p:nvSpPr>
        <p:spPr bwMode="auto">
          <a:xfrm>
            <a:off x="7032557" y="4622503"/>
            <a:ext cx="1487617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(001)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17" name="Group 130"/>
          <p:cNvGrpSpPr/>
          <p:nvPr/>
        </p:nvGrpSpPr>
        <p:grpSpPr>
          <a:xfrm>
            <a:off x="2285106" y="3399042"/>
            <a:ext cx="1274000" cy="396667"/>
            <a:chOff x="2285106" y="3399042"/>
            <a:chExt cx="1274000" cy="396667"/>
          </a:xfrm>
        </p:grpSpPr>
        <p:cxnSp>
          <p:nvCxnSpPr>
            <p:cNvPr id="114" name="Elbow Connector 102"/>
            <p:cNvCxnSpPr>
              <a:endCxn id="63" idx="1"/>
            </p:cNvCxnSpPr>
            <p:nvPr/>
          </p:nvCxnSpPr>
          <p:spPr bwMode="auto">
            <a:xfrm flipV="1">
              <a:off x="2809875" y="3399042"/>
              <a:ext cx="749231" cy="391908"/>
            </a:xfrm>
            <a:prstGeom prst="bentConnector3">
              <a:avLst>
                <a:gd name="adj1" fmla="val -852"/>
              </a:avLst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0800000" flipV="1">
              <a:off x="2285106" y="3784349"/>
              <a:ext cx="535049" cy="11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Rectangle 60"/>
          <p:cNvSpPr/>
          <p:nvPr/>
        </p:nvSpPr>
        <p:spPr bwMode="auto">
          <a:xfrm>
            <a:off x="7026177" y="4292537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(010)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24354" y="3999239"/>
            <a:ext cx="1489733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(101) </a:t>
            </a:r>
            <a:r>
              <a:rPr lang="en-US" sz="1800" u="sng" dirty="0" smtClean="0">
                <a:latin typeface="+mj-lt"/>
              </a:rPr>
              <a:t>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031029" y="3675568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(111)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4307015" y="3689950"/>
            <a:ext cx="4185483" cy="2132306"/>
            <a:chOff x="4307015" y="3689950"/>
            <a:chExt cx="4185483" cy="2132306"/>
          </a:xfrm>
        </p:grpSpPr>
        <p:cxnSp>
          <p:nvCxnSpPr>
            <p:cNvPr id="103" name="Elbow Connector 102"/>
            <p:cNvCxnSpPr/>
            <p:nvPr/>
          </p:nvCxnSpPr>
          <p:spPr bwMode="auto">
            <a:xfrm rot="5400000" flipH="1" flipV="1">
              <a:off x="4928988" y="3203115"/>
              <a:ext cx="1366361" cy="2610307"/>
            </a:xfrm>
            <a:prstGeom prst="bentConnector4">
              <a:avLst>
                <a:gd name="adj1" fmla="val -16731"/>
                <a:gd name="adj2" fmla="val 67485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 Box 40"/>
            <p:cNvSpPr txBox="1">
              <a:spLocks noChangeArrowheads="1"/>
            </p:cNvSpPr>
            <p:nvPr/>
          </p:nvSpPr>
          <p:spPr bwMode="auto">
            <a:xfrm>
              <a:off x="4543452" y="5483702"/>
              <a:ext cx="153997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Stack update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7022404" y="3689950"/>
              <a:ext cx="1470094" cy="263934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latin typeface="+mj-lt"/>
                </a:rPr>
                <a:t>(110) </a:t>
              </a:r>
              <a:r>
                <a:rPr lang="en-US" sz="1800" u="sng" dirty="0" smtClean="0">
                  <a:latin typeface="+mj-lt"/>
                </a:rPr>
                <a:t>101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lang="en-US" sz="1800" dirty="0" smtClean="0"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advClick="0" advTm="2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 0.0451 " pathEditMode="relative" ptsTypes="AA">
                                      <p:cBhvr>
                                        <p:cTn id="19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 0.0451 " pathEditMode="relative" ptsTypes="AA">
                                      <p:cBhvr>
                                        <p:cTn id="21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 0.0451 " pathEditMode="relative" ptsTypes="AA">
                                      <p:cBhvr>
                                        <p:cTn id="23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 0.0451 " pathEditMode="relative" ptsTypes="AA">
                                      <p:cBhvr>
                                        <p:cTn id="25" dur="3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107" grpId="0"/>
      <p:bldP spid="61" grpId="0"/>
      <p:bldP spid="59" grpId="0"/>
      <p:bldP spid="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caches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8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15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7044433" y="4912552"/>
            <a:ext cx="1487617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(001)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2316855" y="3378389"/>
            <a:ext cx="2720296" cy="263934"/>
            <a:chOff x="2316855" y="3378389"/>
            <a:chExt cx="2720296" cy="263934"/>
          </a:xfrm>
        </p:grpSpPr>
        <p:sp>
          <p:nvSpPr>
            <p:cNvPr id="63" name="Rectangle 62"/>
            <p:cNvSpPr/>
            <p:nvPr/>
          </p:nvSpPr>
          <p:spPr bwMode="auto">
            <a:xfrm>
              <a:off x="3567057" y="3378389"/>
              <a:ext cx="1470094" cy="263934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accent5">
                      <a:lumMod val="25000"/>
                    </a:schemeClr>
                  </a:solidFill>
                  <a:latin typeface="+mj-lt"/>
                </a:rPr>
                <a:t>(010) </a:t>
              </a:r>
              <a:r>
                <a:rPr lang="en-US" sz="1800" u="sng" dirty="0" smtClean="0">
                  <a:solidFill>
                    <a:schemeClr val="accent5">
                      <a:lumMod val="25000"/>
                    </a:schemeClr>
                  </a:solidFill>
                  <a:latin typeface="+mj-lt"/>
                </a:rPr>
                <a:t>111</a:t>
              </a:r>
              <a:r>
                <a:rPr lang="en-US" sz="1800" dirty="0" smtClean="0">
                  <a:solidFill>
                    <a:schemeClr val="accent5">
                      <a:lumMod val="2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accent5">
                      <a:lumMod val="2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latin typeface="+mj-lt"/>
              </a:endParaRPr>
            </a:p>
          </p:txBody>
        </p:sp>
        <p:cxnSp>
          <p:nvCxnSpPr>
            <p:cNvPr id="129" name="Straight Connector 128"/>
            <p:cNvCxnSpPr>
              <a:stCxn id="63" idx="1"/>
            </p:cNvCxnSpPr>
            <p:nvPr/>
          </p:nvCxnSpPr>
          <p:spPr bwMode="auto">
            <a:xfrm rot="10800000" flipV="1">
              <a:off x="2316855" y="3510356"/>
              <a:ext cx="1250203" cy="1260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61" name="Rectangle 60"/>
          <p:cNvSpPr/>
          <p:nvPr/>
        </p:nvSpPr>
        <p:spPr bwMode="auto">
          <a:xfrm>
            <a:off x="7038053" y="4596234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(010)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36230" y="4289288"/>
            <a:ext cx="1489733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(101) </a:t>
            </a:r>
            <a:r>
              <a:rPr lang="en-US" sz="1800" u="sng" dirty="0" smtClean="0">
                <a:latin typeface="+mj-lt"/>
              </a:rPr>
              <a:t>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042905" y="3992913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(111)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042905" y="3679867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(110) </a:t>
            </a:r>
            <a:r>
              <a:rPr lang="en-US" sz="1800" u="sng" dirty="0" smtClean="0">
                <a:latin typeface="+mj-lt"/>
              </a:rPr>
              <a:t>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142591" y="3677523"/>
            <a:ext cx="5371503" cy="1181762"/>
            <a:chOff x="3142591" y="3677523"/>
            <a:chExt cx="5371503" cy="1181762"/>
          </a:xfrm>
        </p:grpSpPr>
        <p:sp>
          <p:nvSpPr>
            <p:cNvPr id="78" name="Text Box 40"/>
            <p:cNvSpPr txBox="1">
              <a:spLocks noChangeArrowheads="1"/>
            </p:cNvSpPr>
            <p:nvPr/>
          </p:nvSpPr>
          <p:spPr bwMode="auto">
            <a:xfrm>
              <a:off x="3142591" y="3677523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cxnSp>
          <p:nvCxnSpPr>
            <p:cNvPr id="79" name="AutoShape 33"/>
            <p:cNvCxnSpPr>
              <a:cxnSpLocks noChangeShapeType="1"/>
              <a:endCxn id="13" idx="1"/>
            </p:cNvCxnSpPr>
            <p:nvPr/>
          </p:nvCxnSpPr>
          <p:spPr bwMode="auto">
            <a:xfrm>
              <a:off x="4294730" y="3692506"/>
              <a:ext cx="2669224" cy="1060872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2" name="Text Box 40"/>
            <p:cNvSpPr txBox="1">
              <a:spLocks noChangeArrowheads="1"/>
            </p:cNvSpPr>
            <p:nvPr/>
          </p:nvSpPr>
          <p:spPr bwMode="auto">
            <a:xfrm rot="12068532" flipV="1">
              <a:off x="4467460" y="3745445"/>
              <a:ext cx="14073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same block</a:t>
              </a: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7044000" y="4595351"/>
              <a:ext cx="1470094" cy="263934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  <a:latin typeface="+mj-lt"/>
                </a:rPr>
                <a:t>(010) </a:t>
              </a:r>
              <a:r>
                <a:rPr lang="en-US" sz="1800" b="1" u="sng" dirty="0" smtClean="0">
                  <a:solidFill>
                    <a:srgbClr val="FF0000"/>
                  </a:solidFill>
                  <a:latin typeface="+mj-lt"/>
                </a:rPr>
                <a:t>111</a:t>
              </a:r>
              <a:r>
                <a:rPr lang="en-US" sz="1800" b="1" dirty="0" smtClean="0">
                  <a:solidFill>
                    <a:srgbClr val="FF0000"/>
                  </a:solidFill>
                  <a:latin typeface="Times"/>
                </a:rPr>
                <a:t> </a:t>
              </a:r>
              <a:r>
                <a:rPr lang="en-US" sz="1800" b="1" dirty="0" smtClean="0">
                  <a:solidFill>
                    <a:srgbClr val="FF0000"/>
                  </a:solidFill>
                  <a:latin typeface="+mj-lt"/>
                </a:rPr>
                <a:t>10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310108" y="3974816"/>
            <a:ext cx="6279778" cy="1209398"/>
            <a:chOff x="2310108" y="3974816"/>
            <a:chExt cx="6279778" cy="1209398"/>
          </a:xfrm>
        </p:grpSpPr>
        <p:sp>
          <p:nvSpPr>
            <p:cNvPr id="92" name="Rectangle 91"/>
            <p:cNvSpPr/>
            <p:nvPr/>
          </p:nvSpPr>
          <p:spPr bwMode="auto">
            <a:xfrm>
              <a:off x="6966256" y="3974816"/>
              <a:ext cx="1623630" cy="308473"/>
            </a:xfrm>
            <a:prstGeom prst="rect">
              <a:avLst/>
            </a:prstGeom>
            <a:solidFill>
              <a:srgbClr val="E1BEFE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(111) </a:t>
              </a:r>
              <a:r>
                <a:rPr kumimoji="0" lang="en-US" sz="18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111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01</a:t>
              </a:r>
            </a:p>
          </p:txBody>
        </p:sp>
        <p:sp>
          <p:nvSpPr>
            <p:cNvPr id="93" name="Text Box 40"/>
            <p:cNvSpPr txBox="1">
              <a:spLocks noChangeArrowheads="1"/>
            </p:cNvSpPr>
            <p:nvPr/>
          </p:nvSpPr>
          <p:spPr bwMode="auto">
            <a:xfrm>
              <a:off x="2310108" y="4106996"/>
              <a:ext cx="3585867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9966FF"/>
                  </a:solidFill>
                  <a:latin typeface="Trebuchet MS" pitchFamily="34" charset="0"/>
                </a:rPr>
                <a:t>Conflicts: blocks that map to the same cache set as processed address</a:t>
              </a:r>
            </a:p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Conflict evaluation</a:t>
              </a:r>
              <a:r>
                <a:rPr lang="en-US" sz="1600" dirty="0" smtClean="0">
                  <a:solidFill>
                    <a:srgbClr val="9966FF"/>
                  </a:solidFill>
                  <a:latin typeface="Trebuchet MS" pitchFamily="34" charset="0"/>
                </a:rPr>
                <a:t>: determine the </a:t>
              </a:r>
              <a:r>
                <a:rPr lang="en-US" sz="1600" dirty="0" err="1" smtClean="0">
                  <a:solidFill>
                    <a:srgbClr val="9966FF"/>
                  </a:solidFill>
                  <a:latin typeface="Trebuchet MS" pitchFamily="34" charset="0"/>
                </a:rPr>
                <a:t>config</a:t>
              </a:r>
              <a:r>
                <a:rPr lang="en-US" sz="1600" dirty="0" smtClean="0">
                  <a:solidFill>
                    <a:srgbClr val="9966FF"/>
                  </a:solidFill>
                  <a:latin typeface="Trebuchet MS" pitchFamily="34" charset="0"/>
                </a:rPr>
                <a:t>. that results in a hit </a:t>
              </a:r>
              <a:endParaRPr lang="en-US" sz="1600" dirty="0" smtClean="0">
                <a:solidFill>
                  <a:srgbClr val="9966FF"/>
                </a:solidFill>
              </a:endParaRPr>
            </a:p>
          </p:txBody>
        </p:sp>
        <p:cxnSp>
          <p:nvCxnSpPr>
            <p:cNvPr id="94" name="AutoShape 33"/>
            <p:cNvCxnSpPr>
              <a:cxnSpLocks noChangeShapeType="1"/>
              <a:endCxn id="92" idx="1"/>
            </p:cNvCxnSpPr>
            <p:nvPr/>
          </p:nvCxnSpPr>
          <p:spPr bwMode="auto">
            <a:xfrm flipV="1">
              <a:off x="5943600" y="4129053"/>
              <a:ext cx="1022656" cy="620369"/>
            </a:xfrm>
            <a:prstGeom prst="straightConnector1">
              <a:avLst/>
            </a:prstGeom>
            <a:noFill/>
            <a:ln w="28575">
              <a:solidFill>
                <a:srgbClr val="9966FF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04" name="Group 103"/>
          <p:cNvGrpSpPr/>
          <p:nvPr/>
        </p:nvGrpSpPr>
        <p:grpSpPr>
          <a:xfrm>
            <a:off x="2717001" y="5168638"/>
            <a:ext cx="3023400" cy="801529"/>
            <a:chOff x="2840826" y="4959088"/>
            <a:chExt cx="3023400" cy="801529"/>
          </a:xfrm>
        </p:grpSpPr>
        <p:sp>
          <p:nvSpPr>
            <p:cNvPr id="101" name="Text Box 40"/>
            <p:cNvSpPr txBox="1">
              <a:spLocks noChangeArrowheads="1"/>
            </p:cNvSpPr>
            <p:nvPr/>
          </p:nvSpPr>
          <p:spPr bwMode="auto">
            <a:xfrm>
              <a:off x="2840826" y="5175842"/>
              <a:ext cx="30234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Conflicts # = 1</a:t>
              </a:r>
            </a:p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cache </a:t>
              </a:r>
              <a:r>
                <a:rPr lang="en-US" sz="1600" dirty="0" err="1" smtClean="0">
                  <a:solidFill>
                    <a:srgbClr val="FF0000"/>
                  </a:solidFill>
                  <a:latin typeface="Trebuchet MS" pitchFamily="34" charset="0"/>
                </a:rPr>
                <a:t>associativity</a:t>
              </a:r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 &gt;= 2, hit</a:t>
              </a:r>
            </a:p>
          </p:txBody>
        </p:sp>
        <p:cxnSp>
          <p:nvCxnSpPr>
            <p:cNvPr id="102" name="AutoShape 33"/>
            <p:cNvCxnSpPr>
              <a:cxnSpLocks noChangeShapeType="1"/>
              <a:endCxn id="101" idx="0"/>
            </p:cNvCxnSpPr>
            <p:nvPr/>
          </p:nvCxnSpPr>
          <p:spPr bwMode="auto">
            <a:xfrm rot="16200000" flipH="1">
              <a:off x="4244149" y="5067464"/>
              <a:ext cx="216753" cy="1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3" name="Group 112"/>
          <p:cNvGrpSpPr/>
          <p:nvPr/>
        </p:nvGrpSpPr>
        <p:grpSpPr>
          <a:xfrm>
            <a:off x="5702502" y="3691721"/>
            <a:ext cx="1261453" cy="1084995"/>
            <a:chOff x="5702502" y="3691721"/>
            <a:chExt cx="1261453" cy="1084995"/>
          </a:xfrm>
        </p:grpSpPr>
        <p:grpSp>
          <p:nvGrpSpPr>
            <p:cNvPr id="105" name="Group 78"/>
            <p:cNvGrpSpPr/>
            <p:nvPr/>
          </p:nvGrpSpPr>
          <p:grpSpPr>
            <a:xfrm flipH="1">
              <a:off x="6550927" y="3691721"/>
              <a:ext cx="413028" cy="1084995"/>
              <a:chOff x="2621742" y="2807637"/>
              <a:chExt cx="389925" cy="1911927"/>
            </a:xfrm>
          </p:grpSpPr>
          <p:cxnSp>
            <p:nvCxnSpPr>
              <p:cNvPr id="108" name="Straight Connector 107"/>
              <p:cNvCxnSpPr>
                <a:stCxn id="13" idx="1"/>
              </p:cNvCxnSpPr>
              <p:nvPr/>
            </p:nvCxnSpPr>
            <p:spPr bwMode="auto">
              <a:xfrm rot="10800000" flipH="1" flipV="1">
                <a:off x="2621742" y="4678437"/>
                <a:ext cx="377041" cy="505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66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" name="Straight Connector 108"/>
              <p:cNvCxnSpPr/>
              <p:nvPr/>
            </p:nvCxnSpPr>
            <p:spPr bwMode="auto">
              <a:xfrm rot="5400000">
                <a:off x="2051618" y="3772399"/>
                <a:ext cx="1887884" cy="644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66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" name="Straight Arrow Connector 109"/>
              <p:cNvCxnSpPr/>
              <p:nvPr/>
            </p:nvCxnSpPr>
            <p:spPr bwMode="auto">
              <a:xfrm flipH="1" flipV="1">
                <a:off x="2631578" y="2807637"/>
                <a:ext cx="380089" cy="12021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660066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111" name="TextBox 110"/>
            <p:cNvSpPr txBox="1"/>
            <p:nvPr/>
          </p:nvSpPr>
          <p:spPr>
            <a:xfrm>
              <a:off x="5702502" y="3820144"/>
              <a:ext cx="1022720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</a:rPr>
                <a:t>Stack update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4583 " pathEditMode="relative" ptsTypes="AA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4583 " pathEditMode="relative" ptsTypes="AA">
                                      <p:cBhvr>
                                        <p:cTn id="4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4583 " pathEditMode="relative" ptsTypes="AA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0116 C -0.04896 -0.01226 -0.09861 -0.02569 -0.11771 -0.04259 C -0.1368 -0.05949 -0.13403 -0.08541 -0.11423 -0.10023 C -0.09444 -0.11504 -0.04687 -0.12361 0.00087 -0.13217 " pathEditMode="relative" rAng="0" ptsTypes="aaaA">
                                      <p:cBhvr>
                                        <p:cTn id="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00" y="-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61" grpId="0"/>
      <p:bldP spid="59" grpId="0"/>
      <p:bldP spid="67" grpId="0"/>
      <p:bldP spid="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397" y="199644"/>
            <a:ext cx="7718962" cy="1143000"/>
          </a:xfrm>
        </p:spPr>
        <p:txBody>
          <a:bodyPr/>
          <a:lstStyle/>
          <a:p>
            <a:r>
              <a:rPr lang="en-US" sz="3200" dirty="0" smtClean="0"/>
              <a:t>Challenges in Unified L2 Cache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7600"/>
            <a:ext cx="8978900" cy="5306951"/>
          </a:xfrm>
        </p:spPr>
        <p:txBody>
          <a:bodyPr/>
          <a:lstStyle/>
          <a:p>
            <a:r>
              <a:rPr lang="pt-BR" sz="2400" dirty="0" smtClean="0"/>
              <a:t>U-SPaCS targets exclusive hierarchy</a:t>
            </a:r>
          </a:p>
          <a:p>
            <a:pPr lvl="1"/>
            <a:r>
              <a:rPr lang="pt-BR" sz="2000" dirty="0" smtClean="0"/>
              <a:t>Storage space and simulation time efficiency (</a:t>
            </a:r>
            <a:r>
              <a:rPr lang="pt-BR" sz="2000" i="1" dirty="0" smtClean="0"/>
              <a:t>T-SPaCS</a:t>
            </a:r>
            <a:r>
              <a:rPr lang="pt-BR" sz="2000" dirty="0" smtClean="0"/>
              <a:t>)</a:t>
            </a:r>
            <a:endParaRPr lang="en-US" sz="2000" dirty="0" smtClean="0"/>
          </a:p>
          <a:p>
            <a:r>
              <a:rPr lang="en-US" sz="2400" dirty="0" smtClean="0"/>
              <a:t>L1 instruction (</a:t>
            </a:r>
            <a:r>
              <a:rPr lang="en-US" sz="2400" dirty="0" smtClean="0"/>
              <a:t>I)</a:t>
            </a:r>
            <a:r>
              <a:rPr lang="en-US" sz="2400" dirty="0" smtClean="0"/>
              <a:t> and data (D) caches </a:t>
            </a:r>
            <a:r>
              <a:rPr lang="en-US" sz="2400" dirty="0" smtClean="0"/>
              <a:t>share L2 </a:t>
            </a:r>
            <a:r>
              <a:rPr lang="en-US" sz="2400" dirty="0" smtClean="0"/>
              <a:t>cache</a:t>
            </a:r>
            <a:r>
              <a:rPr lang="en-US" sz="2400" dirty="0"/>
              <a:t> </a:t>
            </a:r>
            <a:r>
              <a:rPr lang="en-US" sz="2400" dirty="0" smtClean="0"/>
              <a:t>-&gt;</a:t>
            </a:r>
            <a:r>
              <a:rPr lang="en-US" sz="2400" dirty="0" smtClean="0"/>
              <a:t> introduces interference in the unified (U) L2 cache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n-US" sz="2000" dirty="0" smtClean="0"/>
              <a:t>         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None/>
            </a:pPr>
            <a:endParaRPr lang="en-US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None/>
            </a:pPr>
            <a:endParaRPr lang="en-US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None/>
            </a:pPr>
            <a:endParaRPr lang="en-US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None/>
            </a:pPr>
            <a:endParaRPr lang="en-US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en-US" sz="1200" dirty="0" smtClean="0"/>
          </a:p>
          <a:p>
            <a:pPr marL="342900" lvl="1" indent="-342900">
              <a:buChar char="•"/>
            </a:pPr>
            <a:r>
              <a:rPr lang="en-US" sz="2400" i="1" dirty="0" smtClean="0">
                <a:ea typeface="+mn-ea"/>
                <a:cs typeface="+mn-cs"/>
              </a:rPr>
              <a:t>M</a:t>
            </a:r>
            <a:r>
              <a:rPr lang="en-US" sz="2400" dirty="0" smtClean="0">
                <a:ea typeface="+mn-ea"/>
                <a:cs typeface="+mn-cs"/>
              </a:rPr>
              <a:t> L1 I cache configurations and </a:t>
            </a:r>
            <a:r>
              <a:rPr lang="en-US" sz="2400" i="1" dirty="0" smtClean="0">
                <a:ea typeface="+mn-ea"/>
                <a:cs typeface="+mn-cs"/>
              </a:rPr>
              <a:t>N</a:t>
            </a:r>
            <a:r>
              <a:rPr lang="en-US" sz="2400" dirty="0" smtClean="0">
                <a:ea typeface="+mn-ea"/>
                <a:cs typeface="+mn-cs"/>
              </a:rPr>
              <a:t> L1 D cache configurations generates </a:t>
            </a:r>
            <a:r>
              <a:rPr lang="en-US" sz="2400" i="1" dirty="0" smtClean="0">
                <a:ea typeface="+mn-ea"/>
                <a:cs typeface="+mn-cs"/>
              </a:rPr>
              <a:t>M∙N </a:t>
            </a:r>
            <a:r>
              <a:rPr lang="en-US" sz="2400" dirty="0" smtClean="0">
                <a:ea typeface="+mn-ea"/>
                <a:cs typeface="+mn-cs"/>
              </a:rPr>
              <a:t>unique eviction orderings</a:t>
            </a:r>
          </a:p>
          <a:p>
            <a:pPr lvl="1"/>
            <a:r>
              <a:rPr lang="en-US" sz="2000" dirty="0" smtClean="0"/>
              <a:t>Efficiently maintain and process the orderings for large design space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0124" y="2744724"/>
          <a:ext cx="6433211" cy="26822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91221"/>
                <a:gridCol w="1853761"/>
                <a:gridCol w="1888177"/>
                <a:gridCol w="1900052"/>
              </a:tblGrid>
              <a:tr h="324657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Trace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I cache (2-way)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LI</a:t>
                      </a:r>
                      <a:r>
                        <a:rPr lang="en-US" sz="16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D cache</a:t>
                      </a:r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(1-way)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cache (2-way)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61015" y="3057740"/>
          <a:ext cx="6410444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285458"/>
                <a:gridCol w="1751054"/>
                <a:gridCol w="1597677"/>
                <a:gridCol w="17762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70911" y="3364520"/>
          <a:ext cx="6410444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285458"/>
                <a:gridCol w="1751054"/>
                <a:gridCol w="1597677"/>
                <a:gridCol w="17762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I2   I1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80805" y="3647548"/>
          <a:ext cx="6410444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285458"/>
                <a:gridCol w="1827607"/>
                <a:gridCol w="1947553"/>
                <a:gridCol w="13498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rgbClr val="3366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I2   I1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rgbClr val="3366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290698" y="3930577"/>
          <a:ext cx="6410444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285458"/>
                <a:gridCol w="1827607"/>
                <a:gridCol w="1947553"/>
                <a:gridCol w="13498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rgbClr val="3366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I2   I1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rgbClr val="3366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rgbClr val="3366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300591" y="4225481"/>
          <a:ext cx="6410444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285458"/>
                <a:gridCol w="1827607"/>
                <a:gridCol w="1947553"/>
                <a:gridCol w="13498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I3   I2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rgbClr val="3366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I1   </a:t>
                      </a:r>
                      <a:r>
                        <a:rPr lang="en-US" sz="1600" b="0" kern="1200" dirty="0" smtClean="0">
                          <a:solidFill>
                            <a:srgbClr val="3366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310486" y="4496633"/>
          <a:ext cx="6410444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285458"/>
                <a:gridCol w="1827607"/>
                <a:gridCol w="1947553"/>
                <a:gridCol w="13498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I4   I3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rgbClr val="3366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I2   I1</a:t>
                      </a:r>
                      <a:r>
                        <a:rPr lang="en-US" sz="1600" b="0" kern="1200" dirty="0" smtClean="0">
                          <a:solidFill>
                            <a:srgbClr val="C000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308507" y="4803412"/>
          <a:ext cx="6410444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285458"/>
                <a:gridCol w="1827607"/>
                <a:gridCol w="1947553"/>
                <a:gridCol w="13498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rgbClr val="3366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I4   I3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miss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rgbClr val="C000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miss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3013982" y="3063957"/>
            <a:ext cx="2161308" cy="841929"/>
            <a:chOff x="3004457" y="3016332"/>
            <a:chExt cx="2161308" cy="841929"/>
          </a:xfrm>
        </p:grpSpPr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3123210" y="3488929"/>
              <a:ext cx="2042555" cy="36933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pt-BR" sz="1800" i="1" dirty="0" smtClean="0">
                  <a:solidFill>
                    <a:srgbClr val="FF0000"/>
                  </a:solidFill>
                </a:rPr>
                <a:t>Interdependency</a:t>
              </a:r>
              <a:endParaRPr lang="en-US" dirty="0"/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 flipV="1">
              <a:off x="3004457" y="3016332"/>
              <a:ext cx="712521" cy="48689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6" idx="0"/>
            </p:cNvCxnSpPr>
            <p:nvPr/>
          </p:nvCxnSpPr>
          <p:spPr bwMode="auto">
            <a:xfrm flipV="1">
              <a:off x="4144488" y="3051958"/>
              <a:ext cx="570016" cy="43697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8" name="Group 27"/>
          <p:cNvGrpSpPr/>
          <p:nvPr/>
        </p:nvGrpSpPr>
        <p:grpSpPr>
          <a:xfrm>
            <a:off x="5201764" y="3066185"/>
            <a:ext cx="2602676" cy="1304980"/>
            <a:chOff x="5392264" y="2370860"/>
            <a:chExt cx="2602676" cy="1304980"/>
          </a:xfrm>
        </p:grpSpPr>
        <p:sp>
          <p:nvSpPr>
            <p:cNvPr id="24" name="Text Box 40"/>
            <p:cNvSpPr txBox="1">
              <a:spLocks noChangeArrowheads="1"/>
            </p:cNvSpPr>
            <p:nvPr/>
          </p:nvSpPr>
          <p:spPr bwMode="auto">
            <a:xfrm>
              <a:off x="5392264" y="2752510"/>
              <a:ext cx="2602676" cy="92333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pt-BR" sz="1800" i="1" dirty="0" smtClean="0">
                  <a:solidFill>
                    <a:srgbClr val="FF0000"/>
                  </a:solidFill>
                </a:rPr>
                <a:t>Depends on relative eviction ordering of the two L1 caches</a:t>
              </a:r>
              <a:endParaRPr lang="en-US" dirty="0"/>
            </a:p>
          </p:txBody>
        </p:sp>
        <p:cxnSp>
          <p:nvCxnSpPr>
            <p:cNvPr id="25" name="Straight Arrow Connector 24"/>
            <p:cNvCxnSpPr>
              <a:stCxn id="24" idx="0"/>
            </p:cNvCxnSpPr>
            <p:nvPr/>
          </p:nvCxnSpPr>
          <p:spPr bwMode="auto">
            <a:xfrm flipH="1" flipV="1">
              <a:off x="6688653" y="2370860"/>
              <a:ext cx="4949" cy="38165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Oval 19"/>
          <p:cNvSpPr/>
          <p:nvPr/>
        </p:nvSpPr>
        <p:spPr bwMode="auto">
          <a:xfrm>
            <a:off x="6339355" y="4527630"/>
            <a:ext cx="804395" cy="3048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U-</a:t>
            </a:r>
            <a:r>
              <a:rPr lang="en-US" dirty="0" err="1" smtClean="0"/>
              <a:t>SPaCS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lowchart: Preparation 4"/>
          <p:cNvSpPr/>
          <p:nvPr/>
        </p:nvSpPr>
        <p:spPr bwMode="auto">
          <a:xfrm>
            <a:off x="352425" y="1415252"/>
            <a:ext cx="1519507" cy="586597"/>
          </a:xfrm>
          <a:prstGeom prst="flowChartPreparation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Execute </a:t>
            </a:r>
          </a:p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application</a:t>
            </a:r>
          </a:p>
        </p:txBody>
      </p:sp>
      <p:sp>
        <p:nvSpPr>
          <p:cNvPr id="6" name="Text Box 40"/>
          <p:cNvSpPr txBox="1">
            <a:spLocks noChangeArrowheads="1"/>
          </p:cNvSpPr>
          <p:nvPr/>
        </p:nvSpPr>
        <p:spPr bwMode="auto">
          <a:xfrm>
            <a:off x="1540723" y="1205497"/>
            <a:ext cx="1839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rgbClr val="006600"/>
                </a:solidFill>
                <a:latin typeface="Trebuchet MS" pitchFamily="34" charset="0"/>
              </a:rPr>
              <a:t>Access trace file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 bwMode="auto">
          <a:xfrm flipV="1">
            <a:off x="1871932" y="1695575"/>
            <a:ext cx="253751" cy="1297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ounded Rectangle 7"/>
          <p:cNvSpPr/>
          <p:nvPr/>
        </p:nvSpPr>
        <p:spPr bwMode="auto">
          <a:xfrm>
            <a:off x="3051542" y="1460665"/>
            <a:ext cx="5807450" cy="4857319"/>
          </a:xfrm>
          <a:prstGeom prst="round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" name="Folded Corner 8"/>
          <p:cNvSpPr/>
          <p:nvPr/>
        </p:nvSpPr>
        <p:spPr bwMode="auto">
          <a:xfrm>
            <a:off x="2124076" y="1571626"/>
            <a:ext cx="542924" cy="2019299"/>
          </a:xfrm>
          <a:prstGeom prst="foldedCorner">
            <a:avLst/>
          </a:prstGeom>
          <a:solidFill>
            <a:srgbClr val="BBBBF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1600" i="1" dirty="0" smtClean="0">
                <a:latin typeface="Trebuchet MS" pitchFamily="34" charset="0"/>
              </a:rPr>
              <a:t>T[N]</a:t>
            </a:r>
          </a:p>
          <a:p>
            <a:pPr eaLnBrk="1" hangingPunct="1"/>
            <a:r>
              <a:rPr lang="en-US" dirty="0" smtClean="0">
                <a:latin typeface="Trebuchet MS" pitchFamily="34" charset="0"/>
              </a:rPr>
              <a:t>:</a:t>
            </a:r>
          </a:p>
          <a:p>
            <a:pPr eaLnBrk="1" hangingPunct="1"/>
            <a:r>
              <a:rPr lang="en-US" sz="1600" i="1" dirty="0" smtClean="0">
                <a:latin typeface="Trebuchet MS" pitchFamily="34" charset="0"/>
              </a:rPr>
              <a:t>T[t]</a:t>
            </a:r>
          </a:p>
          <a:p>
            <a:pPr eaLnBrk="1" hangingPunct="1"/>
            <a:r>
              <a:rPr lang="en-US" dirty="0" smtClean="0">
                <a:latin typeface="Trebuchet MS" pitchFamily="34" charset="0"/>
              </a:rPr>
              <a:t>:</a:t>
            </a:r>
          </a:p>
          <a:p>
            <a:pPr eaLnBrk="1" hangingPunct="1"/>
            <a:r>
              <a:rPr lang="en-US" sz="1600" i="1" dirty="0" smtClean="0">
                <a:latin typeface="Trebuchet MS" pitchFamily="34" charset="0"/>
              </a:rPr>
              <a:t>T[3]</a:t>
            </a:r>
          </a:p>
          <a:p>
            <a:pPr eaLnBrk="1" hangingPunct="1"/>
            <a:r>
              <a:rPr lang="en-US" sz="1600" i="1" dirty="0" smtClean="0">
                <a:latin typeface="Trebuchet MS" pitchFamily="34" charset="0"/>
              </a:rPr>
              <a:t>T[2]</a:t>
            </a:r>
          </a:p>
          <a:p>
            <a:pPr eaLnBrk="1" hangingPunct="1"/>
            <a:r>
              <a:rPr lang="en-US" sz="1600" i="1" dirty="0" smtClean="0">
                <a:latin typeface="Trebuchet MS" pitchFamily="34" charset="0"/>
              </a:rPr>
              <a:t>T[1]</a:t>
            </a:r>
          </a:p>
        </p:txBody>
      </p:sp>
      <p:sp>
        <p:nvSpPr>
          <p:cNvPr id="10" name="Text Box 40"/>
          <p:cNvSpPr txBox="1">
            <a:spLocks noChangeArrowheads="1"/>
          </p:cNvSpPr>
          <p:nvPr/>
        </p:nvSpPr>
        <p:spPr bwMode="auto">
          <a:xfrm>
            <a:off x="7086600" y="6000515"/>
            <a:ext cx="11760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400" b="1" dirty="0" smtClean="0">
                <a:solidFill>
                  <a:srgbClr val="FF0000"/>
                </a:solidFill>
              </a:rPr>
              <a:t>U-SPaCS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95969" y="5943600"/>
            <a:ext cx="889906" cy="48058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B: block size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600" dirty="0" smtClean="0">
              <a:latin typeface="Trebuchet MS" pitchFamily="34" charset="0"/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413286" y="3918858"/>
            <a:ext cx="2624111" cy="1318162"/>
            <a:chOff x="413286" y="3918858"/>
            <a:chExt cx="2624111" cy="1318162"/>
          </a:xfrm>
        </p:grpSpPr>
        <p:sp>
          <p:nvSpPr>
            <p:cNvPr id="12" name="Right Arrow 11"/>
            <p:cNvSpPr/>
            <p:nvPr/>
          </p:nvSpPr>
          <p:spPr bwMode="auto">
            <a:xfrm rot="10800000">
              <a:off x="2559851" y="4268861"/>
              <a:ext cx="477546" cy="629366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13286" y="3918858"/>
              <a:ext cx="2120364" cy="1318162"/>
            </a:xfrm>
            <a:prstGeom prst="rect">
              <a:avLst/>
            </a:prstGeom>
            <a:solidFill>
              <a:srgbClr val="E1BEF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600" dirty="0" smtClean="0">
                  <a:latin typeface="Trebuchet MS" pitchFamily="34" charset="0"/>
                </a:rPr>
                <a:t>Accumulated </a:t>
              </a:r>
            </a:p>
            <a:p>
              <a:pPr eaLnBrk="1" hangingPunct="1"/>
              <a:r>
                <a:rPr lang="en-US" sz="1600" dirty="0" smtClean="0">
                  <a:latin typeface="Trebuchet MS" pitchFamily="34" charset="0"/>
                </a:rPr>
                <a:t>L1 I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&amp;</a:t>
              </a:r>
              <a:r>
                <a:rPr lang="en-US" sz="1600" dirty="0" smtClean="0">
                  <a:latin typeface="Trebuchet MS" pitchFamily="34" charset="0"/>
                </a:rPr>
                <a:t> D cache misses</a:t>
              </a:r>
            </a:p>
            <a:p>
              <a:pPr eaLnBrk="1" hangingPunct="1"/>
              <a:r>
                <a:rPr lang="en-US" sz="1600" dirty="0" smtClean="0">
                  <a:latin typeface="Trebuchet MS" pitchFamily="34" charset="0"/>
                </a:rPr>
                <a:t>L2 cache misses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&amp;</a:t>
              </a:r>
              <a:r>
                <a:rPr lang="en-US" sz="1600" dirty="0" smtClean="0">
                  <a:latin typeface="Trebuchet MS" pitchFamily="34" charset="0"/>
                </a:rPr>
                <a:t> </a:t>
              </a:r>
            </a:p>
            <a:p>
              <a:pPr eaLnBrk="1" hangingPunct="1"/>
              <a:r>
                <a:rPr lang="en-US" sz="1600" dirty="0" smtClean="0">
                  <a:latin typeface="Trebuchet MS" pitchFamily="34" charset="0"/>
                </a:rPr>
                <a:t>write-backs</a:t>
              </a:r>
            </a:p>
            <a:p>
              <a:pPr eaLnBrk="1" hangingPunct="1"/>
              <a:r>
                <a:rPr lang="en-US" sz="1600" dirty="0" smtClean="0">
                  <a:latin typeface="Trebuchet MS" pitchFamily="34" charset="0"/>
                </a:rPr>
                <a:t>for all cache </a:t>
              </a:r>
              <a:r>
                <a:rPr lang="en-US" sz="1600" dirty="0" err="1" smtClean="0">
                  <a:latin typeface="Trebuchet MS" pitchFamily="34" charset="0"/>
                </a:rPr>
                <a:t>config</a:t>
              </a:r>
              <a:r>
                <a:rPr lang="en-US" sz="1600" dirty="0" smtClean="0">
                  <a:latin typeface="Trebuchet MS" pitchFamily="34" charset="0"/>
                </a:rPr>
                <a:t>.</a:t>
              </a:r>
            </a:p>
          </p:txBody>
        </p:sp>
      </p:grpSp>
      <p:sp>
        <p:nvSpPr>
          <p:cNvPr id="14" name="Flowchart: Alternate Process 13"/>
          <p:cNvSpPr/>
          <p:nvPr/>
        </p:nvSpPr>
        <p:spPr bwMode="auto">
          <a:xfrm>
            <a:off x="4849710" y="1622096"/>
            <a:ext cx="1876302" cy="391885"/>
          </a:xfrm>
          <a:prstGeom prst="flowChartAlternateProcess">
            <a:avLst/>
          </a:prstGeom>
          <a:solidFill>
            <a:srgbClr val="CC99FF">
              <a:alpha val="3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L1 I cache </a:t>
            </a:r>
            <a:r>
              <a:rPr lang="en-US" sz="1600" dirty="0" err="1" smtClean="0">
                <a:latin typeface="Trebuchet MS" pitchFamily="34" charset="0"/>
              </a:rPr>
              <a:t>config</a:t>
            </a:r>
            <a:r>
              <a:rPr lang="en-US" sz="1600" dirty="0" smtClean="0">
                <a:latin typeface="Trebuchet MS" pitchFamily="34" charset="0"/>
              </a:rPr>
              <a:t>.</a:t>
            </a:r>
          </a:p>
        </p:txBody>
      </p:sp>
      <p:sp>
        <p:nvSpPr>
          <p:cNvPr id="15" name="Flowchart: Alternate Process 14"/>
          <p:cNvSpPr/>
          <p:nvPr/>
        </p:nvSpPr>
        <p:spPr bwMode="auto">
          <a:xfrm>
            <a:off x="4887810" y="5781626"/>
            <a:ext cx="1876302" cy="391885"/>
          </a:xfrm>
          <a:prstGeom prst="flowChartAlternateProcess">
            <a:avLst/>
          </a:prstGeom>
          <a:solidFill>
            <a:srgbClr val="CC99FF">
              <a:alpha val="3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L1 D cache </a:t>
            </a:r>
            <a:r>
              <a:rPr lang="en-US" sz="1600" dirty="0" err="1" smtClean="0">
                <a:latin typeface="Trebuchet MS" pitchFamily="34" charset="0"/>
              </a:rPr>
              <a:t>config</a:t>
            </a:r>
            <a:r>
              <a:rPr lang="en-US" sz="1600" dirty="0" smtClean="0">
                <a:latin typeface="Trebuchet MS" pitchFamily="34" charset="0"/>
              </a:rPr>
              <a:t>.</a:t>
            </a:r>
          </a:p>
        </p:txBody>
      </p:sp>
      <p:sp>
        <p:nvSpPr>
          <p:cNvPr id="16" name="Flowchart: Alternate Process 15"/>
          <p:cNvSpPr/>
          <p:nvPr/>
        </p:nvSpPr>
        <p:spPr bwMode="auto">
          <a:xfrm>
            <a:off x="6278460" y="3689021"/>
            <a:ext cx="1876302" cy="391885"/>
          </a:xfrm>
          <a:prstGeom prst="flowChartAlternateProcess">
            <a:avLst/>
          </a:prstGeom>
          <a:solidFill>
            <a:srgbClr val="CC99FF">
              <a:alpha val="3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L2 U cache </a:t>
            </a:r>
            <a:r>
              <a:rPr lang="en-US" sz="1600" dirty="0" err="1" smtClean="0">
                <a:latin typeface="Trebuchet MS" pitchFamily="34" charset="0"/>
              </a:rPr>
              <a:t>config</a:t>
            </a:r>
            <a:r>
              <a:rPr lang="en-US" sz="1600" dirty="0" smtClean="0">
                <a:latin typeface="Trebuchet MS" pitchFamily="34" charset="0"/>
              </a:rPr>
              <a:t>.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79774" y="1985963"/>
          <a:ext cx="1397001" cy="174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Visio" r:id="rId3" imgW="1423389" imgH="1744764" progId="Visio.Drawing.11">
                  <p:embed/>
                </p:oleObj>
              </mc:Choice>
              <mc:Fallback>
                <p:oleObj name="Visio" r:id="rId3" imgW="1423389" imgH="1744764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9774" y="1985963"/>
                        <a:ext cx="1397001" cy="174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241675" y="4119563"/>
          <a:ext cx="1463676" cy="174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Visio" r:id="rId5" imgW="1423389" imgH="1744764" progId="Visio.Drawing.11">
                  <p:embed/>
                </p:oleObj>
              </mc:Choice>
              <mc:Fallback>
                <p:oleObj name="Visio" r:id="rId5" imgW="1423389" imgH="1744764" progId="Visio.Drawing.11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675" y="4119563"/>
                        <a:ext cx="1463676" cy="174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4" name="Group 153"/>
          <p:cNvGrpSpPr/>
          <p:nvPr/>
        </p:nvGrpSpPr>
        <p:grpSpPr>
          <a:xfrm>
            <a:off x="7439025" y="2485381"/>
            <a:ext cx="1419967" cy="572144"/>
            <a:chOff x="7439025" y="2485381"/>
            <a:chExt cx="1371600" cy="572144"/>
          </a:xfrm>
        </p:grpSpPr>
        <p:sp>
          <p:nvSpPr>
            <p:cNvPr id="26" name="Oval 25"/>
            <p:cNvSpPr/>
            <p:nvPr/>
          </p:nvSpPr>
          <p:spPr bwMode="auto">
            <a:xfrm>
              <a:off x="7606188" y="2485381"/>
              <a:ext cx="1204437" cy="572144"/>
            </a:xfrm>
            <a:prstGeom prst="ellipse">
              <a:avLst/>
            </a:prstGeom>
            <a:solidFill>
              <a:srgbClr val="99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rebuchet MS" pitchFamily="34" charset="0"/>
                </a:rPr>
                <a:t>Stack update</a:t>
              </a:r>
            </a:p>
          </p:txBody>
        </p:sp>
        <p:sp>
          <p:nvSpPr>
            <p:cNvPr id="33" name="Right Arrow 32"/>
            <p:cNvSpPr/>
            <p:nvPr/>
          </p:nvSpPr>
          <p:spPr bwMode="auto">
            <a:xfrm>
              <a:off x="7439025" y="2648197"/>
              <a:ext cx="144221" cy="247404"/>
            </a:xfrm>
            <a:prstGeom prst="rightArrow">
              <a:avLst/>
            </a:prstGeom>
            <a:solidFill>
              <a:schemeClr val="bg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660073" y="2003054"/>
            <a:ext cx="3194567" cy="1499646"/>
            <a:chOff x="2660073" y="2003054"/>
            <a:chExt cx="3194567" cy="1499646"/>
          </a:xfrm>
        </p:grpSpPr>
        <p:sp>
          <p:nvSpPr>
            <p:cNvPr id="20" name="Rectangle 19"/>
            <p:cNvSpPr/>
            <p:nvPr/>
          </p:nvSpPr>
          <p:spPr bwMode="auto">
            <a:xfrm>
              <a:off x="4818826" y="2449974"/>
              <a:ext cx="1035814" cy="627500"/>
            </a:xfrm>
            <a:prstGeom prst="rect">
              <a:avLst/>
            </a:prstGeom>
            <a:solidFill>
              <a:srgbClr val="FFCC99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600" dirty="0" smtClean="0">
                  <a:latin typeface="Trebuchet MS" pitchFamily="34" charset="0"/>
                </a:rPr>
                <a:t>L1 analysis</a:t>
              </a:r>
            </a:p>
          </p:txBody>
        </p:sp>
        <p:sp>
          <p:nvSpPr>
            <p:cNvPr id="31" name="Right Arrow 30"/>
            <p:cNvSpPr/>
            <p:nvPr/>
          </p:nvSpPr>
          <p:spPr bwMode="auto">
            <a:xfrm>
              <a:off x="4524375" y="2657476"/>
              <a:ext cx="289165" cy="228600"/>
            </a:xfrm>
            <a:prstGeom prst="rightArrow">
              <a:avLst/>
            </a:prstGeom>
            <a:solidFill>
              <a:schemeClr val="bg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cxnSp>
          <p:nvCxnSpPr>
            <p:cNvPr id="37" name="Shape 54"/>
            <p:cNvCxnSpPr/>
            <p:nvPr/>
          </p:nvCxnSpPr>
          <p:spPr bwMode="auto">
            <a:xfrm flipV="1">
              <a:off x="2660073" y="2686050"/>
              <a:ext cx="749877" cy="736513"/>
            </a:xfrm>
            <a:prstGeom prst="bentConnector3">
              <a:avLst>
                <a:gd name="adj1" fmla="val 61432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7" name="Text Box 40"/>
            <p:cNvSpPr txBox="1">
              <a:spLocks noChangeArrowheads="1"/>
            </p:cNvSpPr>
            <p:nvPr/>
          </p:nvSpPr>
          <p:spPr bwMode="auto">
            <a:xfrm rot="16200000">
              <a:off x="2583144" y="2712899"/>
              <a:ext cx="105638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1" hangingPunct="1"/>
              <a:r>
                <a:rPr lang="pt-BR" sz="1400" dirty="0" smtClean="0">
                  <a:latin typeface="Trebuchet MS" pitchFamily="34" charset="0"/>
                </a:rPr>
                <a:t>Instruction </a:t>
              </a:r>
              <a:r>
                <a:rPr lang="pt-BR" sz="1400" i="1" dirty="0" smtClean="0">
                  <a:latin typeface="Trebuchet MS" pitchFamily="34" charset="0"/>
                </a:rPr>
                <a:t>T[t] </a:t>
              </a:r>
              <a:endParaRPr lang="en-US" sz="1400" i="1" dirty="0">
                <a:latin typeface="Trebuchet MS" pitchFamily="34" charset="0"/>
              </a:endParaRPr>
            </a:p>
          </p:txBody>
        </p:sp>
        <p:cxnSp>
          <p:nvCxnSpPr>
            <p:cNvPr id="69" name="Straight Arrow Connector 68"/>
            <p:cNvCxnSpPr>
              <a:endCxn id="20" idx="0"/>
            </p:cNvCxnSpPr>
            <p:nvPr/>
          </p:nvCxnSpPr>
          <p:spPr bwMode="auto">
            <a:xfrm flipH="1">
              <a:off x="5336733" y="2003054"/>
              <a:ext cx="1500" cy="44692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94" name="Group 93"/>
          <p:cNvGrpSpPr/>
          <p:nvPr/>
        </p:nvGrpSpPr>
        <p:grpSpPr>
          <a:xfrm>
            <a:off x="4543424" y="2953757"/>
            <a:ext cx="1828801" cy="1456318"/>
            <a:chOff x="4543425" y="2953757"/>
            <a:chExt cx="1733550" cy="1456318"/>
          </a:xfrm>
        </p:grpSpPr>
        <p:cxnSp>
          <p:nvCxnSpPr>
            <p:cNvPr id="87" name="Straight Arrow Connector 86"/>
            <p:cNvCxnSpPr/>
            <p:nvPr/>
          </p:nvCxnSpPr>
          <p:spPr bwMode="auto">
            <a:xfrm flipV="1">
              <a:off x="4895850" y="2959908"/>
              <a:ext cx="1002382" cy="144064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91" name="Straight Arrow Connector 90"/>
            <p:cNvCxnSpPr/>
            <p:nvPr/>
          </p:nvCxnSpPr>
          <p:spPr bwMode="auto">
            <a:xfrm flipH="1">
              <a:off x="4543425" y="4400550"/>
              <a:ext cx="352425" cy="952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5897761" y="2953757"/>
              <a:ext cx="379214" cy="851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07" name="Group 106"/>
          <p:cNvGrpSpPr/>
          <p:nvPr/>
        </p:nvGrpSpPr>
        <p:grpSpPr>
          <a:xfrm>
            <a:off x="6141808" y="3055962"/>
            <a:ext cx="212429" cy="2723865"/>
            <a:chOff x="6115705" y="3055962"/>
            <a:chExt cx="162331" cy="2723865"/>
          </a:xfrm>
        </p:grpSpPr>
        <p:cxnSp>
          <p:nvCxnSpPr>
            <p:cNvPr id="103" name="Straight Arrow Connector 102"/>
            <p:cNvCxnSpPr/>
            <p:nvPr/>
          </p:nvCxnSpPr>
          <p:spPr bwMode="auto">
            <a:xfrm flipH="1" flipV="1">
              <a:off x="6121021" y="3063922"/>
              <a:ext cx="27296" cy="271590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02" name="Straight Arrow Connector 101"/>
            <p:cNvCxnSpPr/>
            <p:nvPr/>
          </p:nvCxnSpPr>
          <p:spPr bwMode="auto">
            <a:xfrm flipV="1">
              <a:off x="6115705" y="3055962"/>
              <a:ext cx="162331" cy="437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22" name="Straight Arrow Connector 121"/>
          <p:cNvCxnSpPr>
            <a:endCxn id="24" idx="2"/>
          </p:cNvCxnSpPr>
          <p:nvPr/>
        </p:nvCxnSpPr>
        <p:spPr bwMode="auto">
          <a:xfrm flipH="1" flipV="1">
            <a:off x="6881812" y="3086100"/>
            <a:ext cx="3221" cy="59792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53" name="Group 152"/>
          <p:cNvGrpSpPr/>
          <p:nvPr/>
        </p:nvGrpSpPr>
        <p:grpSpPr>
          <a:xfrm>
            <a:off x="5724470" y="2401431"/>
            <a:ext cx="1685979" cy="684669"/>
            <a:chOff x="5724470" y="2401431"/>
            <a:chExt cx="1685979" cy="684669"/>
          </a:xfrm>
        </p:grpSpPr>
        <p:sp>
          <p:nvSpPr>
            <p:cNvPr id="24" name="Rectangle 23"/>
            <p:cNvSpPr/>
            <p:nvPr/>
          </p:nvSpPr>
          <p:spPr bwMode="auto">
            <a:xfrm>
              <a:off x="6353174" y="2449076"/>
              <a:ext cx="1057275" cy="637024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600" dirty="0" smtClean="0">
                  <a:latin typeface="Trebuchet MS" pitchFamily="34" charset="0"/>
                </a:rPr>
                <a:t>L2 analysis</a:t>
              </a:r>
            </a:p>
          </p:txBody>
        </p:sp>
        <p:sp>
          <p:nvSpPr>
            <p:cNvPr id="32" name="Right Arrow 31"/>
            <p:cNvSpPr/>
            <p:nvPr/>
          </p:nvSpPr>
          <p:spPr bwMode="auto">
            <a:xfrm>
              <a:off x="5854534" y="2676525"/>
              <a:ext cx="517691" cy="238126"/>
            </a:xfrm>
            <a:prstGeom prst="rightArrow">
              <a:avLst/>
            </a:prstGeom>
            <a:solidFill>
              <a:schemeClr val="bg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0" name="Text Box 40"/>
            <p:cNvSpPr txBox="1">
              <a:spLocks noChangeArrowheads="1"/>
            </p:cNvSpPr>
            <p:nvPr/>
          </p:nvSpPr>
          <p:spPr bwMode="auto">
            <a:xfrm>
              <a:off x="5724470" y="2401431"/>
              <a:ext cx="77157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1" hangingPunct="1"/>
              <a:r>
                <a:rPr lang="pt-BR" sz="1200" dirty="0" smtClean="0">
                  <a:latin typeface="Trebuchet MS" pitchFamily="34" charset="0"/>
                </a:rPr>
                <a:t>L1 miss</a:t>
              </a:r>
              <a:endParaRPr lang="en-US" sz="1200" dirty="0">
                <a:latin typeface="Trebuchet MS" pitchFamily="34" charset="0"/>
              </a:endParaRPr>
            </a:p>
          </p:txBody>
        </p:sp>
      </p:grpSp>
      <p:cxnSp>
        <p:nvCxnSpPr>
          <p:cNvPr id="146" name="Shape 54"/>
          <p:cNvCxnSpPr>
            <a:stCxn id="26" idx="0"/>
          </p:cNvCxnSpPr>
          <p:nvPr/>
        </p:nvCxnSpPr>
        <p:spPr bwMode="auto">
          <a:xfrm rot="16200000" flipV="1">
            <a:off x="6256457" y="506300"/>
            <a:ext cx="237480" cy="372068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50" name="Shape 54"/>
          <p:cNvCxnSpPr>
            <a:stCxn id="131" idx="4"/>
          </p:cNvCxnSpPr>
          <p:nvPr/>
        </p:nvCxnSpPr>
        <p:spPr bwMode="auto">
          <a:xfrm rot="5400000">
            <a:off x="6221624" y="3512938"/>
            <a:ext cx="304803" cy="3699277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dash"/>
            <a:round/>
            <a:headEnd type="none" w="med" len="med"/>
            <a:tailEnd type="arrow"/>
          </a:ln>
          <a:effectLst/>
        </p:spPr>
      </p:cxnSp>
      <p:grpSp>
        <p:nvGrpSpPr>
          <p:cNvPr id="160" name="Group 159"/>
          <p:cNvGrpSpPr/>
          <p:nvPr/>
        </p:nvGrpSpPr>
        <p:grpSpPr>
          <a:xfrm>
            <a:off x="2847746" y="2038350"/>
            <a:ext cx="5987496" cy="3747973"/>
            <a:chOff x="2847746" y="2038350"/>
            <a:chExt cx="5987496" cy="3747973"/>
          </a:xfrm>
        </p:grpSpPr>
        <p:grpSp>
          <p:nvGrpSpPr>
            <p:cNvPr id="157" name="Group 156"/>
            <p:cNvGrpSpPr/>
            <p:nvPr/>
          </p:nvGrpSpPr>
          <p:grpSpPr>
            <a:xfrm>
              <a:off x="2847746" y="2038350"/>
              <a:ext cx="5987496" cy="3747973"/>
              <a:chOff x="2847746" y="2038350"/>
              <a:chExt cx="5987496" cy="3747973"/>
            </a:xfrm>
          </p:grpSpPr>
          <p:sp>
            <p:nvSpPr>
              <p:cNvPr id="68" name="Text Box 40"/>
              <p:cNvSpPr txBox="1">
                <a:spLocks noChangeArrowheads="1"/>
              </p:cNvSpPr>
              <p:nvPr/>
            </p:nvSpPr>
            <p:spPr bwMode="auto">
              <a:xfrm rot="16200000">
                <a:off x="2581165" y="3779699"/>
                <a:ext cx="105638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eaLnBrk="1" hangingPunct="1"/>
                <a:r>
                  <a:rPr lang="pt-BR" sz="1400" dirty="0" smtClean="0">
                    <a:solidFill>
                      <a:srgbClr val="00B050"/>
                    </a:solidFill>
                    <a:latin typeface="Trebuchet MS" pitchFamily="34" charset="0"/>
                  </a:rPr>
                  <a:t>Data</a:t>
                </a:r>
              </a:p>
              <a:p>
                <a:pPr eaLnBrk="1" hangingPunct="1"/>
                <a:r>
                  <a:rPr lang="pt-BR" sz="1400" dirty="0" smtClean="0">
                    <a:solidFill>
                      <a:srgbClr val="00B050"/>
                    </a:solidFill>
                    <a:latin typeface="Trebuchet MS" pitchFamily="34" charset="0"/>
                  </a:rPr>
                  <a:t> </a:t>
                </a:r>
                <a:r>
                  <a:rPr lang="pt-BR" sz="1400" i="1" dirty="0" smtClean="0">
                    <a:solidFill>
                      <a:srgbClr val="00B050"/>
                    </a:solidFill>
                    <a:latin typeface="Trebuchet MS" pitchFamily="34" charset="0"/>
                  </a:rPr>
                  <a:t>T[t] </a:t>
                </a:r>
                <a:endParaRPr lang="en-US" sz="1400" i="1" dirty="0">
                  <a:solidFill>
                    <a:srgbClr val="00B050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4845604" y="4592200"/>
                <a:ext cx="1035814" cy="627500"/>
              </a:xfrm>
              <a:prstGeom prst="rect">
                <a:avLst/>
              </a:prstGeom>
              <a:solidFill>
                <a:srgbClr val="FFCC99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1" hangingPunct="1"/>
                <a:r>
                  <a:rPr lang="en-US" sz="1600" dirty="0" smtClean="0">
                    <a:latin typeface="Trebuchet MS" pitchFamily="34" charset="0"/>
                  </a:rPr>
                  <a:t>L1 analysis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6373646" y="4592201"/>
                <a:ext cx="1057275" cy="637024"/>
              </a:xfrm>
              <a:prstGeom prst="rect">
                <a:avLst/>
              </a:prstGeom>
              <a:solidFill>
                <a:srgbClr val="FFFF99"/>
              </a:solidFill>
              <a:ln w="254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1" hangingPunct="1"/>
                <a:r>
                  <a:rPr lang="en-US" sz="1600" dirty="0" smtClean="0">
                    <a:latin typeface="Trebuchet MS" pitchFamily="34" charset="0"/>
                  </a:rPr>
                  <a:t>L2 analysis</a:t>
                </a:r>
              </a:p>
            </p:txBody>
          </p:sp>
          <p:sp>
            <p:nvSpPr>
              <p:cNvPr id="34" name="Right Arrow 33"/>
              <p:cNvSpPr/>
              <p:nvPr/>
            </p:nvSpPr>
            <p:spPr bwMode="auto">
              <a:xfrm>
                <a:off x="7439025" y="4797631"/>
                <a:ext cx="161183" cy="250620"/>
              </a:xfrm>
              <a:prstGeom prst="rightArrow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5" name="Right Arrow 34"/>
              <p:cNvSpPr/>
              <p:nvPr/>
            </p:nvSpPr>
            <p:spPr bwMode="auto">
              <a:xfrm>
                <a:off x="4543425" y="4800601"/>
                <a:ext cx="287367" cy="228600"/>
              </a:xfrm>
              <a:prstGeom prst="rightArrow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6" name="Right Arrow 35"/>
              <p:cNvSpPr/>
              <p:nvPr/>
            </p:nvSpPr>
            <p:spPr bwMode="auto">
              <a:xfrm>
                <a:off x="5884223" y="4800600"/>
                <a:ext cx="478477" cy="238126"/>
              </a:xfrm>
              <a:prstGeom prst="rightArrow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grpSp>
            <p:nvGrpSpPr>
              <p:cNvPr id="145" name="Group 144"/>
              <p:cNvGrpSpPr/>
              <p:nvPr/>
            </p:nvGrpSpPr>
            <p:grpSpPr>
              <a:xfrm>
                <a:off x="3114989" y="3429000"/>
                <a:ext cx="239419" cy="1504950"/>
                <a:chOff x="3114989" y="3429000"/>
                <a:chExt cx="239419" cy="1504950"/>
              </a:xfrm>
            </p:grpSpPr>
            <p:cxnSp>
              <p:nvCxnSpPr>
                <p:cNvPr id="61" name="Straight Arrow Connector 60"/>
                <p:cNvCxnSpPr/>
                <p:nvPr/>
              </p:nvCxnSpPr>
              <p:spPr bwMode="auto">
                <a:xfrm flipV="1">
                  <a:off x="3114989" y="4924550"/>
                  <a:ext cx="239419" cy="9191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62" name="Straight Arrow Connector 61"/>
                <p:cNvCxnSpPr/>
                <p:nvPr/>
              </p:nvCxnSpPr>
              <p:spPr bwMode="auto">
                <a:xfrm>
                  <a:off x="3121499" y="3429000"/>
                  <a:ext cx="0" cy="150495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/>
                </a:ln>
                <a:effectLst/>
              </p:spPr>
            </p:cxnSp>
          </p:grpSp>
          <p:cxnSp>
            <p:nvCxnSpPr>
              <p:cNvPr id="75" name="Straight Arrow Connector 74"/>
              <p:cNvCxnSpPr>
                <a:endCxn id="27" idx="2"/>
              </p:cNvCxnSpPr>
              <p:nvPr/>
            </p:nvCxnSpPr>
            <p:spPr bwMode="auto">
              <a:xfrm flipH="1" flipV="1">
                <a:off x="5363511" y="5219700"/>
                <a:ext cx="6605" cy="566623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grpSp>
            <p:nvGrpSpPr>
              <p:cNvPr id="101" name="Group 100"/>
              <p:cNvGrpSpPr/>
              <p:nvPr/>
            </p:nvGrpSpPr>
            <p:grpSpPr>
              <a:xfrm>
                <a:off x="4518403" y="3302758"/>
                <a:ext cx="1882397" cy="1428268"/>
                <a:chOff x="4518404" y="3302758"/>
                <a:chExt cx="1760372" cy="1428268"/>
              </a:xfrm>
            </p:grpSpPr>
            <p:cxnSp>
              <p:nvCxnSpPr>
                <p:cNvPr id="95" name="Straight Arrow Connector 94"/>
                <p:cNvCxnSpPr/>
                <p:nvPr/>
              </p:nvCxnSpPr>
              <p:spPr bwMode="auto">
                <a:xfrm flipV="1">
                  <a:off x="5946228" y="4727814"/>
                  <a:ext cx="332548" cy="2936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96" name="Straight Arrow Connector 95"/>
                <p:cNvCxnSpPr/>
                <p:nvPr/>
              </p:nvCxnSpPr>
              <p:spPr bwMode="auto">
                <a:xfrm flipH="1">
                  <a:off x="4518404" y="3311004"/>
                  <a:ext cx="352425" cy="9525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/>
                </a:ln>
                <a:effectLst/>
              </p:spPr>
            </p:cxnSp>
            <p:cxnSp>
              <p:nvCxnSpPr>
                <p:cNvPr id="97" name="Straight Arrow Connector 96"/>
                <p:cNvCxnSpPr/>
                <p:nvPr/>
              </p:nvCxnSpPr>
              <p:spPr bwMode="auto">
                <a:xfrm>
                  <a:off x="4851779" y="3302758"/>
                  <a:ext cx="1092383" cy="1428268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/>
                </a:ln>
                <a:effectLst/>
              </p:spPr>
            </p:cxnSp>
          </p:grpSp>
          <p:grpSp>
            <p:nvGrpSpPr>
              <p:cNvPr id="132" name="Group 131"/>
              <p:cNvGrpSpPr/>
              <p:nvPr/>
            </p:nvGrpSpPr>
            <p:grpSpPr>
              <a:xfrm>
                <a:off x="6041383" y="2038350"/>
                <a:ext cx="349133" cy="2578100"/>
                <a:chOff x="6032502" y="2019300"/>
                <a:chExt cx="253239" cy="2578100"/>
              </a:xfrm>
            </p:grpSpPr>
            <p:cxnSp>
              <p:nvCxnSpPr>
                <p:cNvPr id="110" name="Straight Arrow Connector 109"/>
                <p:cNvCxnSpPr/>
                <p:nvPr/>
              </p:nvCxnSpPr>
              <p:spPr bwMode="auto">
                <a:xfrm>
                  <a:off x="6046668" y="4593142"/>
                  <a:ext cx="239073" cy="46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111" name="Straight Arrow Connector 110"/>
                <p:cNvCxnSpPr/>
                <p:nvPr/>
              </p:nvCxnSpPr>
              <p:spPr bwMode="auto">
                <a:xfrm flipH="1" flipV="1">
                  <a:off x="6032502" y="2019300"/>
                  <a:ext cx="19048" cy="257810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/>
                </a:ln>
                <a:effectLst/>
              </p:spPr>
            </p:cxnSp>
          </p:grpSp>
          <p:cxnSp>
            <p:nvCxnSpPr>
              <p:cNvPr id="119" name="Straight Arrow Connector 118"/>
              <p:cNvCxnSpPr>
                <a:endCxn id="28" idx="0"/>
              </p:cNvCxnSpPr>
              <p:nvPr/>
            </p:nvCxnSpPr>
            <p:spPr bwMode="auto">
              <a:xfrm>
                <a:off x="6895604" y="4080444"/>
                <a:ext cx="6680" cy="511757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31" name="Oval 130"/>
              <p:cNvSpPr/>
              <p:nvPr/>
            </p:nvSpPr>
            <p:spPr bwMode="auto">
              <a:xfrm>
                <a:off x="7612084" y="4638031"/>
                <a:ext cx="1223158" cy="572144"/>
              </a:xfrm>
              <a:prstGeom prst="ellipse">
                <a:avLst/>
              </a:prstGeom>
              <a:solidFill>
                <a:srgbClr val="99FFCC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sz="1600" dirty="0" smtClean="0">
                    <a:latin typeface="Trebuchet MS" pitchFamily="34" charset="0"/>
                  </a:rPr>
                  <a:t>Stack update</a:t>
                </a:r>
              </a:p>
            </p:txBody>
          </p:sp>
        </p:grpSp>
        <p:sp>
          <p:nvSpPr>
            <p:cNvPr id="159" name="Text Box 40"/>
            <p:cNvSpPr txBox="1">
              <a:spLocks noChangeArrowheads="1"/>
            </p:cNvSpPr>
            <p:nvPr/>
          </p:nvSpPr>
          <p:spPr bwMode="auto">
            <a:xfrm>
              <a:off x="5758117" y="5000149"/>
              <a:ext cx="77157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1" hangingPunct="1"/>
              <a:r>
                <a:rPr lang="pt-BR" sz="1200" dirty="0" smtClean="0">
                  <a:solidFill>
                    <a:srgbClr val="00B050"/>
                  </a:solidFill>
                  <a:latin typeface="Trebuchet MS" pitchFamily="34" charset="0"/>
                </a:rPr>
                <a:t>L1 miss</a:t>
              </a:r>
              <a:endParaRPr lang="en-US" sz="1200" dirty="0">
                <a:solidFill>
                  <a:srgbClr val="00B050"/>
                </a:solidFill>
                <a:latin typeface="Trebuchet MS" pitchFamily="34" charset="0"/>
              </a:endParaRPr>
            </a:p>
          </p:txBody>
        </p:sp>
      </p:grpSp>
      <p:sp>
        <p:nvSpPr>
          <p:cNvPr id="64" name="Rectangle 63"/>
          <p:cNvSpPr/>
          <p:nvPr/>
        </p:nvSpPr>
        <p:spPr bwMode="auto">
          <a:xfrm>
            <a:off x="6353174" y="2449076"/>
            <a:ext cx="1057275" cy="637024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1600" dirty="0" smtClean="0">
                <a:latin typeface="Trebuchet MS" pitchFamily="34" charset="0"/>
              </a:rPr>
              <a:t>L2 analysis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6373646" y="4601726"/>
            <a:ext cx="1057275" cy="637024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1600" dirty="0" smtClean="0">
                <a:latin typeface="Trebuchet MS" pitchFamily="34" charset="0"/>
              </a:rPr>
              <a:t>L2 analysis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500" fill="hold"/>
                                        <p:tgtEl>
                                          <p:spTgt spid="65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 animBg="1"/>
      <p:bldP spid="10" grpId="0"/>
      <p:bldP spid="11" grpId="0"/>
      <p:bldP spid="14" grpId="0" animBg="1"/>
      <p:bldP spid="15" grpId="0" animBg="1"/>
      <p:bldP spid="16" grpId="0" animBg="1"/>
      <p:bldP spid="64" grpId="0" animBg="1"/>
      <p:bldP spid="64" grpId="1" animBg="1"/>
      <p:bldP spid="65" grpId="0" animBg="1"/>
      <p:bldP spid="6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Eviction Order Recording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L2 cache storage depends on relative eviction ordering</a:t>
            </a:r>
          </a:p>
          <a:p>
            <a:r>
              <a:rPr lang="en-US" sz="2400" dirty="0" smtClean="0"/>
              <a:t>Stack maintains cache access ordering of unique addresses</a:t>
            </a:r>
          </a:p>
          <a:p>
            <a:pPr lvl="1"/>
            <a:r>
              <a:rPr lang="en-US" sz="2000" dirty="0" smtClean="0"/>
              <a:t>Not sufficient to determine eviction ordering</a:t>
            </a:r>
          </a:p>
          <a:p>
            <a:r>
              <a:rPr lang="en-US" sz="2400" dirty="0" smtClean="0"/>
              <a:t>Explicitly record eviction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1172282" y="3815808"/>
            <a:ext cx="770820" cy="2389839"/>
            <a:chOff x="1172282" y="3815808"/>
            <a:chExt cx="770820" cy="2389839"/>
          </a:xfrm>
        </p:grpSpPr>
        <p:grpSp>
          <p:nvGrpSpPr>
            <p:cNvPr id="7" name="Group 13"/>
            <p:cNvGrpSpPr/>
            <p:nvPr/>
          </p:nvGrpSpPr>
          <p:grpSpPr>
            <a:xfrm>
              <a:off x="1172282" y="3815808"/>
              <a:ext cx="769641" cy="2263338"/>
              <a:chOff x="6185176" y="2279984"/>
              <a:chExt cx="523326" cy="973854"/>
            </a:xfrm>
          </p:grpSpPr>
          <p:sp>
            <p:nvSpPr>
              <p:cNvPr id="10" name="Rectangle 39"/>
              <p:cNvSpPr>
                <a:spLocks noChangeArrowheads="1"/>
              </p:cNvSpPr>
              <p:nvPr/>
            </p:nvSpPr>
            <p:spPr bwMode="auto">
              <a:xfrm>
                <a:off x="6187802" y="2279984"/>
                <a:ext cx="520700" cy="764492"/>
              </a:xfrm>
              <a:prstGeom prst="rect">
                <a:avLst/>
              </a:prstGeom>
              <a:noFill/>
              <a:ln w="19050">
                <a:solidFill>
                  <a:srgbClr val="006600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40"/>
              <p:cNvSpPr>
                <a:spLocks noChangeShapeType="1"/>
              </p:cNvSpPr>
              <p:nvPr/>
            </p:nvSpPr>
            <p:spPr bwMode="auto">
              <a:xfrm flipV="1">
                <a:off x="6190473" y="2435769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40"/>
              <p:cNvSpPr>
                <a:spLocks noChangeShapeType="1"/>
              </p:cNvSpPr>
              <p:nvPr/>
            </p:nvSpPr>
            <p:spPr bwMode="auto">
              <a:xfrm flipV="1">
                <a:off x="6190473" y="2583777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40"/>
              <p:cNvSpPr>
                <a:spLocks noChangeShapeType="1"/>
              </p:cNvSpPr>
              <p:nvPr/>
            </p:nvSpPr>
            <p:spPr bwMode="auto">
              <a:xfrm flipV="1">
                <a:off x="6190473" y="2737071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40"/>
              <p:cNvSpPr>
                <a:spLocks noChangeShapeType="1"/>
              </p:cNvSpPr>
              <p:nvPr/>
            </p:nvSpPr>
            <p:spPr bwMode="auto">
              <a:xfrm flipV="1">
                <a:off x="6190487" y="2890313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40"/>
              <p:cNvSpPr>
                <a:spLocks noChangeShapeType="1"/>
              </p:cNvSpPr>
              <p:nvPr/>
            </p:nvSpPr>
            <p:spPr bwMode="auto">
              <a:xfrm>
                <a:off x="6185176" y="3030277"/>
                <a:ext cx="1438" cy="223561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Line 40"/>
            <p:cNvSpPr>
              <a:spLocks noChangeShapeType="1"/>
            </p:cNvSpPr>
            <p:nvPr/>
          </p:nvSpPr>
          <p:spPr bwMode="auto">
            <a:xfrm>
              <a:off x="1941929" y="5573737"/>
              <a:ext cx="1173" cy="533010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1175269" y="5982549"/>
              <a:ext cx="761038" cy="223098"/>
            </a:xfrm>
            <a:custGeom>
              <a:avLst/>
              <a:gdLst>
                <a:gd name="connsiteX0" fmla="*/ 0 w 665018"/>
                <a:gd name="connsiteY0" fmla="*/ 41564 h 95993"/>
                <a:gd name="connsiteX1" fmla="*/ 207818 w 665018"/>
                <a:gd name="connsiteY1" fmla="*/ 95003 h 95993"/>
                <a:gd name="connsiteX2" fmla="*/ 368135 w 665018"/>
                <a:gd name="connsiteY2" fmla="*/ 47502 h 95993"/>
                <a:gd name="connsiteX3" fmla="*/ 498764 w 665018"/>
                <a:gd name="connsiteY3" fmla="*/ 0 h 95993"/>
                <a:gd name="connsiteX4" fmla="*/ 665018 w 665018"/>
                <a:gd name="connsiteY4" fmla="*/ 47502 h 95993"/>
                <a:gd name="connsiteX5" fmla="*/ 665018 w 665018"/>
                <a:gd name="connsiteY5" fmla="*/ 47502 h 9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018" h="95993">
                  <a:moveTo>
                    <a:pt x="0" y="41564"/>
                  </a:moveTo>
                  <a:cubicBezTo>
                    <a:pt x="73231" y="67788"/>
                    <a:pt x="146462" y="94013"/>
                    <a:pt x="207818" y="95003"/>
                  </a:cubicBezTo>
                  <a:cubicBezTo>
                    <a:pt x="269174" y="95993"/>
                    <a:pt x="319644" y="63336"/>
                    <a:pt x="368135" y="47502"/>
                  </a:cubicBezTo>
                  <a:cubicBezTo>
                    <a:pt x="416626" y="31668"/>
                    <a:pt x="449284" y="0"/>
                    <a:pt x="498764" y="0"/>
                  </a:cubicBezTo>
                  <a:cubicBezTo>
                    <a:pt x="548244" y="0"/>
                    <a:pt x="665018" y="47502"/>
                    <a:pt x="665018" y="47502"/>
                  </a:cubicBezTo>
                  <a:lnTo>
                    <a:pt x="665018" y="47502"/>
                  </a:lnTo>
                </a:path>
              </a:pathLst>
            </a:custGeom>
            <a:noFill/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702301" y="3188691"/>
            <a:ext cx="24695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rgbClr val="006600"/>
                </a:solidFill>
                <a:latin typeface="Trebuchet MS" pitchFamily="34" charset="0"/>
              </a:rPr>
              <a:t>Instruction (data) stack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17" name="Text Box 40"/>
          <p:cNvSpPr txBox="1">
            <a:spLocks noChangeArrowheads="1"/>
          </p:cNvSpPr>
          <p:nvPr/>
        </p:nvSpPr>
        <p:spPr bwMode="auto">
          <a:xfrm>
            <a:off x="1058003" y="3772855"/>
            <a:ext cx="9863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200" dirty="0" smtClean="0">
                <a:solidFill>
                  <a:srgbClr val="006600"/>
                </a:solidFill>
                <a:latin typeface="Trebuchet MS" pitchFamily="34" charset="0"/>
              </a:rPr>
              <a:t>Block address </a:t>
            </a:r>
            <a:r>
              <a:rPr lang="pt-BR" sz="1200" b="1" i="1" dirty="0" smtClean="0">
                <a:solidFill>
                  <a:srgbClr val="006600"/>
                </a:solidFill>
                <a:latin typeface="Trebuchet MS" pitchFamily="34" charset="0"/>
              </a:rPr>
              <a:t>X</a:t>
            </a:r>
            <a:endParaRPr lang="en-US" sz="1200" b="1" i="1" dirty="0">
              <a:solidFill>
                <a:srgbClr val="006600"/>
              </a:solidFill>
              <a:latin typeface="Trebuchet MS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1944987" y="4001902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1951337" y="4370202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1951337" y="4700402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1951337" y="5049652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1951337" y="5424302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089150" y="5743575"/>
            <a:ext cx="0" cy="2476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66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2200683" y="3841387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3366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kern="1200" dirty="0" smtClean="0">
                          <a:solidFill>
                            <a:srgbClr val="C000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9" name="Straight Connector 28"/>
          <p:cNvCxnSpPr/>
          <p:nvPr/>
        </p:nvCxnSpPr>
        <p:spPr bwMode="auto">
          <a:xfrm flipH="1">
            <a:off x="4048126" y="3981450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200683" y="4212862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3366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2200683" y="4565287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3366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2210208" y="4927237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3366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2210208" y="5289187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3366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" name="Rectangle 37"/>
          <p:cNvSpPr/>
          <p:nvPr/>
        </p:nvSpPr>
        <p:spPr bwMode="auto">
          <a:xfrm>
            <a:off x="4079801" y="3538770"/>
            <a:ext cx="1968574" cy="242656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For each 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</a:t>
            </a:r>
            <a:r>
              <a:rPr lang="en-US" sz="1200" baseline="300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1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_inst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</a:t>
            </a:r>
            <a:r>
              <a:rPr lang="en-US" sz="1200" baseline="300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1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_data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)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251002" y="6267450"/>
            <a:ext cx="2492448" cy="352425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c</a:t>
            </a:r>
            <a:r>
              <a:rPr lang="en-US" sz="1200" baseline="30000" dirty="0" smtClean="0">
                <a:latin typeface="Trebuchet MS" pitchFamily="34" charset="0"/>
              </a:rPr>
              <a:t>1</a:t>
            </a:r>
            <a:r>
              <a:rPr lang="en-US" sz="1200" i="1" dirty="0" smtClean="0">
                <a:latin typeface="Trebuchet MS" pitchFamily="34" charset="0"/>
              </a:rPr>
              <a:t>_inst</a:t>
            </a:r>
            <a:r>
              <a:rPr lang="en-US" sz="1200" dirty="0" smtClean="0">
                <a:latin typeface="Trebuchet MS" pitchFamily="34" charset="0"/>
              </a:rPr>
              <a:t>:  L1 I cache configuration</a:t>
            </a:r>
          </a:p>
          <a:p>
            <a:pPr algn="l" eaLnBrk="1" hangingPunct="1"/>
            <a:r>
              <a:rPr lang="en-US" sz="1200" i="1" dirty="0" smtClean="0">
                <a:latin typeface="Trebuchet MS" pitchFamily="34" charset="0"/>
              </a:rPr>
              <a:t>c</a:t>
            </a:r>
            <a:r>
              <a:rPr lang="en-US" sz="1200" baseline="30000" dirty="0" smtClean="0">
                <a:latin typeface="Trebuchet MS" pitchFamily="34" charset="0"/>
              </a:rPr>
              <a:t>1</a:t>
            </a:r>
            <a:r>
              <a:rPr lang="en-US" sz="1200" i="1" dirty="0" smtClean="0">
                <a:latin typeface="Trebuchet MS" pitchFamily="34" charset="0"/>
              </a:rPr>
              <a:t>_data</a:t>
            </a:r>
            <a:r>
              <a:rPr lang="en-US" sz="1200" dirty="0" smtClean="0">
                <a:latin typeface="Trebuchet MS" pitchFamily="34" charset="0"/>
              </a:rPr>
              <a:t>: L1 D cache configuration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# of sets in L2 cache</a:t>
            </a:r>
          </a:p>
          <a:p>
            <a:pPr algn="l" eaLnBrk="1" hangingPunct="1"/>
            <a:endParaRPr lang="en-US" sz="1200" dirty="0" smtClean="0">
              <a:latin typeface="Trebuchet MS" pitchFamily="34" charset="0"/>
            </a:endParaRP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200" dirty="0" smtClean="0">
              <a:latin typeface="Trebuchet MS" pitchFamily="34" charset="0"/>
            </a:endParaRP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600" dirty="0" smtClean="0">
              <a:latin typeface="Trebuchet MS" pitchFamily="34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327201" y="3557820"/>
            <a:ext cx="2368624" cy="242656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Eviction time array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flipH="1">
            <a:off x="3505201" y="3781425"/>
            <a:ext cx="1095374" cy="238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5734050" y="3839309"/>
            <a:ext cx="3057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pt-BR" sz="1400" i="1" dirty="0" smtClean="0">
                <a:solidFill>
                  <a:srgbClr val="C00000"/>
                </a:solidFill>
                <a:latin typeface="Trebuchet MS" pitchFamily="34" charset="0"/>
              </a:rPr>
              <a:t>E</a:t>
            </a:r>
            <a:r>
              <a:rPr lang="pt-BR" sz="1600" dirty="0" smtClean="0">
                <a:latin typeface="Trebuchet MS" pitchFamily="34" charset="0"/>
              </a:rPr>
              <a:t>: </a:t>
            </a:r>
            <a:r>
              <a:rPr lang="pt-BR" sz="1200" dirty="0" smtClean="0">
                <a:latin typeface="Trebuchet MS" pitchFamily="34" charset="0"/>
              </a:rPr>
              <a:t>The time when X is evicted from L1 I (D) cache with L1 config. 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</a:t>
            </a:r>
            <a:r>
              <a:rPr lang="en-US" sz="1200" baseline="300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1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_inst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</a:t>
            </a:r>
            <a:r>
              <a:rPr lang="en-US" sz="1200" baseline="300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1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_data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)</a:t>
            </a:r>
            <a:r>
              <a:rPr lang="pt-BR" sz="1200" dirty="0" smtClean="0">
                <a:solidFill>
                  <a:srgbClr val="006600"/>
                </a:solidFill>
                <a:latin typeface="Trebuchet MS" pitchFamily="34" charset="0"/>
              </a:rPr>
              <a:t> </a:t>
            </a:r>
            <a:endParaRPr lang="en-US" sz="12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47" name="Text Box 40"/>
          <p:cNvSpPr txBox="1">
            <a:spLocks noChangeArrowheads="1"/>
          </p:cNvSpPr>
          <p:nvPr/>
        </p:nvSpPr>
        <p:spPr bwMode="auto">
          <a:xfrm>
            <a:off x="5753100" y="4426942"/>
            <a:ext cx="29241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pt-BR" sz="1400" i="1" dirty="0" smtClean="0">
                <a:solidFill>
                  <a:srgbClr val="C00000"/>
                </a:solidFill>
                <a:latin typeface="Trebuchet MS" pitchFamily="34" charset="0"/>
              </a:rPr>
              <a:t>E</a:t>
            </a:r>
            <a:r>
              <a:rPr lang="en-US" sz="1600" dirty="0" smtClean="0">
                <a:solidFill>
                  <a:srgbClr val="C00000"/>
                </a:solidFill>
                <a:latin typeface="Trebuchet MS" pitchFamily="34" charset="0"/>
              </a:rPr>
              <a:t>=‘0’</a:t>
            </a:r>
            <a:r>
              <a:rPr lang="en-US" sz="1200" dirty="0" smtClean="0">
                <a:latin typeface="Trebuchet MS" pitchFamily="34" charset="0"/>
              </a:rPr>
              <a:t>: X is still in L1, not evicted yet</a:t>
            </a:r>
            <a:endParaRPr lang="en-US" sz="1200" dirty="0">
              <a:latin typeface="Trebuchet MS" pitchFamily="34" charset="0"/>
            </a:endParaRPr>
          </a:p>
        </p:txBody>
      </p: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5772150" y="4832796"/>
            <a:ext cx="31432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Process block address </a:t>
            </a:r>
            <a:r>
              <a:rPr lang="en-US" sz="1400" i="1" dirty="0" smtClean="0">
                <a:solidFill>
                  <a:srgbClr val="C00000"/>
                </a:solidFill>
                <a:latin typeface="Trebuchet MS" pitchFamily="34" charset="0"/>
              </a:rPr>
              <a:t>A</a:t>
            </a:r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:</a:t>
            </a:r>
          </a:p>
          <a:p>
            <a:pPr algn="l"/>
            <a:r>
              <a:rPr lang="en-US" sz="1200" dirty="0" smtClean="0">
                <a:latin typeface="Trebuchet MS" pitchFamily="34" charset="0"/>
              </a:rPr>
              <a:t>L2 analysis</a:t>
            </a:r>
          </a:p>
          <a:p>
            <a:pPr algn="l"/>
            <a:r>
              <a:rPr lang="en-US" sz="1200" i="1" dirty="0" smtClean="0">
                <a:latin typeface="Trebuchet MS" pitchFamily="34" charset="0"/>
              </a:rPr>
              <a:t>A</a:t>
            </a:r>
            <a:r>
              <a:rPr lang="en-US" sz="1200" dirty="0" smtClean="0">
                <a:latin typeface="Trebuchet MS" pitchFamily="34" charset="0"/>
              </a:rPr>
              <a:t>’s </a:t>
            </a: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 conflicts that are evicted to L2 later than old </a:t>
            </a:r>
            <a:r>
              <a:rPr lang="en-US" sz="1200" i="1" dirty="0" smtClean="0">
                <a:latin typeface="Trebuchet MS" pitchFamily="34" charset="0"/>
              </a:rPr>
              <a:t>A</a:t>
            </a:r>
            <a:r>
              <a:rPr lang="en-US" sz="1200" dirty="0" smtClean="0">
                <a:latin typeface="Trebuchet MS" pitchFamily="34" charset="0"/>
              </a:rPr>
              <a:t>’s eviction </a:t>
            </a:r>
            <a:r>
              <a:rPr lang="en-US" sz="1400" dirty="0" smtClean="0">
                <a:latin typeface="Trebuchet MS" pitchFamily="34" charset="0"/>
              </a:rPr>
              <a:t>(</a:t>
            </a:r>
            <a:r>
              <a:rPr lang="en-US" sz="1400" i="1" dirty="0" smtClean="0">
                <a:solidFill>
                  <a:srgbClr val="C00000"/>
                </a:solidFill>
                <a:latin typeface="Trebuchet MS" pitchFamily="34" charset="0"/>
              </a:rPr>
              <a:t>E</a:t>
            </a:r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 of conflicts &gt;</a:t>
            </a:r>
            <a:r>
              <a:rPr lang="en-US" sz="1400" b="1" dirty="0" smtClean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en-US" sz="1400" i="1" dirty="0" smtClean="0">
                <a:solidFill>
                  <a:srgbClr val="C00000"/>
                </a:solidFill>
                <a:latin typeface="Trebuchet MS" pitchFamily="34" charset="0"/>
              </a:rPr>
              <a:t>E </a:t>
            </a:r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of </a:t>
            </a:r>
            <a:r>
              <a:rPr lang="en-US" sz="1400" i="1" dirty="0" smtClean="0">
                <a:solidFill>
                  <a:srgbClr val="C00000"/>
                </a:solidFill>
                <a:latin typeface="Trebuchet MS" pitchFamily="34" charset="0"/>
              </a:rPr>
              <a:t>A</a:t>
            </a:r>
            <a:r>
              <a:rPr lang="en-US" sz="1400" dirty="0" smtClean="0">
                <a:latin typeface="Trebuchet MS" pitchFamily="34" charset="0"/>
              </a:rPr>
              <a:t>)</a:t>
            </a:r>
            <a:r>
              <a:rPr lang="en-US" sz="1200" dirty="0" smtClean="0">
                <a:latin typeface="Trebuchet MS" pitchFamily="34" charset="0"/>
              </a:rPr>
              <a:t> determine </a:t>
            </a:r>
            <a:r>
              <a:rPr lang="en-US" sz="1200" i="1" dirty="0" smtClean="0">
                <a:latin typeface="Trebuchet MS" pitchFamily="34" charset="0"/>
              </a:rPr>
              <a:t>A</a:t>
            </a:r>
            <a:r>
              <a:rPr lang="en-US" sz="1200" dirty="0" smtClean="0">
                <a:latin typeface="Trebuchet MS" pitchFamily="34" charset="0"/>
              </a:rPr>
              <a:t>’s L2 hit/miss</a:t>
            </a:r>
            <a:endParaRPr lang="en-US" sz="1200" dirty="0">
              <a:latin typeface="Trebuchet MS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 flipH="1">
            <a:off x="4048126" y="439102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4057651" y="4724400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4067176" y="511492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4057651" y="5467350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38" grpId="0"/>
      <p:bldP spid="39" grpId="0"/>
      <p:bldP spid="40" grpId="0"/>
      <p:bldP spid="46" grpId="0"/>
      <p:bldP spid="47" grpId="0"/>
      <p:bldP spid="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 Box 40"/>
          <p:cNvSpPr txBox="1">
            <a:spLocks noChangeArrowheads="1"/>
          </p:cNvSpPr>
          <p:nvPr/>
        </p:nvSpPr>
        <p:spPr bwMode="auto">
          <a:xfrm>
            <a:off x="1166820" y="3372303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</a:t>
            </a:r>
            <a:r>
              <a:rPr lang="en-US" sz="1600" dirty="0" smtClean="0">
                <a:solidFill>
                  <a:srgbClr val="C00000"/>
                </a:solidFill>
                <a:latin typeface="Trebuchet MS" pitchFamily="34" charset="0"/>
              </a:rPr>
              <a:t>8</a:t>
            </a:r>
            <a:endParaRPr lang="en-US" sz="16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U-</a:t>
            </a:r>
            <a:r>
              <a:rPr lang="en-US" dirty="0" err="1" smtClean="0"/>
              <a:t>SPaCS</a:t>
            </a:r>
            <a:r>
              <a:rPr lang="en-US" dirty="0" smtClean="0"/>
              <a:t> Processing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19988" y="3096651"/>
          <a:ext cx="2177814" cy="6095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77814"/>
              </a:tblGrid>
              <a:tr h="226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cache (</a:t>
                      </a:r>
                      <a:r>
                        <a:rPr lang="en-US" sz="1400" i="1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S </a:t>
                      </a:r>
                      <a:r>
                        <a:rPr lang="en-US" sz="14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= 2</a:t>
                      </a:r>
                      <a:r>
                        <a:rPr lang="en-US" sz="1400" baseline="300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3</a:t>
                      </a:r>
                      <a:r>
                        <a:rPr lang="en-US" sz="14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, </a:t>
                      </a:r>
                      <a:r>
                        <a:rPr lang="en-US" sz="1400" i="1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W </a:t>
                      </a:r>
                      <a:r>
                        <a:rPr lang="en-US" sz="14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= 2</a:t>
                      </a:r>
                      <a:r>
                        <a:rPr lang="en-US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241741">
                <a:tc>
                  <a:txBody>
                    <a:bodyPr/>
                    <a:lstStyle/>
                    <a:p>
                      <a:endParaRPr lang="en-US" sz="14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082903" y="2713310"/>
          <a:ext cx="2314574" cy="6095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314574"/>
              </a:tblGrid>
              <a:tr h="241926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I cache (</a:t>
                      </a:r>
                      <a:r>
                        <a:rPr lang="en-US" sz="1400" i="1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S</a:t>
                      </a:r>
                      <a:r>
                        <a:rPr lang="en-US" sz="14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 = 2</a:t>
                      </a:r>
                      <a:r>
                        <a:rPr lang="en-US" sz="1400" baseline="300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2</a:t>
                      </a:r>
                      <a:r>
                        <a:rPr lang="en-US" sz="14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, </a:t>
                      </a:r>
                      <a:r>
                        <a:rPr lang="en-US" sz="1400" i="1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W </a:t>
                      </a:r>
                      <a:r>
                        <a:rPr lang="en-US" sz="14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= 2</a:t>
                      </a:r>
                      <a:r>
                        <a:rPr lang="en-US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257687">
                <a:tc>
                  <a:txBody>
                    <a:bodyPr/>
                    <a:lstStyle/>
                    <a:p>
                      <a:endParaRPr lang="en-US" sz="14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082902" y="3428044"/>
          <a:ext cx="2314575" cy="6095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314575"/>
              </a:tblGrid>
              <a:tr h="227915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</a:t>
                      </a:r>
                      <a:r>
                        <a:rPr lang="en-US" sz="14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D cache</a:t>
                      </a:r>
                      <a:r>
                        <a:rPr lang="en-US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i="1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S </a:t>
                      </a:r>
                      <a:r>
                        <a:rPr lang="en-US" sz="14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= 2</a:t>
                      </a:r>
                      <a:r>
                        <a:rPr lang="en-US" sz="1400" baseline="300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3</a:t>
                      </a:r>
                      <a:r>
                        <a:rPr lang="en-US" sz="14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, </a:t>
                      </a:r>
                      <a:r>
                        <a:rPr lang="en-US" sz="1400" i="1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W </a:t>
                      </a:r>
                      <a:r>
                        <a:rPr lang="en-US" sz="1400" dirty="0" smtClean="0">
                          <a:solidFill>
                            <a:srgbClr val="336600"/>
                          </a:solidFill>
                          <a:latin typeface="Trebuchet MS" pitchFamily="34" charset="0"/>
                        </a:rPr>
                        <a:t>= 1</a:t>
                      </a:r>
                      <a:r>
                        <a:rPr lang="en-US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242764">
                <a:tc>
                  <a:txBody>
                    <a:bodyPr/>
                    <a:lstStyle/>
                    <a:p>
                      <a:endParaRPr lang="en-US" sz="14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6407002" y="3036262"/>
            <a:ext cx="390525" cy="3576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6398376" y="3374848"/>
            <a:ext cx="408676" cy="375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429904" y="1732413"/>
            <a:ext cx="7542521" cy="1066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8036773" y="1723970"/>
            <a:ext cx="7262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Trace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23" name="Text Box 40"/>
          <p:cNvSpPr txBox="1">
            <a:spLocks noChangeArrowheads="1"/>
          </p:cNvSpPr>
          <p:nvPr/>
        </p:nvSpPr>
        <p:spPr bwMode="auto">
          <a:xfrm>
            <a:off x="6791325" y="1398086"/>
            <a:ext cx="9524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D1(010)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4" name="Text Box 40"/>
          <p:cNvSpPr txBox="1">
            <a:spLocks noChangeArrowheads="1"/>
          </p:cNvSpPr>
          <p:nvPr/>
        </p:nvSpPr>
        <p:spPr bwMode="auto">
          <a:xfrm>
            <a:off x="6019800" y="1395997"/>
            <a:ext cx="8222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I1(010)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5" name="Text Box 40"/>
          <p:cNvSpPr txBox="1">
            <a:spLocks noChangeArrowheads="1"/>
          </p:cNvSpPr>
          <p:nvPr/>
        </p:nvSpPr>
        <p:spPr bwMode="auto">
          <a:xfrm>
            <a:off x="5048250" y="1395997"/>
            <a:ext cx="8413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I2(110)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6" name="Text Box 40"/>
          <p:cNvSpPr txBox="1">
            <a:spLocks noChangeArrowheads="1"/>
          </p:cNvSpPr>
          <p:nvPr/>
        </p:nvSpPr>
        <p:spPr bwMode="auto">
          <a:xfrm>
            <a:off x="3038475" y="1391874"/>
            <a:ext cx="8984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D2(010)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7" name="Text Box 40"/>
          <p:cNvSpPr txBox="1">
            <a:spLocks noChangeArrowheads="1"/>
          </p:cNvSpPr>
          <p:nvPr/>
        </p:nvSpPr>
        <p:spPr bwMode="auto">
          <a:xfrm>
            <a:off x="1266825" y="1395997"/>
            <a:ext cx="8953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D3(010)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8" name="Text Box 40"/>
          <p:cNvSpPr txBox="1">
            <a:spLocks noChangeArrowheads="1"/>
          </p:cNvSpPr>
          <p:nvPr/>
        </p:nvSpPr>
        <p:spPr bwMode="auto">
          <a:xfrm>
            <a:off x="447675" y="1395995"/>
            <a:ext cx="8596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I1(010)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9" name="Text Box 40"/>
          <p:cNvSpPr txBox="1">
            <a:spLocks noChangeArrowheads="1"/>
          </p:cNvSpPr>
          <p:nvPr/>
        </p:nvSpPr>
        <p:spPr bwMode="auto">
          <a:xfrm>
            <a:off x="4095750" y="1398698"/>
            <a:ext cx="8222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I3(010)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30" name="Text Box 40"/>
          <p:cNvSpPr txBox="1">
            <a:spLocks noChangeArrowheads="1"/>
          </p:cNvSpPr>
          <p:nvPr/>
        </p:nvSpPr>
        <p:spPr bwMode="auto">
          <a:xfrm>
            <a:off x="2209801" y="1395285"/>
            <a:ext cx="8276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I4(110)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371512" y="2213733"/>
            <a:ext cx="840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I Stack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2161979" y="2232783"/>
            <a:ext cx="926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D Stack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7048501" y="1756374"/>
            <a:ext cx="4603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1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6192045" y="1754285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2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5258595" y="1754285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3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47" name="Text Box 40"/>
          <p:cNvSpPr txBox="1">
            <a:spLocks noChangeArrowheads="1"/>
          </p:cNvSpPr>
          <p:nvPr/>
        </p:nvSpPr>
        <p:spPr bwMode="auto">
          <a:xfrm>
            <a:off x="3286920" y="1740637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5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1474048" y="1744760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7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49" name="Text Box 40"/>
          <p:cNvSpPr txBox="1">
            <a:spLocks noChangeArrowheads="1"/>
          </p:cNvSpPr>
          <p:nvPr/>
        </p:nvSpPr>
        <p:spPr bwMode="auto">
          <a:xfrm>
            <a:off x="638199" y="1744758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8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50" name="Text Box 40"/>
          <p:cNvSpPr txBox="1">
            <a:spLocks noChangeArrowheads="1"/>
          </p:cNvSpPr>
          <p:nvPr/>
        </p:nvSpPr>
        <p:spPr bwMode="auto">
          <a:xfrm>
            <a:off x="4277520" y="1747461"/>
            <a:ext cx="469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4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51" name="Text Box 40"/>
          <p:cNvSpPr txBox="1">
            <a:spLocks noChangeArrowheads="1"/>
          </p:cNvSpPr>
          <p:nvPr/>
        </p:nvSpPr>
        <p:spPr bwMode="auto">
          <a:xfrm>
            <a:off x="2396971" y="1753573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6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52" name="Text Box 40"/>
          <p:cNvSpPr txBox="1">
            <a:spLocks noChangeArrowheads="1"/>
          </p:cNvSpPr>
          <p:nvPr/>
        </p:nvSpPr>
        <p:spPr bwMode="auto">
          <a:xfrm>
            <a:off x="2155026" y="2652705"/>
            <a:ext cx="9524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D1(010)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4" name="Text Box 40"/>
          <p:cNvSpPr txBox="1">
            <a:spLocks noChangeArrowheads="1"/>
          </p:cNvSpPr>
          <p:nvPr/>
        </p:nvSpPr>
        <p:spPr bwMode="auto">
          <a:xfrm>
            <a:off x="371033" y="2614759"/>
            <a:ext cx="8222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I1(010)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5" name="Text Box 40"/>
          <p:cNvSpPr txBox="1">
            <a:spLocks noChangeArrowheads="1"/>
          </p:cNvSpPr>
          <p:nvPr/>
        </p:nvSpPr>
        <p:spPr bwMode="auto">
          <a:xfrm>
            <a:off x="382726" y="2631271"/>
            <a:ext cx="841323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I2(110)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6" name="Text Box 40"/>
          <p:cNvSpPr txBox="1">
            <a:spLocks noChangeArrowheads="1"/>
          </p:cNvSpPr>
          <p:nvPr/>
        </p:nvSpPr>
        <p:spPr bwMode="auto">
          <a:xfrm>
            <a:off x="385651" y="2629417"/>
            <a:ext cx="822273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I3(010)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7" name="Text Box 40"/>
          <p:cNvSpPr txBox="1">
            <a:spLocks noChangeArrowheads="1"/>
          </p:cNvSpPr>
          <p:nvPr/>
        </p:nvSpPr>
        <p:spPr bwMode="auto">
          <a:xfrm>
            <a:off x="2169490" y="2655193"/>
            <a:ext cx="898473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D2(010)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8" name="Text Box 40"/>
          <p:cNvSpPr txBox="1">
            <a:spLocks noChangeArrowheads="1"/>
          </p:cNvSpPr>
          <p:nvPr/>
        </p:nvSpPr>
        <p:spPr bwMode="auto">
          <a:xfrm>
            <a:off x="374749" y="2629094"/>
            <a:ext cx="82767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I4(110)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9" name="Text Box 40"/>
          <p:cNvSpPr txBox="1">
            <a:spLocks noChangeArrowheads="1"/>
          </p:cNvSpPr>
          <p:nvPr/>
        </p:nvSpPr>
        <p:spPr bwMode="auto">
          <a:xfrm>
            <a:off x="2179041" y="2650783"/>
            <a:ext cx="895351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D3(010)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6800850" y="1398086"/>
            <a:ext cx="9524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D1(010)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2" name="Text Box 40"/>
          <p:cNvSpPr txBox="1">
            <a:spLocks noChangeArrowheads="1"/>
          </p:cNvSpPr>
          <p:nvPr/>
        </p:nvSpPr>
        <p:spPr bwMode="auto">
          <a:xfrm>
            <a:off x="6019800" y="1395997"/>
            <a:ext cx="8222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I1(010)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3" name="Text Box 40"/>
          <p:cNvSpPr txBox="1">
            <a:spLocks noChangeArrowheads="1"/>
          </p:cNvSpPr>
          <p:nvPr/>
        </p:nvSpPr>
        <p:spPr bwMode="auto">
          <a:xfrm>
            <a:off x="5048250" y="1395997"/>
            <a:ext cx="8413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I2(110)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4" name="Text Box 40"/>
          <p:cNvSpPr txBox="1">
            <a:spLocks noChangeArrowheads="1"/>
          </p:cNvSpPr>
          <p:nvPr/>
        </p:nvSpPr>
        <p:spPr bwMode="auto">
          <a:xfrm>
            <a:off x="4095750" y="1398698"/>
            <a:ext cx="8222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I3(010)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5" name="Text Box 40"/>
          <p:cNvSpPr txBox="1">
            <a:spLocks noChangeArrowheads="1"/>
          </p:cNvSpPr>
          <p:nvPr/>
        </p:nvSpPr>
        <p:spPr bwMode="auto">
          <a:xfrm>
            <a:off x="3038475" y="1391874"/>
            <a:ext cx="8984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D2(010)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6" name="Text Box 40"/>
          <p:cNvSpPr txBox="1">
            <a:spLocks noChangeArrowheads="1"/>
          </p:cNvSpPr>
          <p:nvPr/>
        </p:nvSpPr>
        <p:spPr bwMode="auto">
          <a:xfrm>
            <a:off x="2209801" y="1385760"/>
            <a:ext cx="8276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I4(110)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7" name="Text Box 40"/>
          <p:cNvSpPr txBox="1">
            <a:spLocks noChangeArrowheads="1"/>
          </p:cNvSpPr>
          <p:nvPr/>
        </p:nvSpPr>
        <p:spPr bwMode="auto">
          <a:xfrm>
            <a:off x="1266825" y="1405522"/>
            <a:ext cx="8953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D3(010)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447675" y="1386470"/>
            <a:ext cx="8596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I1(010)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490314" y="4342057"/>
            <a:ext cx="4364777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solidFill>
                  <a:srgbClr val="006600"/>
                </a:solidFill>
                <a:latin typeface="Trebuchet MS" pitchFamily="34" charset="0"/>
              </a:rPr>
              <a:t>Trace order 1: Process </a:t>
            </a:r>
            <a:r>
              <a:rPr lang="en-US" sz="1800" dirty="0" smtClean="0">
                <a:latin typeface="Trebuchet MS" pitchFamily="34" charset="0"/>
              </a:rPr>
              <a:t>D1(010)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Compulsory miss</a:t>
            </a:r>
            <a:endParaRPr lang="en-US" sz="1800" dirty="0">
              <a:latin typeface="Trebuchet MS" pitchFamily="34" charset="0"/>
            </a:endParaRPr>
          </a:p>
        </p:txBody>
      </p:sp>
      <p:sp>
        <p:nvSpPr>
          <p:cNvPr id="71" name="Text Box 40"/>
          <p:cNvSpPr txBox="1">
            <a:spLocks noChangeArrowheads="1"/>
          </p:cNvSpPr>
          <p:nvPr/>
        </p:nvSpPr>
        <p:spPr bwMode="auto">
          <a:xfrm>
            <a:off x="488366" y="4340813"/>
            <a:ext cx="4364777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solidFill>
                  <a:srgbClr val="006600"/>
                </a:solidFill>
                <a:latin typeface="Trebuchet MS" pitchFamily="34" charset="0"/>
              </a:rPr>
              <a:t>Trace order 2: Process </a:t>
            </a:r>
            <a:r>
              <a:rPr lang="en-US" sz="1800" dirty="0" smtClean="0">
                <a:latin typeface="Trebuchet MS" pitchFamily="34" charset="0"/>
              </a:rPr>
              <a:t>I1(010)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Compulsory miss</a:t>
            </a:r>
            <a:endParaRPr lang="en-US" sz="1800" dirty="0">
              <a:latin typeface="Trebuchet MS" pitchFamily="34" charset="0"/>
            </a:endParaRP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487289" y="4345413"/>
            <a:ext cx="4364777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solidFill>
                  <a:srgbClr val="006600"/>
                </a:solidFill>
                <a:latin typeface="Trebuchet MS" pitchFamily="34" charset="0"/>
              </a:rPr>
              <a:t>Trace order 3: Process </a:t>
            </a:r>
            <a:r>
              <a:rPr lang="en-US" sz="1800" dirty="0" smtClean="0">
                <a:latin typeface="Trebuchet MS" pitchFamily="34" charset="0"/>
              </a:rPr>
              <a:t>I2(110)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Compulsory miss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Conflicts for </a:t>
            </a:r>
            <a:r>
              <a:rPr lang="en-US" sz="1800" i="1" dirty="0" smtClean="0">
                <a:latin typeface="Trebuchet MS" pitchFamily="34" charset="0"/>
              </a:rPr>
              <a:t>S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:   </a:t>
            </a:r>
            <a:r>
              <a:rPr lang="en-US" sz="1800" dirty="0" smtClean="0">
                <a:solidFill>
                  <a:srgbClr val="800080"/>
                </a:solidFill>
                <a:latin typeface="Trebuchet MS" pitchFamily="34" charset="0"/>
              </a:rPr>
              <a:t>I1(010)</a:t>
            </a:r>
          </a:p>
          <a:p>
            <a:pPr algn="l"/>
            <a:r>
              <a:rPr lang="en-US" sz="1800" i="1" dirty="0" smtClean="0">
                <a:latin typeface="Trebuchet MS" pitchFamily="34" charset="0"/>
              </a:rPr>
              <a:t>W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 = 2, no eviction</a:t>
            </a:r>
            <a:endParaRPr lang="en-US" sz="1800" dirty="0">
              <a:latin typeface="Trebuchet MS" pitchFamily="34" charset="0"/>
            </a:endParaRPr>
          </a:p>
        </p:txBody>
      </p:sp>
      <p:sp>
        <p:nvSpPr>
          <p:cNvPr id="73" name="Text Box 40"/>
          <p:cNvSpPr txBox="1">
            <a:spLocks noChangeArrowheads="1"/>
          </p:cNvSpPr>
          <p:nvPr/>
        </p:nvSpPr>
        <p:spPr bwMode="auto">
          <a:xfrm>
            <a:off x="3035035" y="2641790"/>
            <a:ext cx="5988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1156754" y="2616060"/>
            <a:ext cx="5988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1178031" y="2619523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7" name="Text Box 40"/>
          <p:cNvSpPr txBox="1">
            <a:spLocks noChangeArrowheads="1"/>
          </p:cNvSpPr>
          <p:nvPr/>
        </p:nvSpPr>
        <p:spPr bwMode="auto">
          <a:xfrm>
            <a:off x="1163341" y="2634352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491565" y="4347132"/>
            <a:ext cx="4364777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solidFill>
                  <a:srgbClr val="006600"/>
                </a:solidFill>
                <a:latin typeface="Trebuchet MS" pitchFamily="34" charset="0"/>
              </a:rPr>
              <a:t>Trace order 4: Process </a:t>
            </a:r>
            <a:r>
              <a:rPr lang="en-US" sz="1800" dirty="0" smtClean="0">
                <a:latin typeface="Trebuchet MS" pitchFamily="34" charset="0"/>
              </a:rPr>
              <a:t>I3(010)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Compulsory miss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Conflicts for </a:t>
            </a:r>
            <a:r>
              <a:rPr lang="en-US" sz="1800" i="1" dirty="0" smtClean="0">
                <a:latin typeface="Trebuchet MS" pitchFamily="34" charset="0"/>
              </a:rPr>
              <a:t>S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:   </a:t>
            </a:r>
            <a:r>
              <a:rPr lang="en-US" sz="1800" dirty="0" smtClean="0">
                <a:solidFill>
                  <a:srgbClr val="800080"/>
                </a:solidFill>
                <a:latin typeface="Trebuchet MS" pitchFamily="34" charset="0"/>
              </a:rPr>
              <a:t>I2(110)   I1(010)</a:t>
            </a:r>
          </a:p>
          <a:p>
            <a:pPr algn="l"/>
            <a:r>
              <a:rPr lang="en-US" sz="1800" i="1" dirty="0" smtClean="0">
                <a:latin typeface="Trebuchet MS" pitchFamily="34" charset="0"/>
              </a:rPr>
              <a:t>W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 = 2, </a:t>
            </a:r>
            <a:r>
              <a:rPr lang="en-US" sz="1800" dirty="0" smtClean="0">
                <a:solidFill>
                  <a:srgbClr val="C00000"/>
                </a:solidFill>
                <a:latin typeface="Trebuchet MS" pitchFamily="34" charset="0"/>
              </a:rPr>
              <a:t>I1(010) is evicted</a:t>
            </a:r>
            <a:endParaRPr lang="en-US" sz="18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81" name="Text Box 40"/>
          <p:cNvSpPr txBox="1">
            <a:spLocks noChangeArrowheads="1"/>
          </p:cNvSpPr>
          <p:nvPr/>
        </p:nvSpPr>
        <p:spPr bwMode="auto">
          <a:xfrm>
            <a:off x="1160779" y="3354178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</a:t>
            </a:r>
            <a:r>
              <a:rPr lang="en-US" sz="1600" dirty="0" smtClean="0">
                <a:solidFill>
                  <a:srgbClr val="C00000"/>
                </a:solidFill>
                <a:latin typeface="Trebuchet MS" pitchFamily="34" charset="0"/>
              </a:rPr>
              <a:t>4</a:t>
            </a:r>
            <a:endParaRPr lang="en-US" sz="16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82" name="Text Box 40"/>
          <p:cNvSpPr txBox="1">
            <a:spLocks noChangeArrowheads="1"/>
          </p:cNvSpPr>
          <p:nvPr/>
        </p:nvSpPr>
        <p:spPr bwMode="auto">
          <a:xfrm>
            <a:off x="1164740" y="2631485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83" name="Text Box 40"/>
          <p:cNvSpPr txBox="1">
            <a:spLocks noChangeArrowheads="1"/>
          </p:cNvSpPr>
          <p:nvPr/>
        </p:nvSpPr>
        <p:spPr bwMode="auto">
          <a:xfrm>
            <a:off x="489805" y="4352886"/>
            <a:ext cx="4364777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solidFill>
                  <a:srgbClr val="006600"/>
                </a:solidFill>
                <a:latin typeface="Trebuchet MS" pitchFamily="34" charset="0"/>
              </a:rPr>
              <a:t>Trace order 5: Process </a:t>
            </a:r>
            <a:r>
              <a:rPr lang="en-US" sz="1800" dirty="0" smtClean="0">
                <a:latin typeface="Trebuchet MS" pitchFamily="34" charset="0"/>
              </a:rPr>
              <a:t>D2(010)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Compulsory miss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Conflicts for </a:t>
            </a:r>
            <a:r>
              <a:rPr lang="en-US" sz="1800" i="1" dirty="0" smtClean="0">
                <a:latin typeface="Trebuchet MS" pitchFamily="34" charset="0"/>
              </a:rPr>
              <a:t>S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:   </a:t>
            </a:r>
            <a:r>
              <a:rPr lang="en-US" sz="1800" dirty="0" smtClean="0">
                <a:solidFill>
                  <a:srgbClr val="800080"/>
                </a:solidFill>
                <a:latin typeface="Trebuchet MS" pitchFamily="34" charset="0"/>
              </a:rPr>
              <a:t>D1(010)</a:t>
            </a:r>
          </a:p>
          <a:p>
            <a:pPr algn="l"/>
            <a:r>
              <a:rPr lang="en-US" sz="1800" i="1" dirty="0" smtClean="0">
                <a:latin typeface="Trebuchet MS" pitchFamily="34" charset="0"/>
              </a:rPr>
              <a:t>W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 = 1, </a:t>
            </a:r>
            <a:r>
              <a:rPr lang="en-US" sz="1800" dirty="0" smtClean="0">
                <a:solidFill>
                  <a:srgbClr val="C00000"/>
                </a:solidFill>
                <a:latin typeface="Trebuchet MS" pitchFamily="34" charset="0"/>
              </a:rPr>
              <a:t>D1(010) is evicted</a:t>
            </a:r>
            <a:endParaRPr lang="en-US" sz="18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84" name="Text Box 40"/>
          <p:cNvSpPr txBox="1">
            <a:spLocks noChangeArrowheads="1"/>
          </p:cNvSpPr>
          <p:nvPr/>
        </p:nvSpPr>
        <p:spPr bwMode="auto">
          <a:xfrm>
            <a:off x="3039565" y="3023775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</a:t>
            </a:r>
            <a:r>
              <a:rPr lang="en-US" sz="1600" dirty="0" smtClean="0">
                <a:solidFill>
                  <a:srgbClr val="C00000"/>
                </a:solidFill>
                <a:latin typeface="Trebuchet MS" pitchFamily="34" charset="0"/>
              </a:rPr>
              <a:t>5</a:t>
            </a:r>
            <a:endParaRPr lang="en-US" sz="16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85" name="Text Box 40"/>
          <p:cNvSpPr txBox="1">
            <a:spLocks noChangeArrowheads="1"/>
          </p:cNvSpPr>
          <p:nvPr/>
        </p:nvSpPr>
        <p:spPr bwMode="auto">
          <a:xfrm>
            <a:off x="3053894" y="2660288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86" name="Text Box 40"/>
          <p:cNvSpPr txBox="1">
            <a:spLocks noChangeArrowheads="1"/>
          </p:cNvSpPr>
          <p:nvPr/>
        </p:nvSpPr>
        <p:spPr bwMode="auto">
          <a:xfrm>
            <a:off x="492899" y="4361569"/>
            <a:ext cx="4646850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solidFill>
                  <a:srgbClr val="006600"/>
                </a:solidFill>
                <a:latin typeface="Trebuchet MS" pitchFamily="34" charset="0"/>
              </a:rPr>
              <a:t>Trace order 6: Process </a:t>
            </a:r>
            <a:r>
              <a:rPr lang="en-US" sz="1800" dirty="0" smtClean="0">
                <a:latin typeface="Trebuchet MS" pitchFamily="34" charset="0"/>
              </a:rPr>
              <a:t>I4(110)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Compulsory miss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Conflicts for </a:t>
            </a:r>
            <a:r>
              <a:rPr lang="en-US" sz="1800" i="1" dirty="0" smtClean="0">
                <a:latin typeface="Trebuchet MS" pitchFamily="34" charset="0"/>
              </a:rPr>
              <a:t>S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:   </a:t>
            </a:r>
            <a:r>
              <a:rPr lang="en-US" sz="1800" dirty="0" smtClean="0">
                <a:solidFill>
                  <a:srgbClr val="800080"/>
                </a:solidFill>
                <a:latin typeface="Trebuchet MS" pitchFamily="34" charset="0"/>
              </a:rPr>
              <a:t>I3(010)   I2(110)   I1(010)</a:t>
            </a:r>
          </a:p>
          <a:p>
            <a:pPr algn="l"/>
            <a:r>
              <a:rPr lang="en-US" sz="1800" i="1" dirty="0" smtClean="0">
                <a:latin typeface="Trebuchet MS" pitchFamily="34" charset="0"/>
              </a:rPr>
              <a:t>W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 = 2, </a:t>
            </a:r>
            <a:r>
              <a:rPr lang="en-US" sz="1800" dirty="0" smtClean="0">
                <a:solidFill>
                  <a:srgbClr val="C00000"/>
                </a:solidFill>
                <a:latin typeface="Trebuchet MS" pitchFamily="34" charset="0"/>
              </a:rPr>
              <a:t>I2(110) is evicted</a:t>
            </a:r>
            <a:endParaRPr lang="en-US" sz="18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87" name="Text Box 40"/>
          <p:cNvSpPr txBox="1">
            <a:spLocks noChangeArrowheads="1"/>
          </p:cNvSpPr>
          <p:nvPr/>
        </p:nvSpPr>
        <p:spPr bwMode="auto">
          <a:xfrm>
            <a:off x="1166820" y="3369128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</a:t>
            </a:r>
            <a:r>
              <a:rPr lang="en-US" sz="1600" dirty="0" smtClean="0">
                <a:solidFill>
                  <a:srgbClr val="C00000"/>
                </a:solidFill>
                <a:latin typeface="Trebuchet MS" pitchFamily="34" charset="0"/>
              </a:rPr>
              <a:t>6</a:t>
            </a:r>
            <a:endParaRPr lang="en-US" sz="16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1165526" y="2630100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89" name="Text Box 40"/>
          <p:cNvSpPr txBox="1">
            <a:spLocks noChangeArrowheads="1"/>
          </p:cNvSpPr>
          <p:nvPr/>
        </p:nvSpPr>
        <p:spPr bwMode="auto">
          <a:xfrm>
            <a:off x="492875" y="4365426"/>
            <a:ext cx="4545850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solidFill>
                  <a:srgbClr val="006600"/>
                </a:solidFill>
                <a:latin typeface="Trebuchet MS" pitchFamily="34" charset="0"/>
              </a:rPr>
              <a:t>Trace order 7: Process </a:t>
            </a:r>
            <a:r>
              <a:rPr lang="en-US" sz="1800" dirty="0" smtClean="0">
                <a:latin typeface="Trebuchet MS" pitchFamily="34" charset="0"/>
              </a:rPr>
              <a:t>D3(010)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Compulsory miss</a:t>
            </a:r>
          </a:p>
          <a:p>
            <a:pPr algn="l"/>
            <a:r>
              <a:rPr lang="en-US" sz="1800" dirty="0" smtClean="0">
                <a:latin typeface="Trebuchet MS" pitchFamily="34" charset="0"/>
              </a:rPr>
              <a:t>Conflicts for </a:t>
            </a:r>
            <a:r>
              <a:rPr lang="en-US" sz="1800" i="1" dirty="0" smtClean="0">
                <a:latin typeface="Trebuchet MS" pitchFamily="34" charset="0"/>
              </a:rPr>
              <a:t>S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:   </a:t>
            </a:r>
            <a:r>
              <a:rPr lang="en-US" sz="1800" dirty="0" smtClean="0">
                <a:solidFill>
                  <a:srgbClr val="800080"/>
                </a:solidFill>
                <a:latin typeface="Trebuchet MS" pitchFamily="34" charset="0"/>
              </a:rPr>
              <a:t>D2(010)   D1(010)</a:t>
            </a:r>
          </a:p>
          <a:p>
            <a:pPr algn="l"/>
            <a:r>
              <a:rPr lang="en-US" sz="1800" i="1" dirty="0" smtClean="0">
                <a:latin typeface="Trebuchet MS" pitchFamily="34" charset="0"/>
              </a:rPr>
              <a:t>W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 = 1, </a:t>
            </a:r>
            <a:r>
              <a:rPr lang="en-US" sz="1800" dirty="0" smtClean="0">
                <a:solidFill>
                  <a:srgbClr val="C00000"/>
                </a:solidFill>
                <a:latin typeface="Trebuchet MS" pitchFamily="34" charset="0"/>
              </a:rPr>
              <a:t>D2(110) is evicted</a:t>
            </a:r>
            <a:endParaRPr lang="en-US" sz="18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90" name="Text Box 40"/>
          <p:cNvSpPr txBox="1">
            <a:spLocks noChangeArrowheads="1"/>
          </p:cNvSpPr>
          <p:nvPr/>
        </p:nvSpPr>
        <p:spPr bwMode="auto">
          <a:xfrm>
            <a:off x="3052770" y="3019878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</a:t>
            </a:r>
            <a:r>
              <a:rPr lang="en-US" sz="1600" dirty="0" smtClean="0">
                <a:solidFill>
                  <a:srgbClr val="C00000"/>
                </a:solidFill>
                <a:latin typeface="Trebuchet MS" pitchFamily="34" charset="0"/>
              </a:rPr>
              <a:t>7</a:t>
            </a:r>
            <a:endParaRPr lang="en-US" sz="16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91" name="Text Box 40"/>
          <p:cNvSpPr txBox="1">
            <a:spLocks noChangeArrowheads="1"/>
          </p:cNvSpPr>
          <p:nvPr/>
        </p:nvSpPr>
        <p:spPr bwMode="auto">
          <a:xfrm>
            <a:off x="3043716" y="2652745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2127778" y="2639045"/>
          <a:ext cx="1008742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87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2" name="Text Box 40"/>
          <p:cNvSpPr txBox="1">
            <a:spLocks noChangeArrowheads="1"/>
          </p:cNvSpPr>
          <p:nvPr/>
        </p:nvSpPr>
        <p:spPr bwMode="auto">
          <a:xfrm>
            <a:off x="502400" y="4355902"/>
            <a:ext cx="4545850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solidFill>
                  <a:srgbClr val="006600"/>
                </a:solidFill>
                <a:latin typeface="Trebuchet MS" pitchFamily="34" charset="0"/>
              </a:rPr>
              <a:t>Trace order 8: Process </a:t>
            </a:r>
            <a:r>
              <a:rPr lang="en-US" sz="1800" dirty="0" smtClean="0">
                <a:latin typeface="Trebuchet MS" pitchFamily="34" charset="0"/>
              </a:rPr>
              <a:t>I1(010)</a:t>
            </a:r>
          </a:p>
          <a:p>
            <a:pPr algn="l"/>
            <a:endParaRPr lang="en-US" sz="1800" dirty="0" smtClean="0">
              <a:latin typeface="Trebuchet MS" pitchFamily="34" charset="0"/>
            </a:endParaRPr>
          </a:p>
          <a:p>
            <a:pPr algn="l"/>
            <a:endParaRPr lang="en-US" sz="1800" dirty="0" smtClean="0">
              <a:latin typeface="Trebuchet MS" pitchFamily="34" charset="0"/>
            </a:endParaRPr>
          </a:p>
          <a:p>
            <a:pPr algn="l"/>
            <a:endParaRPr lang="en-US" sz="1800" dirty="0" smtClean="0">
              <a:latin typeface="Trebuchet MS" pitchFamily="34" charset="0"/>
            </a:endParaRPr>
          </a:p>
        </p:txBody>
      </p:sp>
      <p:sp>
        <p:nvSpPr>
          <p:cNvPr id="93" name="Text Box 40"/>
          <p:cNvSpPr txBox="1">
            <a:spLocks noChangeArrowheads="1"/>
          </p:cNvSpPr>
          <p:nvPr/>
        </p:nvSpPr>
        <p:spPr bwMode="auto">
          <a:xfrm>
            <a:off x="492874" y="4674185"/>
            <a:ext cx="6346075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latin typeface="Trebuchet MS" pitchFamily="34" charset="0"/>
              </a:rPr>
              <a:t>Conflicts for </a:t>
            </a:r>
            <a:r>
              <a:rPr lang="en-US" sz="1800" i="1" dirty="0" smtClean="0">
                <a:latin typeface="Trebuchet MS" pitchFamily="34" charset="0"/>
              </a:rPr>
              <a:t>S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:   </a:t>
            </a:r>
            <a:r>
              <a:rPr lang="en-US" sz="1800" dirty="0" smtClean="0">
                <a:solidFill>
                  <a:srgbClr val="800080"/>
                </a:solidFill>
                <a:latin typeface="Trebuchet MS" pitchFamily="34" charset="0"/>
              </a:rPr>
              <a:t>I4(110)   I3(010)   I2(110)</a:t>
            </a:r>
          </a:p>
          <a:p>
            <a:pPr algn="l"/>
            <a:r>
              <a:rPr lang="en-US" sz="1800" i="1" dirty="0" smtClean="0">
                <a:latin typeface="Trebuchet MS" pitchFamily="34" charset="0"/>
              </a:rPr>
              <a:t>W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 = 2, L1 miss, </a:t>
            </a:r>
            <a:r>
              <a:rPr lang="en-US" sz="1800" dirty="0" smtClean="0">
                <a:solidFill>
                  <a:srgbClr val="C00000"/>
                </a:solidFill>
                <a:latin typeface="Trebuchet MS" pitchFamily="34" charset="0"/>
              </a:rPr>
              <a:t>I3(010) is evicted</a:t>
            </a:r>
          </a:p>
          <a:p>
            <a:pPr algn="l"/>
            <a:endParaRPr lang="en-US" sz="18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14274" y="2598730"/>
          <a:ext cx="944947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4494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5" name="Text Box 40"/>
          <p:cNvSpPr txBox="1">
            <a:spLocks noChangeArrowheads="1"/>
          </p:cNvSpPr>
          <p:nvPr/>
        </p:nvSpPr>
        <p:spPr bwMode="auto">
          <a:xfrm>
            <a:off x="483349" y="5269111"/>
            <a:ext cx="7546226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latin typeface="Trebuchet MS" pitchFamily="34" charset="0"/>
              </a:rPr>
              <a:t>Conflicts for </a:t>
            </a:r>
            <a:r>
              <a:rPr lang="en-US" sz="1800" i="1" dirty="0" smtClean="0">
                <a:latin typeface="Trebuchet MS" pitchFamily="34" charset="0"/>
              </a:rPr>
              <a:t>S</a:t>
            </a:r>
            <a:r>
              <a:rPr lang="en-US" sz="1800" baseline="30000" dirty="0" smtClean="0">
                <a:latin typeface="Trebuchet MS" pitchFamily="34" charset="0"/>
              </a:rPr>
              <a:t>2</a:t>
            </a:r>
            <a:r>
              <a:rPr lang="en-US" sz="1800" dirty="0" smtClean="0">
                <a:latin typeface="Trebuchet MS" pitchFamily="34" charset="0"/>
              </a:rPr>
              <a:t>:   </a:t>
            </a:r>
          </a:p>
          <a:p>
            <a:pPr algn="l"/>
            <a:r>
              <a:rPr lang="en-US" sz="1800" dirty="0" smtClean="0">
                <a:solidFill>
                  <a:srgbClr val="800080"/>
                </a:solidFill>
                <a:latin typeface="Trebuchet MS" pitchFamily="34" charset="0"/>
              </a:rPr>
              <a:t>From I Stack:  I3(010)-&gt;0</a:t>
            </a:r>
          </a:p>
          <a:p>
            <a:pPr algn="l"/>
            <a:r>
              <a:rPr lang="en-US" sz="1800" dirty="0" smtClean="0">
                <a:solidFill>
                  <a:srgbClr val="800080"/>
                </a:solidFill>
                <a:latin typeface="Trebuchet MS" pitchFamily="34" charset="0"/>
              </a:rPr>
              <a:t>From D Stack: D3(010)-&gt;0   D2(010)-&gt;7;   D1(010)-&gt;5</a:t>
            </a:r>
          </a:p>
          <a:p>
            <a:pPr algn="l"/>
            <a:endParaRPr lang="en-US" sz="18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96" name="Rectangle 17"/>
          <p:cNvSpPr>
            <a:spLocks noChangeArrowheads="1"/>
          </p:cNvSpPr>
          <p:nvPr/>
        </p:nvSpPr>
        <p:spPr bwMode="auto">
          <a:xfrm>
            <a:off x="322854" y="2988859"/>
            <a:ext cx="953496" cy="354416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Rectangle 17"/>
          <p:cNvSpPr>
            <a:spLocks noChangeArrowheads="1"/>
          </p:cNvSpPr>
          <p:nvPr/>
        </p:nvSpPr>
        <p:spPr bwMode="auto">
          <a:xfrm>
            <a:off x="2133600" y="2645959"/>
            <a:ext cx="1009650" cy="1097366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17"/>
          <p:cNvSpPr>
            <a:spLocks noChangeArrowheads="1"/>
          </p:cNvSpPr>
          <p:nvPr/>
        </p:nvSpPr>
        <p:spPr bwMode="auto">
          <a:xfrm>
            <a:off x="322854" y="3722284"/>
            <a:ext cx="953496" cy="354416"/>
          </a:xfrm>
          <a:prstGeom prst="rect">
            <a:avLst/>
          </a:prstGeom>
          <a:noFill/>
          <a:ln w="57150">
            <a:solidFill>
              <a:srgbClr val="C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17"/>
          <p:cNvSpPr>
            <a:spLocks noChangeArrowheads="1"/>
          </p:cNvSpPr>
          <p:nvPr/>
        </p:nvSpPr>
        <p:spPr bwMode="auto">
          <a:xfrm>
            <a:off x="322854" y="2598334"/>
            <a:ext cx="953496" cy="1125941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Text Box 40"/>
          <p:cNvSpPr txBox="1">
            <a:spLocks noChangeArrowheads="1"/>
          </p:cNvSpPr>
          <p:nvPr/>
        </p:nvSpPr>
        <p:spPr bwMode="auto">
          <a:xfrm>
            <a:off x="454775" y="6121568"/>
            <a:ext cx="454585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Eviction time of I1(010) is 4 </a:t>
            </a:r>
          </a:p>
        </p:txBody>
      </p:sp>
      <p:sp>
        <p:nvSpPr>
          <p:cNvPr id="101" name="Oval 100"/>
          <p:cNvSpPr/>
          <p:nvPr/>
        </p:nvSpPr>
        <p:spPr bwMode="auto">
          <a:xfrm>
            <a:off x="3258181" y="5772150"/>
            <a:ext cx="2809244" cy="485775"/>
          </a:xfrm>
          <a:prstGeom prst="ellipse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02" name="Straight Arrow Connector 101"/>
          <p:cNvCxnSpPr/>
          <p:nvPr/>
        </p:nvCxnSpPr>
        <p:spPr bwMode="auto">
          <a:xfrm flipH="1">
            <a:off x="5572126" y="5200650"/>
            <a:ext cx="828674" cy="6286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5" name="Text Box 40"/>
          <p:cNvSpPr txBox="1">
            <a:spLocks noChangeArrowheads="1"/>
          </p:cNvSpPr>
          <p:nvPr/>
        </p:nvSpPr>
        <p:spPr bwMode="auto">
          <a:xfrm>
            <a:off x="6347201" y="4925794"/>
            <a:ext cx="2187199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Eviction time &gt; 4</a:t>
            </a:r>
          </a:p>
          <a:p>
            <a:pPr algn="l"/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W</a:t>
            </a:r>
            <a:r>
              <a:rPr lang="en-US" sz="1800" baseline="300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 = 2, L2 miss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9 -2.22222E-6 C -0.15382 0.04329 -0.32152 0.08658 -0.37326 0.14259 C -0.425 0.19861 -0.30902 0.30371 -0.29652 0.33634 " pathEditMode="fixed" rAng="0" ptsTypes="aaA">
                                      <p:cBhvr>
                                        <p:cTn id="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" y="168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037 C -0.13125 0.05972 -0.25972 0.11574 -0.2934 0.15417 C -0.32708 0.19259 -0.21979 0.2213 -0.20504 0.23472 " pathEditMode="fixed" rAng="0" ptsTypes="aaA">
                                      <p:cBhvr>
                                        <p:cTn id="9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" y="116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504 0.23495 L -0.0908 0.23519 " pathEditMode="fixed" rAng="0" ptsTypes="AA">
                                      <p:cBhvr>
                                        <p:cTn id="10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69 C -0.08872 0.06296 -0.17761 0.12546 -0.19427 0.16458 C -0.21094 0.2037 -0.11563 0.22314 -0.09983 0.23495 " pathEditMode="fixed" rAng="0" ptsTypes="aaA">
                                      <p:cBhvr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117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56396E-6 L -2.77778E-7 0.05251 " pathEditMode="fixed" rAng="0" ptsTypes="AA">
                                      <p:cBhvr>
                                        <p:cTn id="1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24312E-6 L -1.38889E-6 0.05135 " pathEditMode="fixed" rAng="0" ptsTypes="AA">
                                      <p:cBhvr>
                                        <p:cTn id="11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9983 0.23495 L 0.01493 0.23588 " pathEditMode="fixed" rAng="0" ptsTypes="AA">
                                      <p:cBhvr>
                                        <p:cTn id="1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0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908 0.23542 L 0.10399 0.29121 " pathEditMode="fixed" rAng="0" ptsTypes="AA">
                                      <p:cBhvr>
                                        <p:cTn id="1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28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1.83333E-5 0.00137 C -0.04686 0.06641 -0.09374 0.13169 -0.09305 0.17035 C -0.09235 0.20901 -0.01162 0.22336 0.00472 0.23401 " pathEditMode="fixed" ptsTypes="aaA">
                                      <p:cBhvr>
                                        <p:cTn id="1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5252 L -0.00069 0.11245 " pathEditMode="fixed" rAng="0" ptsTypes="AA">
                                      <p:cBhvr>
                                        <p:cTn id="1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-0.00277 L -0.00295 0.05278 " pathEditMode="fixed" rAng="0" ptsTypes="AA">
                                      <p:cBhvr>
                                        <p:cTn id="14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0324 L -0.00173 0.0493 " pathEditMode="fixed" rAng="0" ptsTypes="AA">
                                      <p:cBhvr>
                                        <p:cTn id="1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6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63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0399 0.2912 L 0.22257 0.2912 " pathEditMode="fixed" rAng="0" ptsTypes="AA">
                                      <p:cBhvr>
                                        <p:cTn id="15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56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29652 0.33658 L 0.01146 0.29005 " pathEditMode="fixed" rAng="0" ptsTypes="AA">
                                      <p:cBhvr>
                                        <p:cTn id="1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-23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-0.00122 0.06111 -0.00243 0.12222 0.01753 0.17824 C 0.0375 0.23426 0.07864 0.28518 0.11979 0.33634 " pathEditMode="fixed" ptsTypes="aaA">
                                      <p:cBhvr>
                                        <p:cTn id="1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4433E-6 L -3.61111E-6 0.05923 " pathEditMode="fixed" rAng="0" ptsTypes="AA">
                                      <p:cBhvr>
                                        <p:cTn id="1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541 0.23447 L 0.1193 0.23447 " pathEditMode="fixed" rAng="0" ptsTypes="AA">
                                      <p:cBhvr>
                                        <p:cTn id="18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0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0.02413 0.06157 0.04844 0.12338 0.08368 0.16273 C 0.11892 0.20208 0.16528 0.21875 0.21163 0.23565 " pathEditMode="fixed" ptsTypes="aaA">
                                      <p:cBhvr>
                                        <p:cTn id="1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1125 L -0.00069 0.1669 " pathEditMode="fixed" rAng="0" ptsTypes="AA">
                                      <p:cBhvr>
                                        <p:cTn id="18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86904E-7 L -0.00035 0.05807 " pathEditMode="fixed" rAng="0" ptsTypes="AA">
                                      <p:cBhvr>
                                        <p:cTn id="19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04993 L -0.00295 0.1087 " pathEditMode="fixed" rAng="0" ptsTypes="AA">
                                      <p:cBhvr>
                                        <p:cTn id="19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0.00165 L -0.00155 0.05018 " pathEditMode="fixed" rAng="0" ptsTypes="AA">
                                      <p:cBhvr>
                                        <p:cTn id="1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258 L -0.00156 0.04763 " pathEditMode="fixed" rAng="0" ptsTypes="AA">
                                      <p:cBhvr>
                                        <p:cTn id="20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63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1146 0.29094 L 0.129 0.29094 " pathEditMode="fixed" rAng="0" ptsTypes="AA">
                                      <p:cBhvr>
                                        <p:cTn id="2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1789 0.33718 L 0.41962 0.29394 " pathEditMode="fixed" rAng="0" ptsTypes="AA">
                                      <p:cBhvr>
                                        <p:cTn id="2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" y="-22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0.06198 0.07863 0.12413 0.15726 0.17656 0.213 C 0.22899 0.26873 0.29132 0.31383 0.31424 0.33395 " pathEditMode="fixed" ptsTypes="aaA">
                                      <p:cBhvr>
                                        <p:cTn id="2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5926 L -0.00121 0.11204 " pathEditMode="fixed" rAng="0" ptsTypes="AA">
                                      <p:cBhvr>
                                        <p:cTn id="2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6"/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7.40741E-7 L -0.00069 0.05741 " pathEditMode="fixed" rAng="0" ptsTypes="AA">
                                      <p:cBhvr>
                                        <p:cTn id="2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0.00054 L 0.00121 0.05871 " pathEditMode="fixed" rAng="0" ptsTypes="AA">
                                      <p:cBhvr>
                                        <p:cTn id="2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"/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49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65 0.23493 L 0.32069 0.29326 " pathEditMode="fixed" rAng="0" ptsTypes="AA">
                                      <p:cBhvr>
                                        <p:cTn id="2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29"/>
                                    </p:animMotion>
                                  </p:childTnLst>
                                </p:cTn>
                              </p:par>
                              <p:par>
                                <p:cTn id="283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587 0.29189 L 0.5415 0.29189 " pathEditMode="fixed" rAng="0" ptsTypes="AA">
                                      <p:cBhvr>
                                        <p:cTn id="28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0"/>
                                    </p:animMotion>
                                  </p:childTnLst>
                                </p:cTn>
                              </p:par>
                              <p:par>
                                <p:cTn id="285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45 0.23634 L 0.32395 0.23634 " pathEditMode="fixed" rAng="0" ptsTypes="AA">
                                      <p:cBhvr>
                                        <p:cTn id="2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0"/>
                                    </p:animMotion>
                                  </p:childTnLst>
                                </p:cTn>
                              </p:par>
                              <p:par>
                                <p:cTn id="28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8385 0.06435 0.16788 0.1287 0.23541 0.16805 C 0.30295 0.20741 0.35399 0.22176 0.40521 0.23611 " pathEditMode="fixed" ptsTypes="aaA">
                                      <p:cBhvr>
                                        <p:cTn id="2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1669 C -0.02743 0.15532 -0.05416 0.14398 -0.06632 0.12245 C -0.07847 0.10092 -0.08472 0.05787 -0.07361 0.03773 C -0.0625 0.01759 -0.03107 0.00949 0.00035 0.00162 " pathEditMode="fixed" rAng="0" ptsTypes="aaaA">
                                      <p:cBhvr>
                                        <p:cTn id="2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" y="-83"/>
                                    </p:animMotion>
                                  </p:childTnLst>
                                </p:cTn>
                              </p:par>
                              <p:par>
                                <p:cTn id="29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22222E-6 L -0.00104 0.05556 " pathEditMode="fixed" rAng="0" ptsTypes="AA">
                                      <p:cBhvr>
                                        <p:cTn id="29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8"/>
                                    </p:animMotion>
                                  </p:childTnLst>
                                </p:cTn>
                              </p:par>
                              <p:par>
                                <p:cTn id="29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10996 L -0.00295 0.16412 " pathEditMode="fixed" rAng="0" ptsTypes="AA">
                                      <p:cBhvr>
                                        <p:cTn id="2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5023 L -0.00156 0.10996 " pathEditMode="fixed" rAng="0" ptsTypes="AA">
                                      <p:cBhvr>
                                        <p:cTn id="30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"/>
                                    </p:animMotion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6 L -0.00122 0.05232 " pathEditMode="fixed" rAng="0" ptsTypes="AA">
                                      <p:cBhvr>
                                        <p:cTn id="30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6"/>
                                    </p:animMotion>
                                  </p:childTnLst>
                                </p:cTn>
                              </p:par>
                              <p:par>
                                <p:cTn id="30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139 L -0.00208 0.04861 " pathEditMode="fixed" rAng="0" ptsTypes="AA">
                                      <p:cBhvr>
                                        <p:cTn id="30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2" grpId="1"/>
      <p:bldP spid="52" grpId="2"/>
      <p:bldP spid="54" grpId="0"/>
      <p:bldP spid="54" grpId="1"/>
      <p:bldP spid="54" grpId="2"/>
      <p:bldP spid="54" grpId="3"/>
      <p:bldP spid="54" grpId="4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6" grpId="2" animBg="1"/>
      <p:bldP spid="57" grpId="0" animBg="1"/>
      <p:bldP spid="57" grpId="1" animBg="1"/>
      <p:bldP spid="58" grpId="0" animBg="1"/>
      <p:bldP spid="58" grpId="1" animBg="1"/>
      <p:bldP spid="59" grpId="0" animBg="1"/>
      <p:bldP spid="61" grpId="0"/>
      <p:bldP spid="61" grpId="1"/>
      <p:bldP spid="61" grpId="2"/>
      <p:bldP spid="61" grpId="3"/>
      <p:bldP spid="61" grpId="4"/>
      <p:bldP spid="62" grpId="0"/>
      <p:bldP spid="62" grpId="1"/>
      <p:bldP spid="62" grpId="2"/>
      <p:bldP spid="62" grpId="3"/>
      <p:bldP spid="62" grpId="4"/>
      <p:bldP spid="62" grpId="5"/>
      <p:bldP spid="63" grpId="0"/>
      <p:bldP spid="63" grpId="1"/>
      <p:bldP spid="63" grpId="2"/>
      <p:bldP spid="63" grpId="3"/>
      <p:bldP spid="64" grpId="1"/>
      <p:bldP spid="64" grpId="2"/>
      <p:bldP spid="64" grpId="3"/>
      <p:bldP spid="64" grpId="4"/>
      <p:bldP spid="65" grpId="0"/>
      <p:bldP spid="65" grpId="1"/>
      <p:bldP spid="65" grpId="2"/>
      <p:bldP spid="65" grpId="3"/>
      <p:bldP spid="66" grpId="0"/>
      <p:bldP spid="66" grpId="1"/>
      <p:bldP spid="66" grpId="2"/>
      <p:bldP spid="67" grpId="0"/>
      <p:bldP spid="67" grpId="1"/>
      <p:bldP spid="68" grpId="0"/>
      <p:bldP spid="68" grpId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/>
      <p:bldP spid="73" grpId="1"/>
      <p:bldP spid="74" grpId="0"/>
      <p:bldP spid="74" grpId="1"/>
      <p:bldP spid="74" grpId="2"/>
      <p:bldP spid="75" grpId="0" animBg="1"/>
      <p:bldP spid="77" grpId="0" animBg="1"/>
      <p:bldP spid="77" grpId="1" animBg="1"/>
      <p:bldP spid="77" grpId="2" animBg="1"/>
      <p:bldP spid="78" grpId="0" animBg="1"/>
      <p:bldP spid="78" grpId="1" animBg="1"/>
      <p:bldP spid="81" grpId="0" animBg="1"/>
      <p:bldP spid="81" grpId="1" animBg="1"/>
      <p:bldP spid="81" grpId="2" animBg="1"/>
      <p:bldP spid="82" grpId="0" animBg="1"/>
      <p:bldP spid="82" grpId="1" animBg="1"/>
      <p:bldP spid="82" grpId="2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2" grpId="0" animBg="1"/>
      <p:bldP spid="93" grpId="0" animBg="1"/>
      <p:bldP spid="95" grpId="0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4" grpId="0" animBg="1"/>
      <p:bldP spid="94" grpId="1" animBg="1"/>
      <p:bldP spid="94" grpId="2" animBg="1"/>
      <p:bldP spid="100" grpId="0" animBg="1"/>
      <p:bldP spid="101" grpId="0" animBg="1"/>
      <p:bldP spid="10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561975" y="3103836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  <a:latin typeface="Trebuchet MS" pitchFamily="34" charset="0"/>
              </a:rPr>
              <a:t>I7</a:t>
            </a:r>
            <a:endParaRPr lang="en-US" sz="1600" dirty="0">
              <a:solidFill>
                <a:srgbClr val="7030A0"/>
              </a:solidFill>
              <a:latin typeface="Trebuchet MS" pitchFamily="34" charset="0"/>
            </a:endParaRPr>
          </a:p>
        </p:txBody>
      </p:sp>
      <p:sp>
        <p:nvSpPr>
          <p:cNvPr id="66" name="Text Box 40"/>
          <p:cNvSpPr txBox="1">
            <a:spLocks noChangeArrowheads="1"/>
          </p:cNvSpPr>
          <p:nvPr/>
        </p:nvSpPr>
        <p:spPr bwMode="auto">
          <a:xfrm>
            <a:off x="570062" y="3115387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  <a:latin typeface="Trebuchet MS" pitchFamily="34" charset="0"/>
              </a:rPr>
              <a:t>I6</a:t>
            </a:r>
            <a:endParaRPr lang="en-US" sz="1600" dirty="0">
              <a:solidFill>
                <a:srgbClr val="7030A0"/>
              </a:solidFill>
              <a:latin typeface="Trebuchet MS" pitchFamily="34" charset="0"/>
            </a:endParaRP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567347" y="3125774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7" name="Text Box 40"/>
          <p:cNvSpPr txBox="1">
            <a:spLocks noChangeArrowheads="1"/>
          </p:cNvSpPr>
          <p:nvPr/>
        </p:nvSpPr>
        <p:spPr bwMode="auto">
          <a:xfrm>
            <a:off x="571864" y="3119458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576169" y="3090518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5" name="Text Box 40"/>
          <p:cNvSpPr txBox="1">
            <a:spLocks noChangeArrowheads="1"/>
          </p:cNvSpPr>
          <p:nvPr/>
        </p:nvSpPr>
        <p:spPr bwMode="auto">
          <a:xfrm>
            <a:off x="565328" y="3103421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I4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1" name="Text Box 40"/>
          <p:cNvSpPr txBox="1">
            <a:spLocks noChangeArrowheads="1"/>
          </p:cNvSpPr>
          <p:nvPr/>
        </p:nvSpPr>
        <p:spPr bwMode="auto">
          <a:xfrm>
            <a:off x="560152" y="3106120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I5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Special Case - Occupied Blank Labeling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77025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232025" y="1771654"/>
            <a:ext cx="4581525" cy="80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4839977" y="1643111"/>
            <a:ext cx="7262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Trace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3908707" y="146034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I4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1877365" y="146033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I6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2930688" y="146033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I2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5" name="Text Box 40"/>
          <p:cNvSpPr txBox="1">
            <a:spLocks noChangeArrowheads="1"/>
          </p:cNvSpPr>
          <p:nvPr/>
        </p:nvSpPr>
        <p:spPr bwMode="auto">
          <a:xfrm>
            <a:off x="3429213" y="146033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I3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946748" y="146541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I2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7" name="Text Box 40"/>
          <p:cNvSpPr txBox="1">
            <a:spLocks noChangeArrowheads="1"/>
          </p:cNvSpPr>
          <p:nvPr/>
        </p:nvSpPr>
        <p:spPr bwMode="auto">
          <a:xfrm>
            <a:off x="2390458" y="146034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I1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4354404" y="1457463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I5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1365531" y="1466091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I7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19280" y="1464073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I5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886809" y="1550967"/>
          <a:ext cx="2752726" cy="6400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2726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set (4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877284" y="2579667"/>
          <a:ext cx="2752726" cy="6400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2726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set (4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134085" y="2084367"/>
          <a:ext cx="2190750" cy="6400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90750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set (2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 bwMode="auto">
          <a:xfrm flipV="1">
            <a:off x="5324835" y="1874817"/>
            <a:ext cx="552450" cy="52387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334360" y="2398692"/>
            <a:ext cx="552450" cy="533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3132788" y="2082272"/>
            <a:ext cx="2192048" cy="668846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5895037" y="1548872"/>
            <a:ext cx="2744498" cy="668846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371475" y="2761625"/>
            <a:ext cx="8349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I Stack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668255" y="3184923"/>
            <a:ext cx="11731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Access I5 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7891930" y="1889205"/>
            <a:ext cx="390525" cy="3048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38" name="Straight Arrow Connector 37"/>
          <p:cNvCxnSpPr/>
          <p:nvPr/>
        </p:nvCxnSpPr>
        <p:spPr bwMode="auto">
          <a:xfrm flipV="1">
            <a:off x="7229475" y="2189387"/>
            <a:ext cx="868026" cy="11157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792560" y="1873138"/>
            <a:ext cx="6013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BLK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5638800" y="3250913"/>
            <a:ext cx="347662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rebuchet MS" pitchFamily="34" charset="0"/>
              </a:rPr>
              <a:t>Occupied blank (invalid due to exclusive)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Trebuchet MS" pitchFamily="34" charset="0"/>
              </a:rPr>
              <a:t>(fetching I2 evicts I6 that maps to a different L2 set)</a:t>
            </a:r>
            <a:endParaRPr lang="en-US" sz="14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1918212" y="3447982"/>
            <a:ext cx="29735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rebuchet MS" pitchFamily="34" charset="0"/>
              </a:rPr>
              <a:t> From cache: miss in L1/L2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2054080" y="3695834"/>
            <a:ext cx="355614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600" dirty="0" smtClean="0">
                <a:latin typeface="Trebuchet MS" pitchFamily="34" charset="0"/>
              </a:rPr>
              <a:t> Analysis from Stack: 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2133600" y="3969246"/>
            <a:ext cx="68389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600" dirty="0" smtClean="0">
                <a:latin typeface="Trebuchet MS" pitchFamily="34" charset="0"/>
              </a:rPr>
              <a:t>Conflicts for </a:t>
            </a:r>
            <a:r>
              <a:rPr lang="en-US" sz="1600" i="1" dirty="0" smtClean="0">
                <a:latin typeface="Trebuchet MS" pitchFamily="34" charset="0"/>
              </a:rPr>
              <a:t>S</a:t>
            </a:r>
            <a:r>
              <a:rPr lang="en-US" sz="1600" baseline="30000" dirty="0" smtClean="0">
                <a:latin typeface="Trebuchet MS" pitchFamily="34" charset="0"/>
              </a:rPr>
              <a:t>2 </a:t>
            </a:r>
            <a:r>
              <a:rPr lang="en-US" sz="1600" dirty="0" smtClean="0">
                <a:latin typeface="Trebuchet MS" pitchFamily="34" charset="0"/>
              </a:rPr>
              <a:t>:    </a:t>
            </a:r>
            <a:r>
              <a:rPr lang="en-US" sz="1600" dirty="0" smtClean="0">
                <a:solidFill>
                  <a:srgbClr val="800080"/>
                </a:solidFill>
                <a:latin typeface="Trebuchet MS" pitchFamily="34" charset="0"/>
              </a:rPr>
              <a:t>I2-&gt;0   I1-&gt;7   I3-&gt;5  I4-&gt;4    </a:t>
            </a:r>
            <a:r>
              <a:rPr lang="en-US" sz="1600" dirty="0" smtClean="0">
                <a:latin typeface="Trebuchet MS" pitchFamily="34" charset="0"/>
              </a:rPr>
              <a:t>(no conflicts in D Stack)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7" name="Text Box 40"/>
          <p:cNvSpPr txBox="1">
            <a:spLocks noChangeArrowheads="1"/>
          </p:cNvSpPr>
          <p:nvPr/>
        </p:nvSpPr>
        <p:spPr bwMode="auto">
          <a:xfrm>
            <a:off x="4286250" y="4294923"/>
            <a:ext cx="24574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Eviction time &gt; 3; L2 hit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3228975" y="4281911"/>
            <a:ext cx="1333500" cy="33855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I5-&gt;3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50" name="Text Box 40"/>
          <p:cNvSpPr txBox="1">
            <a:spLocks noChangeArrowheads="1"/>
          </p:cNvSpPr>
          <p:nvPr/>
        </p:nvSpPr>
        <p:spPr bwMode="auto">
          <a:xfrm>
            <a:off x="2343151" y="5403604"/>
            <a:ext cx="5448300" cy="49244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2000" b="1" dirty="0" smtClean="0">
                <a:solidFill>
                  <a:srgbClr val="C00000"/>
                </a:solidFill>
                <a:latin typeface="Trebuchet MS" pitchFamily="34" charset="0"/>
              </a:rPr>
              <a:t>Solution: </a:t>
            </a:r>
            <a:r>
              <a:rPr lang="en-US" sz="2000" b="1" i="1" dirty="0" smtClean="0">
                <a:solidFill>
                  <a:srgbClr val="C00000"/>
                </a:solidFill>
                <a:latin typeface="Trebuchet MS" pitchFamily="34" charset="0"/>
              </a:rPr>
              <a:t>occupied blank labeling</a:t>
            </a:r>
          </a:p>
          <a:p>
            <a:pPr algn="l"/>
            <a:r>
              <a:rPr lang="en-US" sz="600" dirty="0" smtClean="0">
                <a:latin typeface="Trebuchet MS" pitchFamily="34" charset="0"/>
              </a:rPr>
              <a:t> </a:t>
            </a:r>
          </a:p>
        </p:txBody>
      </p:sp>
      <p:sp>
        <p:nvSpPr>
          <p:cNvPr id="51" name="Text Box 40"/>
          <p:cNvSpPr txBox="1">
            <a:spLocks noChangeArrowheads="1"/>
          </p:cNvSpPr>
          <p:nvPr/>
        </p:nvSpPr>
        <p:spPr bwMode="auto">
          <a:xfrm>
            <a:off x="3908707" y="146034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I4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3" name="Text Box 40"/>
          <p:cNvSpPr txBox="1">
            <a:spLocks noChangeArrowheads="1"/>
          </p:cNvSpPr>
          <p:nvPr/>
        </p:nvSpPr>
        <p:spPr bwMode="auto">
          <a:xfrm>
            <a:off x="1877365" y="146033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  <a:latin typeface="Trebuchet MS" pitchFamily="34" charset="0"/>
              </a:rPr>
              <a:t>I6</a:t>
            </a:r>
            <a:endParaRPr lang="en-US" sz="1600" dirty="0">
              <a:solidFill>
                <a:srgbClr val="7030A0"/>
              </a:solidFill>
              <a:latin typeface="Trebuchet MS" pitchFamily="34" charset="0"/>
            </a:endParaRPr>
          </a:p>
        </p:txBody>
      </p:sp>
      <p:sp>
        <p:nvSpPr>
          <p:cNvPr id="55" name="Text Box 40"/>
          <p:cNvSpPr txBox="1">
            <a:spLocks noChangeArrowheads="1"/>
          </p:cNvSpPr>
          <p:nvPr/>
        </p:nvSpPr>
        <p:spPr bwMode="auto">
          <a:xfrm>
            <a:off x="2930688" y="146033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6" name="Text Box 40"/>
          <p:cNvSpPr txBox="1">
            <a:spLocks noChangeArrowheads="1"/>
          </p:cNvSpPr>
          <p:nvPr/>
        </p:nvSpPr>
        <p:spPr bwMode="auto">
          <a:xfrm>
            <a:off x="3429213" y="1469864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0" name="Text Box 40"/>
          <p:cNvSpPr txBox="1">
            <a:spLocks noChangeArrowheads="1"/>
          </p:cNvSpPr>
          <p:nvPr/>
        </p:nvSpPr>
        <p:spPr bwMode="auto">
          <a:xfrm>
            <a:off x="946748" y="146541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2390458" y="146034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2" name="Text Box 40"/>
          <p:cNvSpPr txBox="1">
            <a:spLocks noChangeArrowheads="1"/>
          </p:cNvSpPr>
          <p:nvPr/>
        </p:nvSpPr>
        <p:spPr bwMode="auto">
          <a:xfrm>
            <a:off x="4354404" y="1457463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I5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3" name="Text Box 40"/>
          <p:cNvSpPr txBox="1">
            <a:spLocks noChangeArrowheads="1"/>
          </p:cNvSpPr>
          <p:nvPr/>
        </p:nvSpPr>
        <p:spPr bwMode="auto">
          <a:xfrm>
            <a:off x="1365531" y="1466091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  <a:latin typeface="Trebuchet MS" pitchFamily="34" charset="0"/>
              </a:rPr>
              <a:t>I7</a:t>
            </a:r>
            <a:endParaRPr lang="en-US" sz="1600" dirty="0">
              <a:solidFill>
                <a:srgbClr val="7030A0"/>
              </a:solidFill>
              <a:latin typeface="Trebuchet MS" pitchFamily="34" charset="0"/>
            </a:endParaRPr>
          </a:p>
        </p:txBody>
      </p:sp>
      <p:sp>
        <p:nvSpPr>
          <p:cNvPr id="64" name="Text Box 40"/>
          <p:cNvSpPr txBox="1">
            <a:spLocks noChangeArrowheads="1"/>
          </p:cNvSpPr>
          <p:nvPr/>
        </p:nvSpPr>
        <p:spPr bwMode="auto">
          <a:xfrm>
            <a:off x="419280" y="1473598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I5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645780" y="2083198"/>
            <a:ext cx="11731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Access I2 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575187" y="2374832"/>
            <a:ext cx="1342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Hit in L2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6" name="Rectangle 17"/>
          <p:cNvSpPr>
            <a:spLocks noChangeArrowheads="1"/>
          </p:cNvSpPr>
          <p:nvPr/>
        </p:nvSpPr>
        <p:spPr bwMode="auto">
          <a:xfrm>
            <a:off x="2247900" y="5295900"/>
            <a:ext cx="4486275" cy="714375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4429125" y="3962400"/>
            <a:ext cx="2038350" cy="359766"/>
          </a:xfrm>
          <a:prstGeom prst="ellipse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7" name="Text Box 40"/>
          <p:cNvSpPr txBox="1">
            <a:spLocks noChangeArrowheads="1"/>
          </p:cNvSpPr>
          <p:nvPr/>
        </p:nvSpPr>
        <p:spPr bwMode="auto">
          <a:xfrm>
            <a:off x="3278079" y="2429013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I5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592301" y="4959734"/>
            <a:ext cx="390525" cy="304800"/>
          </a:xfrm>
          <a:prstGeom prst="ellips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3" name="Text Box 40"/>
          <p:cNvSpPr txBox="1">
            <a:spLocks noChangeArrowheads="1"/>
          </p:cNvSpPr>
          <p:nvPr/>
        </p:nvSpPr>
        <p:spPr bwMode="auto">
          <a:xfrm>
            <a:off x="2019300" y="4593036"/>
            <a:ext cx="4911162" cy="33855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Trebuchet MS" pitchFamily="34" charset="0"/>
              </a:rPr>
              <a:t>Inaccurate! L2 conflicts should count BLK</a:t>
            </a:r>
            <a:endParaRPr lang="en-US" sz="16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5242741" y="2222361"/>
            <a:ext cx="11294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i="1" dirty="0" smtClean="0">
                <a:latin typeface="Trebuchet MS" pitchFamily="34" charset="0"/>
              </a:rPr>
              <a:t>S</a:t>
            </a:r>
            <a:r>
              <a:rPr lang="en-US" sz="1800" baseline="30000" dirty="0" smtClean="0">
                <a:latin typeface="Trebuchet MS" pitchFamily="34" charset="0"/>
              </a:rPr>
              <a:t>1</a:t>
            </a:r>
            <a:r>
              <a:rPr lang="en-US" sz="1800" dirty="0" smtClean="0">
                <a:latin typeface="Trebuchet MS" pitchFamily="34" charset="0"/>
              </a:rPr>
              <a:t> &lt; </a:t>
            </a:r>
            <a:r>
              <a:rPr lang="en-US" sz="1800" i="1" dirty="0" smtClean="0">
                <a:latin typeface="Trebuchet MS" pitchFamily="34" charset="0"/>
              </a:rPr>
              <a:t>S</a:t>
            </a:r>
            <a:r>
              <a:rPr lang="en-US" sz="1800" baseline="30000" dirty="0" smtClean="0">
                <a:latin typeface="Trebuchet MS" pitchFamily="34" charset="0"/>
              </a:rPr>
              <a:t>2</a:t>
            </a:r>
            <a:endParaRPr lang="en-US" sz="1800" baseline="30000" dirty="0">
              <a:latin typeface="Trebuchet MS" pitchFamily="34" charset="0"/>
            </a:endParaRPr>
          </a:p>
        </p:txBody>
      </p:sp>
      <p:sp>
        <p:nvSpPr>
          <p:cNvPr id="80" name="Text Box 40"/>
          <p:cNvSpPr txBox="1">
            <a:spLocks noChangeArrowheads="1"/>
          </p:cNvSpPr>
          <p:nvPr/>
        </p:nvSpPr>
        <p:spPr bwMode="auto">
          <a:xfrm>
            <a:off x="1133476" y="3100420"/>
            <a:ext cx="533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86" name="Text Box 40"/>
          <p:cNvSpPr txBox="1">
            <a:spLocks noChangeArrowheads="1"/>
          </p:cNvSpPr>
          <p:nvPr/>
        </p:nvSpPr>
        <p:spPr bwMode="auto">
          <a:xfrm>
            <a:off x="3924301" y="1737324"/>
            <a:ext cx="4603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2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448845" y="1735235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3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89" name="Text Box 40"/>
          <p:cNvSpPr txBox="1">
            <a:spLocks noChangeArrowheads="1"/>
          </p:cNvSpPr>
          <p:nvPr/>
        </p:nvSpPr>
        <p:spPr bwMode="auto">
          <a:xfrm>
            <a:off x="2934495" y="1735235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4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90" name="Text Box 40"/>
          <p:cNvSpPr txBox="1">
            <a:spLocks noChangeArrowheads="1"/>
          </p:cNvSpPr>
          <p:nvPr/>
        </p:nvSpPr>
        <p:spPr bwMode="auto">
          <a:xfrm>
            <a:off x="1877220" y="1750162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6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91" name="Text Box 40"/>
          <p:cNvSpPr txBox="1">
            <a:spLocks noChangeArrowheads="1"/>
          </p:cNvSpPr>
          <p:nvPr/>
        </p:nvSpPr>
        <p:spPr bwMode="auto">
          <a:xfrm>
            <a:off x="931123" y="1744760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8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92" name="Text Box 40"/>
          <p:cNvSpPr txBox="1">
            <a:spLocks noChangeArrowheads="1"/>
          </p:cNvSpPr>
          <p:nvPr/>
        </p:nvSpPr>
        <p:spPr bwMode="auto">
          <a:xfrm>
            <a:off x="438174" y="1744758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9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93" name="Text Box 40"/>
          <p:cNvSpPr txBox="1">
            <a:spLocks noChangeArrowheads="1"/>
          </p:cNvSpPr>
          <p:nvPr/>
        </p:nvSpPr>
        <p:spPr bwMode="auto">
          <a:xfrm>
            <a:off x="2410620" y="1737936"/>
            <a:ext cx="469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5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94" name="Text Box 40"/>
          <p:cNvSpPr txBox="1">
            <a:spLocks noChangeArrowheads="1"/>
          </p:cNvSpPr>
          <p:nvPr/>
        </p:nvSpPr>
        <p:spPr bwMode="auto">
          <a:xfrm>
            <a:off x="1349221" y="1753573"/>
            <a:ext cx="4595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7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4343401" y="1727799"/>
            <a:ext cx="4603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dirty="0" smtClean="0">
                <a:solidFill>
                  <a:srgbClr val="336600"/>
                </a:solidFill>
                <a:latin typeface="Trebuchet MS" pitchFamily="34" charset="0"/>
              </a:rPr>
              <a:t>1</a:t>
            </a:r>
            <a:endParaRPr lang="en-US" sz="14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105" name="Text Box 40"/>
          <p:cNvSpPr txBox="1">
            <a:spLocks noChangeArrowheads="1"/>
          </p:cNvSpPr>
          <p:nvPr/>
        </p:nvSpPr>
        <p:spPr bwMode="auto">
          <a:xfrm>
            <a:off x="1095375" y="3833396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06" name="Text Box 40"/>
          <p:cNvSpPr txBox="1">
            <a:spLocks noChangeArrowheads="1"/>
          </p:cNvSpPr>
          <p:nvPr/>
        </p:nvSpPr>
        <p:spPr bwMode="auto">
          <a:xfrm>
            <a:off x="1133476" y="3100420"/>
            <a:ext cx="533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07" name="Text Box 40"/>
          <p:cNvSpPr txBox="1">
            <a:spLocks noChangeArrowheads="1"/>
          </p:cNvSpPr>
          <p:nvPr/>
        </p:nvSpPr>
        <p:spPr bwMode="auto">
          <a:xfrm>
            <a:off x="1095375" y="3833396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4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08" name="Text Box 40"/>
          <p:cNvSpPr txBox="1">
            <a:spLocks noChangeArrowheads="1"/>
          </p:cNvSpPr>
          <p:nvPr/>
        </p:nvSpPr>
        <p:spPr bwMode="auto">
          <a:xfrm>
            <a:off x="1123951" y="3090895"/>
            <a:ext cx="533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09" name="Text Box 40"/>
          <p:cNvSpPr txBox="1">
            <a:spLocks noChangeArrowheads="1"/>
          </p:cNvSpPr>
          <p:nvPr/>
        </p:nvSpPr>
        <p:spPr bwMode="auto">
          <a:xfrm>
            <a:off x="1095375" y="3842921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5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10" name="Text Box 40"/>
          <p:cNvSpPr txBox="1">
            <a:spLocks noChangeArrowheads="1"/>
          </p:cNvSpPr>
          <p:nvPr/>
        </p:nvSpPr>
        <p:spPr bwMode="auto">
          <a:xfrm>
            <a:off x="1095375" y="3833396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9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11" name="Text Box 40"/>
          <p:cNvSpPr txBox="1">
            <a:spLocks noChangeArrowheads="1"/>
          </p:cNvSpPr>
          <p:nvPr/>
        </p:nvSpPr>
        <p:spPr bwMode="auto">
          <a:xfrm>
            <a:off x="1123951" y="3081370"/>
            <a:ext cx="533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12" name="Text Box 40"/>
          <p:cNvSpPr txBox="1">
            <a:spLocks noChangeArrowheads="1"/>
          </p:cNvSpPr>
          <p:nvPr/>
        </p:nvSpPr>
        <p:spPr bwMode="auto">
          <a:xfrm>
            <a:off x="1095375" y="3833396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6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13" name="Text Box 40"/>
          <p:cNvSpPr txBox="1">
            <a:spLocks noChangeArrowheads="1"/>
          </p:cNvSpPr>
          <p:nvPr/>
        </p:nvSpPr>
        <p:spPr bwMode="auto">
          <a:xfrm>
            <a:off x="1123951" y="3081370"/>
            <a:ext cx="533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14" name="Text Box 40"/>
          <p:cNvSpPr txBox="1">
            <a:spLocks noChangeArrowheads="1"/>
          </p:cNvSpPr>
          <p:nvPr/>
        </p:nvSpPr>
        <p:spPr bwMode="auto">
          <a:xfrm>
            <a:off x="1095375" y="3833396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7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15" name="Text Box 40"/>
          <p:cNvSpPr txBox="1">
            <a:spLocks noChangeArrowheads="1"/>
          </p:cNvSpPr>
          <p:nvPr/>
        </p:nvSpPr>
        <p:spPr bwMode="auto">
          <a:xfrm>
            <a:off x="1123951" y="3081370"/>
            <a:ext cx="533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16" name="Text Box 40"/>
          <p:cNvSpPr txBox="1">
            <a:spLocks noChangeArrowheads="1"/>
          </p:cNvSpPr>
          <p:nvPr/>
        </p:nvSpPr>
        <p:spPr bwMode="auto">
          <a:xfrm>
            <a:off x="1095375" y="3833396"/>
            <a:ext cx="5988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8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17" name="Text Box 40"/>
          <p:cNvSpPr txBox="1">
            <a:spLocks noChangeArrowheads="1"/>
          </p:cNvSpPr>
          <p:nvPr/>
        </p:nvSpPr>
        <p:spPr bwMode="auto">
          <a:xfrm>
            <a:off x="1123951" y="3081370"/>
            <a:ext cx="533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18" name="Text Box 40"/>
          <p:cNvSpPr txBox="1">
            <a:spLocks noChangeArrowheads="1"/>
          </p:cNvSpPr>
          <p:nvPr/>
        </p:nvSpPr>
        <p:spPr bwMode="auto">
          <a:xfrm>
            <a:off x="1123951" y="3071845"/>
            <a:ext cx="533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19" name="Text Box 40"/>
          <p:cNvSpPr txBox="1">
            <a:spLocks noChangeArrowheads="1"/>
          </p:cNvSpPr>
          <p:nvPr/>
        </p:nvSpPr>
        <p:spPr bwMode="auto">
          <a:xfrm>
            <a:off x="1133476" y="3071845"/>
            <a:ext cx="533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-&gt; 0</a:t>
            </a:r>
            <a:endParaRPr lang="en-US" sz="1600" dirty="0">
              <a:latin typeface="Trebuchet MS" pitchFamily="34" charset="0"/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19099" y="3085939"/>
          <a:ext cx="781051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105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0" name="Rectangle 17"/>
          <p:cNvSpPr>
            <a:spLocks noChangeArrowheads="1"/>
          </p:cNvSpPr>
          <p:nvPr/>
        </p:nvSpPr>
        <p:spPr bwMode="auto">
          <a:xfrm>
            <a:off x="409575" y="3084109"/>
            <a:ext cx="800100" cy="373466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Rectangle 17"/>
          <p:cNvSpPr>
            <a:spLocks noChangeArrowheads="1"/>
          </p:cNvSpPr>
          <p:nvPr/>
        </p:nvSpPr>
        <p:spPr bwMode="auto">
          <a:xfrm>
            <a:off x="409575" y="4200525"/>
            <a:ext cx="790575" cy="1095375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278 C -0.08976 0.03588 -0.17952 0.06921 -0.19879 0.09259 C -0.21806 0.11597 -0.16667 0.12917 -0.11511 0.14236 " pathEditMode="relative" ptsTypes="aaA">
                                      <p:cBhvr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63" presetClass="path" presetSubtype="0" accel="50000" decel="5000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11511 0.14237 L 0.00468 0.14237 " pathEditMode="relative" rAng="0" ptsTypes="AA">
                                      <p:cBhvr>
                                        <p:cTn id="9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.00278 C -0.07136 0.03959 -0.14271 0.07639 -0.15365 0.09954 C -0.16459 0.12269 -0.11528 0.13241 -0.06597 0.14236 " pathEditMode="relative" ptsTypes="aaA">
                                      <p:cBhvr>
                                        <p:cTn id="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33333E-6 -3.33333E-6 L -8.33333E-6 0.05113 " pathEditMode="relative" ptsTypes="AA">
                                      <p:cBhvr>
                                        <p:cTn id="101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3.33333E-6 -3.7037E-7 L 3.33333E-6 0.05694 " pathEditMode="relative" rAng="0" ptsTypes="AA">
                                      <p:cBhvr>
                                        <p:cTn id="103" dur="3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"/>
                            </p:stCondLst>
                            <p:childTnLst>
                              <p:par>
                                <p:cTn id="105" presetID="0" presetClass="path" presetSubtype="0" accel="50000" decel="50000" fill="hold" grpId="3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469 0.14236 L 0.19254 0.06042 " pathEditMode="relative" rAng="0" ptsTypes="AA">
                                      <p:cBhvr>
                                        <p:cTn id="10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41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6649 0.1419 L 0.04861 0.1419 " pathEditMode="relative" rAng="0" ptsTypes="AA">
                                      <p:cBhvr>
                                        <p:cTn id="10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.00278 C -0.05122 0.04005 -0.10226 0.07755 -0.10469 0.10093 C -0.10712 0.12431 -0.06076 0.13333 -0.01424 0.14259 " pathEditMode="relative" ptsTypes="aaA">
                                      <p:cBhvr>
                                        <p:cTn id="1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8 0.05438 L -8.33333E-6 0.10667 " pathEditMode="relative" rAng="0" ptsTypes="AA">
                                      <p:cBhvr>
                                        <p:cTn id="118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8 0.00185 L -0.00121 0.05209 " pathEditMode="relative" rAng="0" ptsTypes="AA">
                                      <p:cBhvr>
                                        <p:cTn id="122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3.33333E-6 -3.7037E-7 L 3.33333E-6 0.05694 " pathEditMode="relative" rAng="0" ptsTypes="AA">
                                      <p:cBhvr>
                                        <p:cTn id="124" dur="3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100"/>
                            </p:stCondLst>
                            <p:childTnLst>
                              <p:par>
                                <p:cTn id="126" presetID="63" presetClass="path" presetSubtype="0" accel="50000" decel="50000" fill="hold" grpId="4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9166 0.06158 L 0.24826 0.06158 " pathEditMode="relative" rAng="0" ptsTypes="AA">
                                      <p:cBhvr>
                                        <p:cTn id="1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0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4896 0.1419 L 0.24046 0.06134 " pathEditMode="relative" rAng="0" ptsTypes="AA">
                                      <p:cBhvr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-40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1406 0.1419 L 0.09914 0.1419 " pathEditMode="relative" rAng="0" ptsTypes="AA">
                                      <p:cBhvr>
                                        <p:cTn id="1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.00278 C -0.02865 0.04074 -0.05712 0.07894 -0.05087 0.10232 C -0.04462 0.1257 -0.00347 0.13403 0.03785 0.14259 " pathEditMode="relative" ptsTypes="aaA">
                                      <p:cBhvr>
                                        <p:cTn id="1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33333E-6 0.10601 L -8.33333E-6 0.16041 " pathEditMode="relative" rAng="0" ptsTypes="AA">
                                      <p:cBhvr>
                                        <p:cTn id="141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-4.81481E-6 L -5.55556E-7 0.05556 " pathEditMode="relative" rAng="0" ptsTypes="AA">
                                      <p:cBhvr>
                                        <p:cTn id="143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8 0.05278 L -0.00138 0.10463 " pathEditMode="relative" rAng="0" ptsTypes="AA">
                                      <p:cBhvr>
                                        <p:cTn id="145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00185 L -0.00209 0.05255 " pathEditMode="relative" rAng="0" ptsTypes="AA">
                                      <p:cBhvr>
                                        <p:cTn id="149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3.33333E-6 -3.7037E-7 L 3.33333E-6 0.05694 " pathEditMode="relative" rAng="0" ptsTypes="AA">
                                      <p:cBhvr>
                                        <p:cTn id="151" dur="3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900"/>
                            </p:stCondLst>
                            <p:childTnLst>
                              <p:par>
                                <p:cTn id="153" presetID="63" presetClass="path" presetSubtype="0" accel="50000" decel="50000" fill="hold" grpId="5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4739 0.06158 L 0.31527 0.06158 " pathEditMode="relative" rAng="0" ptsTypes="AA">
                                      <p:cBhvr>
                                        <p:cTn id="15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0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63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4115 0.05995 L 0.29688 0.06111 " pathEditMode="relative" rAng="0" ptsTypes="AA">
                                      <p:cBhvr>
                                        <p:cTn id="1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0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9792 0.14306 L 0.29219 0.06134 " pathEditMode="relative" rAng="0" ptsTypes="AA">
                                      <p:cBhvr>
                                        <p:cTn id="1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41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4045 0.1419 L 0.1526 0.1419 " pathEditMode="relative" rAng="0" ptsTypes="AA">
                                      <p:cBhvr>
                                        <p:cTn id="1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0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138 0.00093 C -0.00313 0.04005 -0.0073 0.07917 0.00902 0.10255 C 0.02534 0.12616 0.0625 0.1338 0.09965 0.1419 " pathEditMode="relative" rAng="0" ptsTypes="aaA">
                                      <p:cBhvr>
                                        <p:cTn id="1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70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19 0.16088 L -0.00019 0.21621 " pathEditMode="relative" rAng="0" ptsTypes="AA">
                                      <p:cBhvr>
                                        <p:cTn id="170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42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0.05556 L -5.55556E-7 0.10973 " pathEditMode="relative" rAng="0" ptsTypes="AA">
                                      <p:cBhvr>
                                        <p:cTn id="172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8 0.10648 L -0.00138 0.15926 " pathEditMode="relative" rAng="0" ptsTypes="AA">
                                      <p:cBhvr>
                                        <p:cTn id="174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-4.81481E-6 L -5.55556E-7 0.05556 " pathEditMode="relative" rAng="0" ptsTypes="AA">
                                      <p:cBhvr>
                                        <p:cTn id="176" dur="3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05278 L -0.00139 0.10741 " pathEditMode="relative" rAng="0" ptsTypes="AA">
                                      <p:cBhvr>
                                        <p:cTn id="178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1.85185E-6 L -0.00139 0.05162 " pathEditMode="relative" rAng="0" ptsTypes="AA">
                                      <p:cBhvr>
                                        <p:cTn id="182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3.33333E-6 -3.7037E-7 L 3.33333E-6 0.05694 " pathEditMode="relative" rAng="0" ptsTypes="AA">
                                      <p:cBhvr>
                                        <p:cTn id="184" dur="3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700"/>
                            </p:stCondLst>
                            <p:childTnLst>
                              <p:par>
                                <p:cTn id="186" presetID="63" presetClass="path" presetSubtype="0" accel="50000" decel="50000" fill="hold" grpId="6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1527 0.06158 L 0.38402 0.06158 " pathEditMode="relative" rAng="0" ptsTypes="AA">
                                      <p:cBhvr>
                                        <p:cTn id="1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0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63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9688 0.06111 L 0.36198 0.06111 " pathEditMode="relative" rAng="0" ptsTypes="AA">
                                      <p:cBhvr>
                                        <p:cTn id="1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190" presetID="63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9358 0.05995 L 0.34757 0.06111 " pathEditMode="relative" rAng="0" ptsTypes="AA">
                                      <p:cBhvr>
                                        <p:cTn id="1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0"/>
                                    </p:animMotion>
                                  </p:childTnLst>
                                </p:cTn>
                              </p:par>
                              <p:par>
                                <p:cTn id="192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5243 0.14306 L 0.34687 0.06134 " pathEditMode="relative" rAng="0" ptsTypes="AA">
                                      <p:cBhvr>
                                        <p:cTn id="19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41"/>
                                    </p:animMotion>
                                  </p:childTnLst>
                                </p:cTn>
                              </p:par>
                              <p:par>
                                <p:cTn id="194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9965 0.1419 L 0.21285 0.14074 " pathEditMode="relative" rAng="0" ptsTypes="AA">
                                      <p:cBhvr>
                                        <p:cTn id="1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1"/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.00278 C 0.02274 0.04699 0.04566 0.09144 0.0717 0.11482 C 0.09774 0.1382 0.14219 0.13773 0.1566 0.14259 " pathEditMode="relative" ptsTypes="aaA">
                                      <p:cBhvr>
                                        <p:cTn id="1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0" presetClass="path" presetSubtype="0" accel="50000" decel="50000" fill="hold" grpId="6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8 0.21634 L -0.00088 0.2677 " pathEditMode="relative" rAng="0" ptsTypes="AA">
                                      <p:cBhvr>
                                        <p:cTn id="205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42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0.10973 L -5.55556E-7 0.16112 " pathEditMode="relative" rAng="0" ptsTypes="AA">
                                      <p:cBhvr>
                                        <p:cTn id="207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208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69 0.16019 L -0.00069 0.2169 " pathEditMode="relative" rAng="0" ptsTypes="AA">
                                      <p:cBhvr>
                                        <p:cTn id="209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210" presetID="42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0.05556 L -5.55556E-7 0.10973 " pathEditMode="relative" rAng="0" ptsTypes="AA">
                                      <p:cBhvr>
                                        <p:cTn id="211" dur="3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12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209 0.10648 L -0.00139 0.16018 " pathEditMode="relative" rAng="0" ptsTypes="AA">
                                      <p:cBhvr>
                                        <p:cTn id="213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-4.81481E-6 L -5.55556E-7 0.05556 " pathEditMode="relative" rAng="0" ptsTypes="AA">
                                      <p:cBhvr>
                                        <p:cTn id="215" dur="3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216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05092 L -0.00139 0.10671 " pathEditMode="relative" rAng="0" ptsTypes="AA">
                                      <p:cBhvr>
                                        <p:cTn id="217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00092 L -0.00069 0.05162 " pathEditMode="relative" rAng="0" ptsTypes="AA">
                                      <p:cBhvr>
                                        <p:cTn id="221" dur="3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222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3.33333E-6 -3.7037E-7 L 3.33333E-6 0.05694 " pathEditMode="relative" rAng="0" ptsTypes="AA">
                                      <p:cBhvr>
                                        <p:cTn id="223" dur="3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25" presetID="63" presetClass="path" presetSubtype="0" accel="50000" decel="50000" fill="hold" grpId="7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8402 0.06158 L 0.46788 0.06158 " pathEditMode="relative" rAng="0" ptsTypes="AA">
                                      <p:cBhvr>
                                        <p:cTn id="2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63" presetClass="path" presetSubtype="0" accel="50000" decel="50000" fill="hold" grpId="6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6389 0.06111 L 0.43125 0.06088 " pathEditMode="relative" rAng="0" ptsTypes="AA">
                                      <p:cBhvr>
                                        <p:cTn id="2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0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63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4931 0.06108 L 0.41441 0.06016 " pathEditMode="relative" rAng="0" ptsTypes="AA">
                                      <p:cBhvr>
                                        <p:cTn id="2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63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4809 0.06088 L 0.40451 0.06088 " pathEditMode="relative" rAng="0" ptsTypes="AA">
                                      <p:cBhvr>
                                        <p:cTn id="2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0"/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1389 0.14097 L 0.40694 0.06134 " pathEditMode="relative" rAng="0" ptsTypes="AA">
                                      <p:cBhvr>
                                        <p:cTn id="2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40"/>
                                    </p:animMotion>
                                  </p:childTnLst>
                                </p:cTn>
                              </p:par>
                              <p:par>
                                <p:cTn id="235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5573 0.1419 L 0.26615 0.14097 " pathEditMode="relative" rAng="0" ptsTypes="AA">
                                      <p:cBhvr>
                                        <p:cTn id="2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  <p:par>
                                <p:cTn id="237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052 0.00486 C 0.04514 0.04746 0.08993 0.09005 0.12517 0.11273 C 0.16042 0.13542 0.18594 0.1382 0.21163 0.14097 " pathEditMode="relative" rAng="0" ptsTypes="aaA">
                                      <p:cBhvr>
                                        <p:cTn id="2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68"/>
                                    </p:animMotion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0" presetClass="path" presetSubtype="0" accel="50000" decel="50000" fill="hold" grpId="7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8 0.2684 L -0.00088 0.32485 " pathEditMode="relative" rAng="0" ptsTypes="AA">
                                      <p:cBhvr>
                                        <p:cTn id="246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247" presetID="42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0.16112 L -5.55556E-7 0.21945 " pathEditMode="relative" rAng="0" ptsTypes="AA">
                                      <p:cBhvr>
                                        <p:cTn id="248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  <p:par>
                                <p:cTn id="249" presetID="0" presetClass="path" presetSubtype="0" accel="50000" decel="50000" fill="hold" grpId="6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8 0.21574 L -0.00138 0.26852 " pathEditMode="relative" rAng="0" ptsTypes="AA">
                                      <p:cBhvr>
                                        <p:cTn id="250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42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0.10973 L -5.55556E-7 0.16112 " pathEditMode="relative" rAng="0" ptsTypes="AA">
                                      <p:cBhvr>
                                        <p:cTn id="252" dur="3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253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15926 L -0.00209 0.21505 " pathEditMode="relative" rAng="0" ptsTypes="AA">
                                      <p:cBhvr>
                                        <p:cTn id="254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255" presetID="42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0.05556 L -5.55556E-7 0.10973 " pathEditMode="relative" rAng="0" ptsTypes="AA">
                                      <p:cBhvr>
                                        <p:cTn id="256" dur="3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57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208 0.10555 L -0.00208 0.15926 " pathEditMode="relative" rAng="0" ptsTypes="AA">
                                      <p:cBhvr>
                                        <p:cTn id="258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59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-4.81481E-6 L -5.55556E-7 0.05556 " pathEditMode="relative" rAng="0" ptsTypes="AA">
                                      <p:cBhvr>
                                        <p:cTn id="260" dur="3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261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69 0.05277 L -0.00069 0.10439 " pathEditMode="relative" rAng="0" ptsTypes="AA">
                                      <p:cBhvr>
                                        <p:cTn id="262" dur="3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00092 L -0.00069 0.05347 " pathEditMode="relative" rAng="0" ptsTypes="AA">
                                      <p:cBhvr>
                                        <p:cTn id="26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267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3.33333E-6 -3.7037E-7 L 3.33333E-6 0.05694 " pathEditMode="relative" rAng="0" ptsTypes="AA">
                                      <p:cBhvr>
                                        <p:cTn id="268" dur="3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788 0.1419 L 0.46372 0.21505 " pathEditMode="relative" rAng="0" ptsTypes="AA">
                                      <p:cBhvr>
                                        <p:cTn id="2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37"/>
                                    </p:animMotion>
                                  </p:childTnLst>
                                </p:cTn>
                              </p:par>
                              <p:par>
                                <p:cTn id="281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63 0.14098 L 0.32274 0.14098 " pathEditMode="relative" rAng="0" ptsTypes="AA">
                                      <p:cBhvr>
                                        <p:cTn id="2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0"/>
                                    </p:animMotion>
                                  </p:childTnLst>
                                </p:cTn>
                              </p:par>
                              <p:par>
                                <p:cTn id="283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382 0.06111 C 0.34861 0.02106 0.29357 -0.01898 0.23298 -0.00556 C 0.17239 0.00787 0.10607 0.07477 0.03993 0.14167 " pathEditMode="relative" rAng="0" ptsTypes="aaA">
                                      <p:cBhvr>
                                        <p:cTn id="2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0"/>
                                    </p:animMotion>
                                  </p:childTnLst>
                                </p:cTn>
                              </p:par>
                              <p:par>
                                <p:cTn id="285" presetID="35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528 0.06108 L 0.34757 0.06062 " pathEditMode="relative" rAng="0" ptsTypes="AA">
                                      <p:cBhvr>
                                        <p:cTn id="2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0"/>
                                    </p:animMotion>
                                  </p:childTnLst>
                                </p:cTn>
                              </p:par>
                              <p:par>
                                <p:cTn id="287" presetID="35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16 0.06039 L 0.36129 0.06131 " pathEditMode="relative" rAng="0" ptsTypes="AA">
                                      <p:cBhvr>
                                        <p:cTn id="2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500"/>
                            </p:stCondLst>
                            <p:childTnLst>
                              <p:par>
                                <p:cTn id="298" presetID="42" presetClass="path" presetSubtype="0" accel="50000" decel="50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75 0.00043 L -0.0014 0.0548 " pathEditMode="relative" rAng="0" ptsTypes="AA">
                                      <p:cBhvr>
                                        <p:cTn id="29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300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3.33333E-6 -3.7037E-7 L 3.33333E-6 0.05694 " pathEditMode="relative" rAng="0" ptsTypes="AA">
                                      <p:cBhvr>
                                        <p:cTn id="30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302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17 0.05249 L -0.00017 0.10594 " pathEditMode="relative" rAng="0" ptsTypes="AA">
                                      <p:cBhvr>
                                        <p:cTn id="3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5 0.10596 L -0.00102 0.1608 " pathEditMode="relative" rAng="0" ptsTypes="AA">
                                      <p:cBhvr>
                                        <p:cTn id="30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310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-4.81481E-6 L -5.55556E-7 0.05556 " pathEditMode="relative" rAng="0" ptsTypes="AA">
                                      <p:cBhvr>
                                        <p:cTn id="31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312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8 0.15856 C -0.03455 0.13773 -0.06806 0.1169 -0.06789 0.09005 C -0.06754 0.06319 -0.01129 0.01227 0.00018 -0.00324 " pathEditMode="relative" rAng="0" ptsTypes="aaA">
                                      <p:cBhvr>
                                        <p:cTn id="3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-81"/>
                                    </p:animMotion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63" presetClass="path" presetSubtype="0" accel="50000" decel="50000" fill="hold" grpId="6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4045 0.1419 L 0.15399 0.1419 " pathEditMode="relative" rAng="0" ptsTypes="AA">
                                      <p:cBhvr>
                                        <p:cTn id="36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0"/>
                                    </p:animMotion>
                                  </p:childTnLst>
                                </p:cTn>
                              </p:par>
                              <p:par>
                                <p:cTn id="366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3142 0.14098 L 0.51996 0.21181 " pathEditMode="relative" rAng="0" ptsTypes="AA">
                                      <p:cBhvr>
                                        <p:cTn id="3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35"/>
                                    </p:animMotion>
                                  </p:childTnLst>
                                </p:cTn>
                              </p:par>
                              <p:par>
                                <p:cTn id="368" presetID="63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46268 0.21366 L 0.52518 0.21366 " pathEditMode="relative" rAng="0" ptsTypes="AA">
                                      <p:cBhvr>
                                        <p:cTn id="3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</p:cTn>
                              </p:par>
                              <p:par>
                                <p:cTn id="370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800"/>
                            </p:stCondLst>
                            <p:childTnLst>
                              <p:par>
                                <p:cTn id="373" presetID="42" presetClass="path" presetSubtype="0" accel="50000" decel="50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74 0.26862 L -0.00209 0.32461 " pathEditMode="relative" rAng="0" ptsTypes="AA">
                                      <p:cBhvr>
                                        <p:cTn id="3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375" presetID="42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0.16112 L -5.55556E-7 0.21945 " pathEditMode="relative" rAng="0" ptsTypes="AA">
                                      <p:cBhvr>
                                        <p:cTn id="37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  <p:par>
                                <p:cTn id="377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278 0.21934 L -0.00365 0.26958 " pathEditMode="relative" rAng="0" ptsTypes="AA">
                                      <p:cBhvr>
                                        <p:cTn id="37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5"/>
                                    </p:animMotion>
                                  </p:childTnLst>
                                </p:cTn>
                              </p:par>
                              <p:par>
                                <p:cTn id="379" presetID="42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0.10973 L -5.55556E-7 0.16112 " pathEditMode="relative" rAng="0" ptsTypes="AA">
                                      <p:cBhvr>
                                        <p:cTn id="38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381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54 0.16152 L -0.00207 0.21707 " pathEditMode="relative" rAng="0" ptsTypes="AA">
                                      <p:cBhvr>
                                        <p:cTn id="38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383" presetID="42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0.05556 L -5.55556E-7 0.10973 " pathEditMode="relative" rAng="0" ptsTypes="AA">
                                      <p:cBhvr>
                                        <p:cTn id="38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385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69 0.10666 L -0.00069 0.16221 " pathEditMode="relative" rAng="0" ptsTypes="AA">
                                      <p:cBhvr>
                                        <p:cTn id="3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387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-4.81481E-6 L -5.55556E-7 0.05556 " pathEditMode="relative" rAng="0" ptsTypes="AA">
                                      <p:cBhvr>
                                        <p:cTn id="38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389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75 0.05529 L -0.00175 0.10876 " pathEditMode="relative" rAng="0" ptsTypes="AA">
                                      <p:cBhvr>
                                        <p:cTn id="39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39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208 -0.00149 L -0.00208 0.05268 " pathEditMode="relative" rAng="0" ptsTypes="AA">
                                      <p:cBhvr>
                                        <p:cTn id="39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397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3.33333E-6 -3.7037E-7 L 3.33333E-6 0.05694 " pathEditMode="relative" rAng="0" ptsTypes="AA">
                                      <p:cBhvr>
                                        <p:cTn id="39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399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7 0.32477 C -0.0349 0.24722 -0.06893 0.1699 -0.06893 0.11643 C -0.06893 0.06296 -0.01233 0.02222 -0.00087 0.00347 " pathEditMode="relative" rAng="0" ptsTypes="aaA">
                                      <p:cBhvr>
                                        <p:cTn id="40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-161"/>
                                    </p:animMotion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2" grpId="1" animBg="1"/>
      <p:bldP spid="72" grpId="2" animBg="1"/>
      <p:bldP spid="66" grpId="0" animBg="1"/>
      <p:bldP spid="66" grpId="1" animBg="1"/>
      <p:bldP spid="66" grpId="2" animBg="1"/>
      <p:bldP spid="66" grpId="3" animBg="1"/>
      <p:bldP spid="70" grpId="0" animBg="1"/>
      <p:bldP spid="70" grpId="1" animBg="1"/>
      <p:bldP spid="70" grpId="2" animBg="1"/>
      <p:bldP spid="70" grpId="3" animBg="1"/>
      <p:bldP spid="70" grpId="4" animBg="1"/>
      <p:bldP spid="67" grpId="0" animBg="1"/>
      <p:bldP spid="67" grpId="1" animBg="1"/>
      <p:bldP spid="67" grpId="2" animBg="1"/>
      <p:bldP spid="67" grpId="3" animBg="1"/>
      <p:bldP spid="67" grpId="4" animBg="1"/>
      <p:bldP spid="67" grpId="5" animBg="1"/>
      <p:bldP spid="68" grpId="0" animBg="1"/>
      <p:bldP spid="68" grpId="1" animBg="1"/>
      <p:bldP spid="68" grpId="2" animBg="1"/>
      <p:bldP spid="68" grpId="3" animBg="1"/>
      <p:bldP spid="68" grpId="4" animBg="1"/>
      <p:bldP spid="68" grpId="5" animBg="1"/>
      <p:bldP spid="65" grpId="0" animBg="1"/>
      <p:bldP spid="65" grpId="1" animBg="1"/>
      <p:bldP spid="65" grpId="2" animBg="1"/>
      <p:bldP spid="65" grpId="3" animBg="1"/>
      <p:bldP spid="65" grpId="4" animBg="1"/>
      <p:bldP spid="65" grpId="5" animBg="1"/>
      <p:bldP spid="65" grpId="6" animBg="1"/>
      <p:bldP spid="71" grpId="0" animBg="1"/>
      <p:bldP spid="71" grpId="1" animBg="1"/>
      <p:bldP spid="71" grpId="2" animBg="1"/>
      <p:bldP spid="71" grpId="3" animBg="1"/>
      <p:bldP spid="71" grpId="4" animBg="1"/>
      <p:bldP spid="71" grpId="5" animBg="1"/>
      <p:bldP spid="71" grpId="6" animBg="1"/>
      <p:bldP spid="71" grpId="7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2" grpId="0"/>
      <p:bldP spid="29" grpId="0" animBg="1"/>
      <p:bldP spid="30" grpId="0" animBg="1"/>
      <p:bldP spid="34" grpId="0"/>
      <p:bldP spid="37" grpId="0" animBg="1"/>
      <p:bldP spid="41" grpId="0"/>
      <p:bldP spid="42" grpId="0"/>
      <p:bldP spid="44" grpId="0"/>
      <p:bldP spid="40" grpId="0"/>
      <p:bldP spid="47" grpId="0"/>
      <p:bldP spid="48" grpId="0"/>
      <p:bldP spid="51" grpId="0"/>
      <p:bldP spid="51" grpId="1"/>
      <p:bldP spid="51" grpId="2"/>
      <p:bldP spid="51" grpId="3"/>
      <p:bldP spid="51" grpId="4"/>
      <p:bldP spid="51" grpId="5"/>
      <p:bldP spid="51" grpId="6"/>
      <p:bldP spid="51" grpId="7"/>
      <p:bldP spid="53" grpId="0"/>
      <p:bldP spid="53" grpId="1"/>
      <p:bldP spid="53" grpId="2"/>
      <p:bldP spid="53" grpId="3"/>
      <p:bldP spid="53" grpId="4"/>
      <p:bldP spid="55" grpId="0"/>
      <p:bldP spid="55" grpId="1"/>
      <p:bldP spid="55" grpId="2"/>
      <p:bldP spid="55" grpId="3"/>
      <p:bldP spid="55" grpId="4"/>
      <p:bldP spid="55" grpId="5"/>
      <p:bldP spid="55" grpId="6"/>
      <p:bldP spid="56" grpId="0"/>
      <p:bldP spid="56" grpId="1"/>
      <p:bldP spid="56" grpId="2"/>
      <p:bldP spid="56" grpId="3"/>
      <p:bldP spid="56" grpId="4"/>
      <p:bldP spid="56" grpId="5"/>
      <p:bldP spid="56" grpId="6"/>
      <p:bldP spid="60" grpId="0"/>
      <p:bldP spid="60" grpId="1"/>
      <p:bldP spid="61" grpId="0"/>
      <p:bldP spid="61" grpId="1"/>
      <p:bldP spid="61" grpId="2"/>
      <p:bldP spid="61" grpId="3"/>
      <p:bldP spid="62" grpId="0"/>
      <p:bldP spid="62" grpId="1"/>
      <p:bldP spid="62" grpId="2"/>
      <p:bldP spid="62" grpId="3"/>
      <p:bldP spid="62" grpId="4"/>
      <p:bldP spid="62" grpId="5"/>
      <p:bldP spid="62" grpId="6"/>
      <p:bldP spid="62" grpId="7"/>
      <p:bldP spid="62" grpId="8"/>
      <p:bldP spid="63" grpId="0"/>
      <p:bldP spid="63" grpId="1"/>
      <p:bldP spid="63" grpId="2"/>
      <p:bldP spid="63" grpId="3"/>
      <p:bldP spid="64" grpId="0"/>
      <p:bldP spid="64" grpId="1"/>
      <p:bldP spid="74" grpId="0"/>
      <p:bldP spid="75" grpId="0"/>
      <p:bldP spid="76" grpId="0" animBg="1"/>
      <p:bldP spid="82" grpId="0" animBg="1"/>
      <p:bldP spid="87" grpId="0"/>
      <p:bldP spid="81" grpId="0" animBg="1"/>
      <p:bldP spid="81" grpId="1" animBg="1"/>
      <p:bldP spid="73" grpId="0"/>
      <p:bldP spid="78" grpId="0"/>
      <p:bldP spid="80" grpId="0" animBg="1"/>
      <p:bldP spid="80" grpId="1" animBg="1"/>
      <p:bldP spid="80" grpId="2" animBg="1"/>
      <p:bldP spid="86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103" grpId="0"/>
      <p:bldP spid="105" grpId="0" animBg="1"/>
      <p:bldP spid="105" grpId="1" animBg="1"/>
      <p:bldP spid="105" grpId="2" animBg="1"/>
      <p:bldP spid="105" grpId="3" animBg="1"/>
      <p:bldP spid="105" grpId="4" animBg="1"/>
      <p:bldP spid="105" grpId="5" animBg="1"/>
      <p:bldP spid="106" grpId="0" animBg="1"/>
      <p:bldP spid="106" grpId="1" animBg="1"/>
      <p:bldP spid="106" grpId="2" animBg="1"/>
      <p:bldP spid="107" grpId="0" animBg="1"/>
      <p:bldP spid="107" grpId="1" animBg="1"/>
      <p:bldP spid="107" grpId="2" animBg="1"/>
      <p:bldP spid="107" grpId="3" animBg="1"/>
      <p:bldP spid="107" grpId="4" animBg="1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09" grpId="3" animBg="1"/>
      <p:bldP spid="110" grpId="0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3" grpId="0" animBg="1"/>
      <p:bldP spid="113" grpId="1" animBg="1"/>
      <p:bldP spid="113" grpId="2" animBg="1"/>
      <p:bldP spid="114" grpId="0" animBg="1"/>
      <p:bldP spid="114" grpId="1" animBg="1"/>
      <p:bldP spid="114" grpId="2" animBg="1"/>
      <p:bldP spid="115" grpId="0" animBg="1"/>
      <p:bldP spid="115" grpId="1" animBg="1"/>
      <p:bldP spid="115" grpId="2" animBg="1"/>
      <p:bldP spid="116" grpId="0" animBg="1"/>
      <p:bldP spid="116" grpId="1" animBg="1"/>
      <p:bldP spid="117" grpId="0" animBg="1"/>
      <p:bldP spid="117" grpId="1" animBg="1"/>
      <p:bldP spid="117" grpId="2" animBg="1"/>
      <p:bldP spid="118" grpId="0" animBg="1"/>
      <p:bldP spid="118" grpId="1" animBg="1"/>
      <p:bldP spid="119" grpId="0" animBg="1"/>
      <p:bldP spid="120" grpId="0" animBg="1"/>
      <p:bldP spid="120" grpId="1" animBg="1"/>
      <p:bldP spid="121" grpId="0" animBg="1"/>
      <p:bldP spid="12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Address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3040"/>
            <a:ext cx="7772400" cy="4709160"/>
          </a:xfrm>
        </p:spPr>
        <p:txBody>
          <a:bodyPr/>
          <a:lstStyle/>
          <a:p>
            <a:r>
              <a:rPr lang="en-US" sz="2400" dirty="0" smtClean="0"/>
              <a:t>Similar to instruction </a:t>
            </a:r>
            <a:r>
              <a:rPr lang="en-US" sz="2400" dirty="0" smtClean="0"/>
              <a:t>address processing</a:t>
            </a:r>
          </a:p>
          <a:p>
            <a:r>
              <a:rPr lang="en-US" sz="2400" dirty="0" smtClean="0"/>
              <a:t>Additional dirty data </a:t>
            </a:r>
            <a:r>
              <a:rPr lang="en-US" sz="2400" dirty="0" smtClean="0"/>
              <a:t>w</a:t>
            </a:r>
            <a:r>
              <a:rPr lang="en-US" sz="2400" dirty="0" smtClean="0"/>
              <a:t>rite</a:t>
            </a:r>
            <a:r>
              <a:rPr lang="en-US" sz="2400" dirty="0" smtClean="0"/>
              <a:t>-back counting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Writing a dirty cache block avoids previous writing to memory</a:t>
            </a:r>
            <a:endParaRPr lang="en-US" sz="2000" dirty="0" smtClean="0"/>
          </a:p>
          <a:p>
            <a:pPr lvl="1"/>
            <a:r>
              <a:rPr lang="en-US" sz="2000" dirty="0" smtClean="0"/>
              <a:t>#of write-back = # of total writes - </a:t>
            </a:r>
            <a:r>
              <a:rPr lang="en-US" sz="2000" dirty="0" smtClean="0">
                <a:solidFill>
                  <a:srgbClr val="C00000"/>
                </a:solidFill>
              </a:rPr>
              <a:t># of write avoids</a:t>
            </a:r>
          </a:p>
          <a:p>
            <a:pPr>
              <a:buNone/>
            </a:pPr>
            <a:endParaRPr lang="en-US" sz="2400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91257" y="3653883"/>
            <a:ext cx="770820" cy="2389839"/>
            <a:chOff x="1172282" y="3815808"/>
            <a:chExt cx="770820" cy="2389839"/>
          </a:xfrm>
        </p:grpSpPr>
        <p:grpSp>
          <p:nvGrpSpPr>
            <p:cNvPr id="7" name="Group 13"/>
            <p:cNvGrpSpPr/>
            <p:nvPr/>
          </p:nvGrpSpPr>
          <p:grpSpPr>
            <a:xfrm>
              <a:off x="1172282" y="3815808"/>
              <a:ext cx="769641" cy="2263338"/>
              <a:chOff x="6185176" y="2279984"/>
              <a:chExt cx="523326" cy="973854"/>
            </a:xfrm>
          </p:grpSpPr>
          <p:sp>
            <p:nvSpPr>
              <p:cNvPr id="10" name="Rectangle 39"/>
              <p:cNvSpPr>
                <a:spLocks noChangeArrowheads="1"/>
              </p:cNvSpPr>
              <p:nvPr/>
            </p:nvSpPr>
            <p:spPr bwMode="auto">
              <a:xfrm>
                <a:off x="6187802" y="2279984"/>
                <a:ext cx="520700" cy="764492"/>
              </a:xfrm>
              <a:prstGeom prst="rect">
                <a:avLst/>
              </a:prstGeom>
              <a:noFill/>
              <a:ln w="19050">
                <a:solidFill>
                  <a:srgbClr val="006600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40"/>
              <p:cNvSpPr>
                <a:spLocks noChangeShapeType="1"/>
              </p:cNvSpPr>
              <p:nvPr/>
            </p:nvSpPr>
            <p:spPr bwMode="auto">
              <a:xfrm flipV="1">
                <a:off x="6190473" y="2435769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40"/>
              <p:cNvSpPr>
                <a:spLocks noChangeShapeType="1"/>
              </p:cNvSpPr>
              <p:nvPr/>
            </p:nvSpPr>
            <p:spPr bwMode="auto">
              <a:xfrm flipV="1">
                <a:off x="6190473" y="2583777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40"/>
              <p:cNvSpPr>
                <a:spLocks noChangeShapeType="1"/>
              </p:cNvSpPr>
              <p:nvPr/>
            </p:nvSpPr>
            <p:spPr bwMode="auto">
              <a:xfrm flipV="1">
                <a:off x="6190473" y="2737071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40"/>
              <p:cNvSpPr>
                <a:spLocks noChangeShapeType="1"/>
              </p:cNvSpPr>
              <p:nvPr/>
            </p:nvSpPr>
            <p:spPr bwMode="auto">
              <a:xfrm flipV="1">
                <a:off x="6190487" y="2890313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40"/>
              <p:cNvSpPr>
                <a:spLocks noChangeShapeType="1"/>
              </p:cNvSpPr>
              <p:nvPr/>
            </p:nvSpPr>
            <p:spPr bwMode="auto">
              <a:xfrm>
                <a:off x="6185176" y="3030277"/>
                <a:ext cx="1438" cy="223561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Line 40"/>
            <p:cNvSpPr>
              <a:spLocks noChangeShapeType="1"/>
            </p:cNvSpPr>
            <p:nvPr/>
          </p:nvSpPr>
          <p:spPr bwMode="auto">
            <a:xfrm>
              <a:off x="1941929" y="5573737"/>
              <a:ext cx="1173" cy="533010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1175269" y="5982549"/>
              <a:ext cx="761038" cy="223098"/>
            </a:xfrm>
            <a:custGeom>
              <a:avLst/>
              <a:gdLst>
                <a:gd name="connsiteX0" fmla="*/ 0 w 665018"/>
                <a:gd name="connsiteY0" fmla="*/ 41564 h 95993"/>
                <a:gd name="connsiteX1" fmla="*/ 207818 w 665018"/>
                <a:gd name="connsiteY1" fmla="*/ 95003 h 95993"/>
                <a:gd name="connsiteX2" fmla="*/ 368135 w 665018"/>
                <a:gd name="connsiteY2" fmla="*/ 47502 h 95993"/>
                <a:gd name="connsiteX3" fmla="*/ 498764 w 665018"/>
                <a:gd name="connsiteY3" fmla="*/ 0 h 95993"/>
                <a:gd name="connsiteX4" fmla="*/ 665018 w 665018"/>
                <a:gd name="connsiteY4" fmla="*/ 47502 h 95993"/>
                <a:gd name="connsiteX5" fmla="*/ 665018 w 665018"/>
                <a:gd name="connsiteY5" fmla="*/ 47502 h 9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018" h="95993">
                  <a:moveTo>
                    <a:pt x="0" y="41564"/>
                  </a:moveTo>
                  <a:cubicBezTo>
                    <a:pt x="73231" y="67788"/>
                    <a:pt x="146462" y="94013"/>
                    <a:pt x="207818" y="95003"/>
                  </a:cubicBezTo>
                  <a:cubicBezTo>
                    <a:pt x="269174" y="95993"/>
                    <a:pt x="319644" y="63336"/>
                    <a:pt x="368135" y="47502"/>
                  </a:cubicBezTo>
                  <a:cubicBezTo>
                    <a:pt x="416626" y="31668"/>
                    <a:pt x="449284" y="0"/>
                    <a:pt x="498764" y="0"/>
                  </a:cubicBezTo>
                  <a:cubicBezTo>
                    <a:pt x="548244" y="0"/>
                    <a:pt x="665018" y="47502"/>
                    <a:pt x="665018" y="47502"/>
                  </a:cubicBezTo>
                  <a:lnTo>
                    <a:pt x="665018" y="47502"/>
                  </a:lnTo>
                </a:path>
              </a:pathLst>
            </a:custGeom>
            <a:noFill/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409575" y="3226791"/>
            <a:ext cx="11810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rgbClr val="006600"/>
                </a:solidFill>
                <a:latin typeface="Trebuchet MS" pitchFamily="34" charset="0"/>
              </a:rPr>
              <a:t>D stack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17" name="Text Box 40"/>
          <p:cNvSpPr txBox="1">
            <a:spLocks noChangeArrowheads="1"/>
          </p:cNvSpPr>
          <p:nvPr/>
        </p:nvSpPr>
        <p:spPr bwMode="auto">
          <a:xfrm>
            <a:off x="647700" y="3693738"/>
            <a:ext cx="634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200" dirty="0" smtClean="0">
                <a:latin typeface="Trebuchet MS" pitchFamily="34" charset="0"/>
              </a:rPr>
              <a:t>D1</a:t>
            </a:r>
            <a:endParaRPr lang="en-US" sz="1200" b="1" i="1" dirty="0">
              <a:latin typeface="Trebuchet MS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1363962" y="3839977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1370312" y="4208277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1370312" y="4538477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370312" y="4887727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1370312" y="5262377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1508125" y="5581650"/>
            <a:ext cx="0" cy="2476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66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619658" y="3679462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rgbClr val="3366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kern="1200" dirty="0" smtClean="0">
                          <a:solidFill>
                            <a:srgbClr val="C000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rgbClr val="C000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" name="Straight Connector 24"/>
          <p:cNvCxnSpPr/>
          <p:nvPr/>
        </p:nvCxnSpPr>
        <p:spPr bwMode="auto">
          <a:xfrm flipH="1">
            <a:off x="3467101" y="381952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619658" y="4050937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619658" y="4403362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629183" y="4765312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629183" y="5127262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0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Rectangle 29"/>
          <p:cNvSpPr/>
          <p:nvPr/>
        </p:nvSpPr>
        <p:spPr bwMode="auto">
          <a:xfrm>
            <a:off x="1717601" y="3291120"/>
            <a:ext cx="2902024" cy="242656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Bit array for dirty status indication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flipH="1">
            <a:off x="3467101" y="421957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H="1">
            <a:off x="3476626" y="4591050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>
            <a:off x="3467101" y="494347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3457576" y="530542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 Box 40"/>
          <p:cNvSpPr txBox="1">
            <a:spLocks noChangeArrowheads="1"/>
          </p:cNvSpPr>
          <p:nvPr/>
        </p:nvSpPr>
        <p:spPr bwMode="auto">
          <a:xfrm>
            <a:off x="638175" y="4036638"/>
            <a:ext cx="634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200" dirty="0" smtClean="0">
                <a:solidFill>
                  <a:srgbClr val="006600"/>
                </a:solidFill>
                <a:latin typeface="Trebuchet MS" pitchFamily="34" charset="0"/>
              </a:rPr>
              <a:t> </a:t>
            </a:r>
            <a:r>
              <a:rPr lang="pt-BR" sz="1200" dirty="0" smtClean="0">
                <a:latin typeface="Trebuchet MS" pitchFamily="34" charset="0"/>
              </a:rPr>
              <a:t>D2</a:t>
            </a:r>
            <a:endParaRPr lang="en-US" sz="1200" b="1" i="1" dirty="0">
              <a:latin typeface="Trebuchet MS" pitchFamily="34" charset="0"/>
            </a:endParaRPr>
          </a:p>
        </p:txBody>
      </p: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638175" y="4398588"/>
            <a:ext cx="634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200" dirty="0" smtClean="0">
                <a:solidFill>
                  <a:srgbClr val="006600"/>
                </a:solidFill>
                <a:latin typeface="Trebuchet MS" pitchFamily="34" charset="0"/>
              </a:rPr>
              <a:t> </a:t>
            </a:r>
            <a:r>
              <a:rPr lang="pt-BR" sz="1200" dirty="0" smtClean="0">
                <a:latin typeface="Trebuchet MS" pitchFamily="34" charset="0"/>
              </a:rPr>
              <a:t>D3</a:t>
            </a:r>
            <a:endParaRPr lang="en-US" sz="1200" b="1" i="1" dirty="0">
              <a:latin typeface="Trebuchet MS" pitchFamily="34" charset="0"/>
            </a:endParaRPr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638175" y="4760538"/>
            <a:ext cx="634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200" dirty="0" smtClean="0">
                <a:solidFill>
                  <a:srgbClr val="006600"/>
                </a:solidFill>
                <a:latin typeface="Trebuchet MS" pitchFamily="34" charset="0"/>
              </a:rPr>
              <a:t> </a:t>
            </a:r>
            <a:r>
              <a:rPr lang="pt-BR" sz="1200" dirty="0" smtClean="0">
                <a:latin typeface="Trebuchet MS" pitchFamily="34" charset="0"/>
              </a:rPr>
              <a:t>D4</a:t>
            </a:r>
            <a:endParaRPr lang="en-US" sz="1200" b="1" i="1" dirty="0">
              <a:latin typeface="Trebuchet MS" pitchFamily="34" charset="0"/>
            </a:endParaRP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647700" y="5122488"/>
            <a:ext cx="634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200" dirty="0" smtClean="0">
                <a:latin typeface="Trebuchet MS" pitchFamily="34" charset="0"/>
              </a:rPr>
              <a:t> D5</a:t>
            </a:r>
            <a:endParaRPr lang="en-US" sz="1200" b="1" i="1" dirty="0">
              <a:latin typeface="Trebuchet MS" pitchFamily="34" charset="0"/>
            </a:endParaRPr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5067300" y="3759341"/>
            <a:ext cx="38671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400" dirty="0" smtClean="0">
                <a:latin typeface="Trebuchet MS" pitchFamily="34" charset="0"/>
              </a:rPr>
              <a:t>Now process D4, during stack update:</a:t>
            </a:r>
          </a:p>
          <a:p>
            <a:pPr algn="l"/>
            <a:r>
              <a:rPr lang="en-US" sz="1400" dirty="0" smtClean="0">
                <a:latin typeface="Trebuchet MS" pitchFamily="34" charset="0"/>
              </a:rPr>
              <a:t>Remove the old D4, and push new D4 on top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571500" y="4703359"/>
            <a:ext cx="4152900" cy="382991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4889425" y="3209925"/>
            <a:ext cx="2587699" cy="400051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For each </a:t>
            </a:r>
            <a:r>
              <a:rPr lang="en-US" sz="1200" i="1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c_hier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</a:t>
            </a:r>
            <a:r>
              <a:rPr lang="en-US" sz="1200" baseline="300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1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_inst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, 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</a:t>
            </a:r>
            <a:r>
              <a:rPr lang="en-US" sz="1200" baseline="300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1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_data, c</a:t>
            </a:r>
            <a:r>
              <a:rPr lang="en-US" sz="1200" baseline="300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2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)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‘1’: dirty; ‘0’: clear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1822377" y="6153150"/>
            <a:ext cx="2492448" cy="3048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err="1" smtClean="0">
                <a:latin typeface="Trebuchet MS" pitchFamily="34" charset="0"/>
              </a:rPr>
              <a:t>c_hier</a:t>
            </a:r>
            <a:r>
              <a:rPr lang="en-US" sz="1200" i="1" dirty="0" smtClean="0">
                <a:latin typeface="Trebuchet MS" pitchFamily="34" charset="0"/>
              </a:rPr>
              <a:t> </a:t>
            </a:r>
            <a:r>
              <a:rPr lang="en-US" sz="1200" dirty="0" smtClean="0">
                <a:latin typeface="Trebuchet MS" pitchFamily="34" charset="0"/>
              </a:rPr>
              <a:t>: cache hierarchy configuration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c</a:t>
            </a:r>
            <a:r>
              <a:rPr lang="en-US" sz="1200" baseline="30000" dirty="0" smtClean="0">
                <a:latin typeface="Trebuchet MS" pitchFamily="34" charset="0"/>
              </a:rPr>
              <a:t>1</a:t>
            </a:r>
            <a:r>
              <a:rPr lang="en-US" sz="1200" i="1" dirty="0" smtClean="0">
                <a:latin typeface="Trebuchet MS" pitchFamily="34" charset="0"/>
              </a:rPr>
              <a:t>_inst</a:t>
            </a:r>
            <a:r>
              <a:rPr lang="en-US" sz="1200" dirty="0" smtClean="0">
                <a:latin typeface="Trebuchet MS" pitchFamily="34" charset="0"/>
              </a:rPr>
              <a:t>:  L1 I cache configuration</a:t>
            </a:r>
          </a:p>
          <a:p>
            <a:pPr algn="l" eaLnBrk="1" hangingPunct="1"/>
            <a:r>
              <a:rPr lang="en-US" sz="1200" i="1" dirty="0" smtClean="0">
                <a:latin typeface="Trebuchet MS" pitchFamily="34" charset="0"/>
              </a:rPr>
              <a:t>c</a:t>
            </a:r>
            <a:r>
              <a:rPr lang="en-US" sz="1200" baseline="30000" dirty="0" smtClean="0">
                <a:latin typeface="Trebuchet MS" pitchFamily="34" charset="0"/>
              </a:rPr>
              <a:t>1</a:t>
            </a:r>
            <a:r>
              <a:rPr lang="en-US" sz="1200" i="1" dirty="0" smtClean="0">
                <a:latin typeface="Trebuchet MS" pitchFamily="34" charset="0"/>
              </a:rPr>
              <a:t>_data</a:t>
            </a:r>
            <a:r>
              <a:rPr lang="en-US" sz="1200" dirty="0" smtClean="0">
                <a:latin typeface="Trebuchet MS" pitchFamily="34" charset="0"/>
              </a:rPr>
              <a:t>: L1 D cache configuration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c</a:t>
            </a:r>
            <a:r>
              <a:rPr lang="en-US" sz="1200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L2 cache configuration</a:t>
            </a:r>
          </a:p>
          <a:p>
            <a:pPr algn="l" eaLnBrk="1" hangingPunct="1"/>
            <a:endParaRPr lang="en-US" sz="1200" dirty="0" smtClean="0">
              <a:latin typeface="Trebuchet MS" pitchFamily="34" charset="0"/>
            </a:endParaRP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200" dirty="0" smtClean="0">
              <a:latin typeface="Trebuchet MS" pitchFamily="34" charset="0"/>
            </a:endParaRP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600" dirty="0" smtClean="0">
              <a:latin typeface="Trebuchet MS" pitchFamily="34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 flipH="1">
            <a:off x="4581526" y="3619500"/>
            <a:ext cx="1095374" cy="238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5076825" y="4339995"/>
            <a:ext cx="3867149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400" dirty="0" smtClean="0">
                <a:latin typeface="Trebuchet MS" pitchFamily="34" charset="0"/>
              </a:rPr>
              <a:t>D4 is a write: </a:t>
            </a:r>
          </a:p>
          <a:p>
            <a:pPr algn="l"/>
            <a:r>
              <a:rPr lang="en-US" sz="1200" dirty="0" smtClean="0">
                <a:solidFill>
                  <a:srgbClr val="336600"/>
                </a:solidFill>
                <a:latin typeface="Trebuchet MS" pitchFamily="34" charset="0"/>
              </a:rPr>
              <a:t>Bit array of old D4</a:t>
            </a:r>
            <a:endParaRPr lang="en-US" sz="12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49" name="Text Box 40"/>
          <p:cNvSpPr txBox="1">
            <a:spLocks noChangeArrowheads="1"/>
          </p:cNvSpPr>
          <p:nvPr/>
        </p:nvSpPr>
        <p:spPr bwMode="auto">
          <a:xfrm>
            <a:off x="5057775" y="5635051"/>
            <a:ext cx="38671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336600"/>
                </a:solidFill>
                <a:latin typeface="Trebuchet MS" pitchFamily="34" charset="0"/>
              </a:rPr>
              <a:t>Bit array of new D4  (All dirty)</a:t>
            </a:r>
            <a:endParaRPr lang="en-US" sz="12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43908" y="4908187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5134383" y="5355862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cxnSp>
        <p:nvCxnSpPr>
          <p:cNvPr id="52" name="Straight Connector 51"/>
          <p:cNvCxnSpPr/>
          <p:nvPr/>
        </p:nvCxnSpPr>
        <p:spPr bwMode="auto">
          <a:xfrm flipH="1">
            <a:off x="7000876" y="5086350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H="1">
            <a:off x="7000876" y="553402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30" grpId="0"/>
      <p:bldP spid="38" grpId="0"/>
      <p:bldP spid="39" grpId="0"/>
      <p:bldP spid="40" grpId="0"/>
      <p:bldP spid="41" grpId="0"/>
      <p:bldP spid="42" grpId="0"/>
      <p:bldP spid="43" grpId="0" animBg="1"/>
      <p:bldP spid="45" grpId="0"/>
      <p:bldP spid="46" grpId="0"/>
      <p:bldP spid="48" grpId="0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Address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3040"/>
            <a:ext cx="7772400" cy="4709160"/>
          </a:xfrm>
        </p:spPr>
        <p:txBody>
          <a:bodyPr/>
          <a:lstStyle/>
          <a:p>
            <a:r>
              <a:rPr lang="en-US" sz="2400" dirty="0"/>
              <a:t>Similar to instruction address processing</a:t>
            </a:r>
          </a:p>
          <a:p>
            <a:r>
              <a:rPr lang="en-US" sz="2400" dirty="0"/>
              <a:t>Additional dirty data write-back counting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Writing </a:t>
            </a:r>
            <a:r>
              <a:rPr lang="en-US" sz="2000" dirty="0" smtClean="0">
                <a:solidFill>
                  <a:srgbClr val="C00000"/>
                </a:solidFill>
              </a:rPr>
              <a:t>a dirty cache block avoids previous writing to memory</a:t>
            </a:r>
            <a:endParaRPr lang="en-US" sz="2000" dirty="0" smtClean="0"/>
          </a:p>
          <a:p>
            <a:pPr lvl="1"/>
            <a:r>
              <a:rPr lang="en-US" sz="2000" dirty="0" smtClean="0"/>
              <a:t>#of write-back = # of total writes - </a:t>
            </a:r>
            <a:r>
              <a:rPr lang="en-US" sz="2000" dirty="0" smtClean="0">
                <a:solidFill>
                  <a:srgbClr val="C00000"/>
                </a:solidFill>
              </a:rPr>
              <a:t># of write avoids</a:t>
            </a:r>
          </a:p>
          <a:p>
            <a:pPr>
              <a:buNone/>
            </a:pPr>
            <a:endParaRPr lang="en-US" sz="2400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5" name="Group 5"/>
          <p:cNvGrpSpPr/>
          <p:nvPr/>
        </p:nvGrpSpPr>
        <p:grpSpPr>
          <a:xfrm>
            <a:off x="591257" y="3653883"/>
            <a:ext cx="770820" cy="2389839"/>
            <a:chOff x="1172282" y="3815808"/>
            <a:chExt cx="770820" cy="2389839"/>
          </a:xfrm>
        </p:grpSpPr>
        <p:grpSp>
          <p:nvGrpSpPr>
            <p:cNvPr id="6" name="Group 13"/>
            <p:cNvGrpSpPr/>
            <p:nvPr/>
          </p:nvGrpSpPr>
          <p:grpSpPr>
            <a:xfrm>
              <a:off x="1172282" y="3815808"/>
              <a:ext cx="769641" cy="2263338"/>
              <a:chOff x="6185176" y="2279984"/>
              <a:chExt cx="523326" cy="973854"/>
            </a:xfrm>
          </p:grpSpPr>
          <p:sp>
            <p:nvSpPr>
              <p:cNvPr id="10" name="Rectangle 39"/>
              <p:cNvSpPr>
                <a:spLocks noChangeArrowheads="1"/>
              </p:cNvSpPr>
              <p:nvPr/>
            </p:nvSpPr>
            <p:spPr bwMode="auto">
              <a:xfrm>
                <a:off x="6187802" y="2279984"/>
                <a:ext cx="520700" cy="764492"/>
              </a:xfrm>
              <a:prstGeom prst="rect">
                <a:avLst/>
              </a:prstGeom>
              <a:noFill/>
              <a:ln w="19050">
                <a:solidFill>
                  <a:srgbClr val="006600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40"/>
              <p:cNvSpPr>
                <a:spLocks noChangeShapeType="1"/>
              </p:cNvSpPr>
              <p:nvPr/>
            </p:nvSpPr>
            <p:spPr bwMode="auto">
              <a:xfrm flipV="1">
                <a:off x="6190473" y="2435769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40"/>
              <p:cNvSpPr>
                <a:spLocks noChangeShapeType="1"/>
              </p:cNvSpPr>
              <p:nvPr/>
            </p:nvSpPr>
            <p:spPr bwMode="auto">
              <a:xfrm flipV="1">
                <a:off x="6190473" y="2583777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40"/>
              <p:cNvSpPr>
                <a:spLocks noChangeShapeType="1"/>
              </p:cNvSpPr>
              <p:nvPr/>
            </p:nvSpPr>
            <p:spPr bwMode="auto">
              <a:xfrm flipV="1">
                <a:off x="6190473" y="2737071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40"/>
              <p:cNvSpPr>
                <a:spLocks noChangeShapeType="1"/>
              </p:cNvSpPr>
              <p:nvPr/>
            </p:nvSpPr>
            <p:spPr bwMode="auto">
              <a:xfrm flipV="1">
                <a:off x="6190487" y="2890313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40"/>
              <p:cNvSpPr>
                <a:spLocks noChangeShapeType="1"/>
              </p:cNvSpPr>
              <p:nvPr/>
            </p:nvSpPr>
            <p:spPr bwMode="auto">
              <a:xfrm>
                <a:off x="6185176" y="3030277"/>
                <a:ext cx="1438" cy="223561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Line 40"/>
            <p:cNvSpPr>
              <a:spLocks noChangeShapeType="1"/>
            </p:cNvSpPr>
            <p:nvPr/>
          </p:nvSpPr>
          <p:spPr bwMode="auto">
            <a:xfrm>
              <a:off x="1941929" y="5573737"/>
              <a:ext cx="1173" cy="533010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1175269" y="5982549"/>
              <a:ext cx="761038" cy="223098"/>
            </a:xfrm>
            <a:custGeom>
              <a:avLst/>
              <a:gdLst>
                <a:gd name="connsiteX0" fmla="*/ 0 w 665018"/>
                <a:gd name="connsiteY0" fmla="*/ 41564 h 95993"/>
                <a:gd name="connsiteX1" fmla="*/ 207818 w 665018"/>
                <a:gd name="connsiteY1" fmla="*/ 95003 h 95993"/>
                <a:gd name="connsiteX2" fmla="*/ 368135 w 665018"/>
                <a:gd name="connsiteY2" fmla="*/ 47502 h 95993"/>
                <a:gd name="connsiteX3" fmla="*/ 498764 w 665018"/>
                <a:gd name="connsiteY3" fmla="*/ 0 h 95993"/>
                <a:gd name="connsiteX4" fmla="*/ 665018 w 665018"/>
                <a:gd name="connsiteY4" fmla="*/ 47502 h 95993"/>
                <a:gd name="connsiteX5" fmla="*/ 665018 w 665018"/>
                <a:gd name="connsiteY5" fmla="*/ 47502 h 9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018" h="95993">
                  <a:moveTo>
                    <a:pt x="0" y="41564"/>
                  </a:moveTo>
                  <a:cubicBezTo>
                    <a:pt x="73231" y="67788"/>
                    <a:pt x="146462" y="94013"/>
                    <a:pt x="207818" y="95003"/>
                  </a:cubicBezTo>
                  <a:cubicBezTo>
                    <a:pt x="269174" y="95993"/>
                    <a:pt x="319644" y="63336"/>
                    <a:pt x="368135" y="47502"/>
                  </a:cubicBezTo>
                  <a:cubicBezTo>
                    <a:pt x="416626" y="31668"/>
                    <a:pt x="449284" y="0"/>
                    <a:pt x="498764" y="0"/>
                  </a:cubicBezTo>
                  <a:cubicBezTo>
                    <a:pt x="548244" y="0"/>
                    <a:pt x="665018" y="47502"/>
                    <a:pt x="665018" y="47502"/>
                  </a:cubicBezTo>
                  <a:lnTo>
                    <a:pt x="665018" y="47502"/>
                  </a:lnTo>
                </a:path>
              </a:pathLst>
            </a:custGeom>
            <a:noFill/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409575" y="3226791"/>
            <a:ext cx="11810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rgbClr val="006600"/>
                </a:solidFill>
                <a:latin typeface="Trebuchet MS" pitchFamily="34" charset="0"/>
              </a:rPr>
              <a:t>D stack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17" name="Text Box 40"/>
          <p:cNvSpPr txBox="1">
            <a:spLocks noChangeArrowheads="1"/>
          </p:cNvSpPr>
          <p:nvPr/>
        </p:nvSpPr>
        <p:spPr bwMode="auto">
          <a:xfrm>
            <a:off x="647700" y="3693738"/>
            <a:ext cx="634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200" dirty="0" smtClean="0">
                <a:latin typeface="Trebuchet MS" pitchFamily="34" charset="0"/>
              </a:rPr>
              <a:t>D1</a:t>
            </a:r>
            <a:endParaRPr lang="en-US" sz="1200" b="1" i="1" dirty="0">
              <a:latin typeface="Trebuchet MS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1363962" y="3839977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1370312" y="4208277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1370312" y="4538477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370312" y="4887727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1370312" y="5262377"/>
            <a:ext cx="264462" cy="4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1508125" y="5581650"/>
            <a:ext cx="0" cy="2476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66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619658" y="3679462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rgbClr val="3366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kern="1200" dirty="0" smtClean="0">
                          <a:solidFill>
                            <a:srgbClr val="C000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rgbClr val="C00000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rgbClr val="C00000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" name="Straight Connector 24"/>
          <p:cNvCxnSpPr/>
          <p:nvPr/>
        </p:nvCxnSpPr>
        <p:spPr bwMode="auto">
          <a:xfrm flipH="1">
            <a:off x="3467101" y="381952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619658" y="4050937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619658" y="4403362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629183" y="4765312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629183" y="5127262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0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Rectangle 29"/>
          <p:cNvSpPr/>
          <p:nvPr/>
        </p:nvSpPr>
        <p:spPr bwMode="auto">
          <a:xfrm>
            <a:off x="1717601" y="3291120"/>
            <a:ext cx="2902024" cy="242656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Bit array for dirty status indication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flipH="1">
            <a:off x="3467101" y="421957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H="1">
            <a:off x="3476626" y="4591050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>
            <a:off x="3467101" y="494347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3457576" y="530542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 Box 40"/>
          <p:cNvSpPr txBox="1">
            <a:spLocks noChangeArrowheads="1"/>
          </p:cNvSpPr>
          <p:nvPr/>
        </p:nvSpPr>
        <p:spPr bwMode="auto">
          <a:xfrm>
            <a:off x="638175" y="4036638"/>
            <a:ext cx="634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200" dirty="0" smtClean="0">
                <a:solidFill>
                  <a:srgbClr val="006600"/>
                </a:solidFill>
                <a:latin typeface="Trebuchet MS" pitchFamily="34" charset="0"/>
              </a:rPr>
              <a:t> </a:t>
            </a:r>
            <a:r>
              <a:rPr lang="pt-BR" sz="1200" dirty="0" smtClean="0">
                <a:latin typeface="Trebuchet MS" pitchFamily="34" charset="0"/>
              </a:rPr>
              <a:t>D2</a:t>
            </a:r>
            <a:endParaRPr lang="en-US" sz="1200" b="1" i="1" dirty="0">
              <a:latin typeface="Trebuchet MS" pitchFamily="34" charset="0"/>
            </a:endParaRPr>
          </a:p>
        </p:txBody>
      </p: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638175" y="4398588"/>
            <a:ext cx="634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200" dirty="0" smtClean="0">
                <a:solidFill>
                  <a:srgbClr val="006600"/>
                </a:solidFill>
                <a:latin typeface="Trebuchet MS" pitchFamily="34" charset="0"/>
              </a:rPr>
              <a:t> </a:t>
            </a:r>
            <a:r>
              <a:rPr lang="pt-BR" sz="1200" dirty="0" smtClean="0">
                <a:latin typeface="Trebuchet MS" pitchFamily="34" charset="0"/>
              </a:rPr>
              <a:t>D3</a:t>
            </a:r>
            <a:endParaRPr lang="en-US" sz="1200" b="1" i="1" dirty="0">
              <a:latin typeface="Trebuchet MS" pitchFamily="34" charset="0"/>
            </a:endParaRPr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638175" y="4760538"/>
            <a:ext cx="634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200" dirty="0" smtClean="0">
                <a:solidFill>
                  <a:srgbClr val="006600"/>
                </a:solidFill>
                <a:latin typeface="Trebuchet MS" pitchFamily="34" charset="0"/>
              </a:rPr>
              <a:t> </a:t>
            </a:r>
            <a:r>
              <a:rPr lang="pt-BR" sz="1200" dirty="0" smtClean="0">
                <a:latin typeface="Trebuchet MS" pitchFamily="34" charset="0"/>
              </a:rPr>
              <a:t>D4</a:t>
            </a:r>
            <a:endParaRPr lang="en-US" sz="1200" b="1" i="1" dirty="0">
              <a:latin typeface="Trebuchet MS" pitchFamily="34" charset="0"/>
            </a:endParaRP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647700" y="5122488"/>
            <a:ext cx="634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200" dirty="0" smtClean="0">
                <a:latin typeface="Trebuchet MS" pitchFamily="34" charset="0"/>
              </a:rPr>
              <a:t> D5</a:t>
            </a:r>
            <a:endParaRPr lang="en-US" sz="1200" b="1" i="1" dirty="0">
              <a:latin typeface="Trebuchet MS" pitchFamily="34" charset="0"/>
            </a:endParaRPr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5067300" y="3759341"/>
            <a:ext cx="38671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400" dirty="0" smtClean="0">
                <a:latin typeface="Trebuchet MS" pitchFamily="34" charset="0"/>
              </a:rPr>
              <a:t>Now process D4, during stack update:</a:t>
            </a:r>
          </a:p>
          <a:p>
            <a:pPr algn="l"/>
            <a:r>
              <a:rPr lang="en-US" sz="1400" dirty="0" smtClean="0">
                <a:latin typeface="Trebuchet MS" pitchFamily="34" charset="0"/>
              </a:rPr>
              <a:t>Remove the old D4, and push new D4 on top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571500" y="4703359"/>
            <a:ext cx="4152900" cy="382991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4889425" y="3209925"/>
            <a:ext cx="2587699" cy="400051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For each </a:t>
            </a:r>
            <a:r>
              <a:rPr lang="en-US" sz="1200" i="1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c_hier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</a:t>
            </a:r>
            <a:r>
              <a:rPr lang="en-US" sz="1200" baseline="300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1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_inst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, 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</a:t>
            </a:r>
            <a:r>
              <a:rPr lang="en-US" sz="1200" baseline="300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1</a:t>
            </a: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_data, c</a:t>
            </a:r>
            <a:r>
              <a:rPr lang="en-US" sz="1200" baseline="300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2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)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‘1’: dirty; ‘0’: clear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1822377" y="6153150"/>
            <a:ext cx="2492448" cy="3048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err="1" smtClean="0">
                <a:latin typeface="Trebuchet MS" pitchFamily="34" charset="0"/>
              </a:rPr>
              <a:t>c_hier</a:t>
            </a:r>
            <a:r>
              <a:rPr lang="en-US" sz="1200" i="1" dirty="0" smtClean="0">
                <a:latin typeface="Trebuchet MS" pitchFamily="34" charset="0"/>
              </a:rPr>
              <a:t> </a:t>
            </a:r>
            <a:r>
              <a:rPr lang="en-US" sz="1200" dirty="0" smtClean="0">
                <a:latin typeface="Trebuchet MS" pitchFamily="34" charset="0"/>
              </a:rPr>
              <a:t>: cache hierarchy configuration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c</a:t>
            </a:r>
            <a:r>
              <a:rPr lang="en-US" sz="1200" baseline="30000" dirty="0" smtClean="0">
                <a:latin typeface="Trebuchet MS" pitchFamily="34" charset="0"/>
              </a:rPr>
              <a:t>1</a:t>
            </a:r>
            <a:r>
              <a:rPr lang="en-US" sz="1200" i="1" dirty="0" smtClean="0">
                <a:latin typeface="Trebuchet MS" pitchFamily="34" charset="0"/>
              </a:rPr>
              <a:t>_inst</a:t>
            </a:r>
            <a:r>
              <a:rPr lang="en-US" sz="1200" dirty="0" smtClean="0">
                <a:latin typeface="Trebuchet MS" pitchFamily="34" charset="0"/>
              </a:rPr>
              <a:t>:  L1 I cache configuration</a:t>
            </a:r>
          </a:p>
          <a:p>
            <a:pPr algn="l" eaLnBrk="1" hangingPunct="1"/>
            <a:r>
              <a:rPr lang="en-US" sz="1200" i="1" dirty="0" smtClean="0">
                <a:latin typeface="Trebuchet MS" pitchFamily="34" charset="0"/>
              </a:rPr>
              <a:t>c</a:t>
            </a:r>
            <a:r>
              <a:rPr lang="en-US" sz="1200" baseline="30000" dirty="0" smtClean="0">
                <a:latin typeface="Trebuchet MS" pitchFamily="34" charset="0"/>
              </a:rPr>
              <a:t>1</a:t>
            </a:r>
            <a:r>
              <a:rPr lang="en-US" sz="1200" i="1" dirty="0" smtClean="0">
                <a:latin typeface="Trebuchet MS" pitchFamily="34" charset="0"/>
              </a:rPr>
              <a:t>_data</a:t>
            </a:r>
            <a:r>
              <a:rPr lang="en-US" sz="1200" dirty="0" smtClean="0">
                <a:latin typeface="Trebuchet MS" pitchFamily="34" charset="0"/>
              </a:rPr>
              <a:t>: L1 D cache configuration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c</a:t>
            </a:r>
            <a:r>
              <a:rPr lang="en-US" sz="1200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L2 cache configuration</a:t>
            </a:r>
          </a:p>
          <a:p>
            <a:pPr algn="l" eaLnBrk="1" hangingPunct="1"/>
            <a:endParaRPr lang="en-US" sz="1200" dirty="0" smtClean="0">
              <a:latin typeface="Trebuchet MS" pitchFamily="34" charset="0"/>
            </a:endParaRP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200" dirty="0" smtClean="0">
              <a:latin typeface="Trebuchet MS" pitchFamily="34" charset="0"/>
            </a:endParaRP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600" dirty="0" smtClean="0">
              <a:latin typeface="Trebuchet MS" pitchFamily="34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 flipH="1">
            <a:off x="4581526" y="3619500"/>
            <a:ext cx="1095374" cy="238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5076825" y="4357213"/>
            <a:ext cx="38195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400" dirty="0" smtClean="0">
                <a:latin typeface="Trebuchet MS" pitchFamily="34" charset="0"/>
              </a:rPr>
              <a:t>D4 is a read:</a:t>
            </a:r>
          </a:p>
          <a:p>
            <a:pPr algn="l">
              <a:lnSpc>
                <a:spcPct val="150000"/>
              </a:lnSpc>
            </a:pPr>
            <a:r>
              <a:rPr lang="en-US" sz="1200" dirty="0" smtClean="0">
                <a:solidFill>
                  <a:srgbClr val="336600"/>
                </a:solidFill>
                <a:latin typeface="Trebuchet MS" pitchFamily="34" charset="0"/>
              </a:rPr>
              <a:t>Bit array of old D4</a:t>
            </a:r>
            <a:endParaRPr lang="en-US" sz="12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sp>
        <p:nvSpPr>
          <p:cNvPr id="49" name="Text Box 40"/>
          <p:cNvSpPr txBox="1">
            <a:spLocks noChangeArrowheads="1"/>
          </p:cNvSpPr>
          <p:nvPr/>
        </p:nvSpPr>
        <p:spPr bwMode="auto">
          <a:xfrm>
            <a:off x="5067300" y="6016051"/>
            <a:ext cx="38671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336600"/>
                </a:solidFill>
                <a:latin typeface="Trebuchet MS" pitchFamily="34" charset="0"/>
              </a:rPr>
              <a:t>Bit array of new D4</a:t>
            </a:r>
            <a:endParaRPr lang="en-US" sz="1200" dirty="0">
              <a:solidFill>
                <a:srgbClr val="336600"/>
              </a:solidFill>
              <a:latin typeface="Trebuchet MS" pitchFamily="34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43908" y="4908187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5143908" y="5717812"/>
          <a:ext cx="3095218" cy="30479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5842"/>
                <a:gridCol w="523875"/>
                <a:gridCol w="523875"/>
                <a:gridCol w="1047750"/>
                <a:gridCol w="523876"/>
              </a:tblGrid>
              <a:tr h="273413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cxnSp>
        <p:nvCxnSpPr>
          <p:cNvPr id="52" name="Straight Connector 51"/>
          <p:cNvCxnSpPr/>
          <p:nvPr/>
        </p:nvCxnSpPr>
        <p:spPr bwMode="auto">
          <a:xfrm flipH="1">
            <a:off x="7000876" y="5086350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H="1">
            <a:off x="6972301" y="5857875"/>
            <a:ext cx="266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6419850" y="5219700"/>
            <a:ext cx="0" cy="4762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Rectangle 55"/>
          <p:cNvSpPr/>
          <p:nvPr/>
        </p:nvSpPr>
        <p:spPr bwMode="auto">
          <a:xfrm>
            <a:off x="6375326" y="5267325"/>
            <a:ext cx="2016199" cy="400051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200" dirty="0" smtClean="0">
                <a:latin typeface="Trebuchet MS" pitchFamily="34" charset="0"/>
              </a:rPr>
              <a:t>This </a:t>
            </a:r>
            <a:r>
              <a:rPr lang="en-US" sz="1200" i="1" dirty="0" err="1" smtClean="0">
                <a:latin typeface="Trebuchet MS" pitchFamily="34" charset="0"/>
              </a:rPr>
              <a:t>c_hier</a:t>
            </a:r>
            <a:r>
              <a:rPr lang="en-US" sz="1200" dirty="0" smtClean="0">
                <a:latin typeface="Trebuchet MS" pitchFamily="34" charset="0"/>
              </a:rPr>
              <a:t> results in L2 miss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918" y="1451164"/>
            <a:ext cx="8458201" cy="4873436"/>
          </a:xfrm>
        </p:spPr>
        <p:txBody>
          <a:bodyPr/>
          <a:lstStyle/>
          <a:p>
            <a:r>
              <a:rPr lang="en-US" sz="2400" dirty="0" smtClean="0"/>
              <a:t>Design space</a:t>
            </a:r>
          </a:p>
          <a:p>
            <a:pPr lvl="1"/>
            <a:r>
              <a:rPr lang="en-US" sz="2000" dirty="0" smtClean="0"/>
              <a:t>L1 I &amp; D caches: cache size (2k</a:t>
            </a:r>
            <a:r>
              <a:rPr lang="en-US" sz="14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8k B); block size (16B</a:t>
            </a:r>
            <a:r>
              <a:rPr lang="en-US" sz="16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64B); </a:t>
            </a:r>
            <a:r>
              <a:rPr lang="en-US" sz="2000" dirty="0" err="1" smtClean="0"/>
              <a:t>associativity</a:t>
            </a:r>
            <a:r>
              <a:rPr lang="en-US" sz="2000" dirty="0" smtClean="0"/>
              <a:t> (direct-mapped</a:t>
            </a:r>
            <a:r>
              <a:rPr lang="en-US" sz="16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4-way)</a:t>
            </a:r>
          </a:p>
          <a:p>
            <a:pPr lvl="1"/>
            <a:r>
              <a:rPr lang="en-US" sz="2000" dirty="0" smtClean="0"/>
              <a:t>L2 cache: cache size (16k</a:t>
            </a:r>
            <a:r>
              <a:rPr lang="en-US" sz="16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64k B); block size (16B</a:t>
            </a:r>
            <a:r>
              <a:rPr lang="en-US" sz="16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64B); </a:t>
            </a:r>
            <a:r>
              <a:rPr lang="en-US" sz="2000" dirty="0" err="1" smtClean="0"/>
              <a:t>associativity</a:t>
            </a:r>
            <a:r>
              <a:rPr lang="en-US" sz="2000" dirty="0" smtClean="0"/>
              <a:t> (direct-mapped</a:t>
            </a:r>
            <a:r>
              <a:rPr lang="en-US" sz="14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4-way)</a:t>
            </a:r>
          </a:p>
          <a:p>
            <a:pPr lvl="1"/>
            <a:r>
              <a:rPr lang="en-US" sz="2000" dirty="0" smtClean="0"/>
              <a:t>2,187 </a:t>
            </a:r>
            <a:r>
              <a:rPr lang="en-US" sz="2000" dirty="0" smtClean="0"/>
              <a:t>configurations </a:t>
            </a:r>
          </a:p>
          <a:p>
            <a:r>
              <a:rPr lang="en-US" sz="2400" dirty="0" smtClean="0"/>
              <a:t>24 benchmarks from EEMBC, </a:t>
            </a:r>
            <a:r>
              <a:rPr lang="en-US" sz="2400" dirty="0" err="1" smtClean="0"/>
              <a:t>Powerstone</a:t>
            </a:r>
            <a:r>
              <a:rPr lang="en-US" sz="2400" dirty="0" smtClean="0"/>
              <a:t>, and </a:t>
            </a:r>
            <a:r>
              <a:rPr lang="en-US" sz="2400" dirty="0" err="1" smtClean="0"/>
              <a:t>MediaBench</a:t>
            </a:r>
            <a:endParaRPr lang="en-US" sz="2400" dirty="0" smtClean="0"/>
          </a:p>
          <a:p>
            <a:r>
              <a:rPr lang="en-US" sz="2400" dirty="0" err="1" smtClean="0"/>
              <a:t>Modif</a:t>
            </a:r>
            <a:r>
              <a:rPr lang="en-US" sz="2400" dirty="0" smtClean="0"/>
              <a:t> </a:t>
            </a:r>
            <a:r>
              <a:rPr lang="en-US" sz="2400" dirty="0" err="1" smtClean="0"/>
              <a:t>SimpleScalar’s</a:t>
            </a:r>
            <a:r>
              <a:rPr lang="en-US" sz="2400" dirty="0" smtClean="0"/>
              <a:t> </a:t>
            </a:r>
            <a:r>
              <a:rPr lang="en-US" sz="2400" dirty="0" smtClean="0"/>
              <a:t>‘</a:t>
            </a:r>
            <a:r>
              <a:rPr lang="en-US" sz="2400" dirty="0" err="1" smtClean="0"/>
              <a:t>sim</a:t>
            </a:r>
            <a:r>
              <a:rPr lang="en-US" sz="2400" dirty="0" smtClean="0"/>
              <a:t>-fast’ to generate cache access traces</a:t>
            </a:r>
          </a:p>
          <a:p>
            <a:r>
              <a:rPr lang="en-US" sz="2400" dirty="0" smtClean="0"/>
              <a:t>Implement U-</a:t>
            </a:r>
            <a:r>
              <a:rPr lang="en-US" sz="2400" dirty="0" err="1" smtClean="0"/>
              <a:t>SPaCS</a:t>
            </a:r>
            <a:r>
              <a:rPr lang="en-US" sz="2400" dirty="0" smtClean="0"/>
              <a:t> in </a:t>
            </a:r>
            <a:r>
              <a:rPr lang="en-US" sz="2400" dirty="0" smtClean="0"/>
              <a:t>C</a:t>
            </a:r>
          </a:p>
          <a:p>
            <a:r>
              <a:rPr lang="en-US" sz="2400" dirty="0" smtClean="0"/>
              <a:t>Modify ‘</a:t>
            </a:r>
            <a:r>
              <a:rPr lang="en-US" sz="2400" dirty="0" err="1" smtClean="0"/>
              <a:t>Dinero</a:t>
            </a:r>
            <a:r>
              <a:rPr lang="en-US" sz="2400" dirty="0" smtClean="0"/>
              <a:t>’ to simulate exclusive hierarchy cache </a:t>
            </a:r>
          </a:p>
          <a:p>
            <a:pPr lvl="1"/>
            <a:r>
              <a:rPr lang="en-US" sz="2000" dirty="0" smtClean="0"/>
              <a:t>Produces </a:t>
            </a:r>
            <a:r>
              <a:rPr lang="en-US" sz="2000" dirty="0" smtClean="0"/>
              <a:t>the </a:t>
            </a:r>
            <a:r>
              <a:rPr lang="en-US" sz="2000" i="1" dirty="0" smtClean="0"/>
              <a:t>exact </a:t>
            </a:r>
            <a:r>
              <a:rPr lang="en-US" sz="2000" dirty="0" smtClean="0"/>
              <a:t>miss </a:t>
            </a:r>
            <a:r>
              <a:rPr lang="en-US" sz="2000" dirty="0" smtClean="0"/>
              <a:t>and </a:t>
            </a:r>
            <a:r>
              <a:rPr lang="en-US" sz="2000" dirty="0" smtClean="0"/>
              <a:t>write-back rates for comparison</a:t>
            </a:r>
          </a:p>
          <a:p>
            <a:pPr>
              <a:buNone/>
            </a:pPr>
            <a:r>
              <a:rPr lang="en-US" sz="2400" dirty="0" smtClean="0"/>
              <a:t>      </a:t>
            </a:r>
            <a:endParaRPr lang="en-US" sz="2400" b="1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Text Box 40"/>
          <p:cNvSpPr txBox="1">
            <a:spLocks noChangeArrowheads="1"/>
          </p:cNvSpPr>
          <p:nvPr/>
        </p:nvSpPr>
        <p:spPr bwMode="auto">
          <a:xfrm>
            <a:off x="415637" y="5689828"/>
            <a:ext cx="8452174" cy="646331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U-</a:t>
            </a:r>
            <a:r>
              <a:rPr lang="en-US" sz="1800" dirty="0" err="1" smtClean="0">
                <a:solidFill>
                  <a:srgbClr val="C00000"/>
                </a:solidFill>
              </a:rPr>
              <a:t>SPaCS</a:t>
            </a:r>
            <a:r>
              <a:rPr lang="en-US" sz="1800" dirty="0" smtClean="0">
                <a:solidFill>
                  <a:srgbClr val="C00000"/>
                </a:solidFill>
              </a:rPr>
              <a:t> results are 100% accurate for all configurations!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Cache tuning using U-</a:t>
            </a:r>
            <a:r>
              <a:rPr lang="en-US" sz="1800" dirty="0" err="1" smtClean="0">
                <a:solidFill>
                  <a:srgbClr val="C00000"/>
                </a:solidFill>
              </a:rPr>
              <a:t>SPaCS</a:t>
            </a:r>
            <a:r>
              <a:rPr lang="en-US" sz="1800" dirty="0" smtClean="0">
                <a:solidFill>
                  <a:srgbClr val="C00000"/>
                </a:solidFill>
              </a:rPr>
              <a:t> determines optimal cache configuration!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44" y="1058543"/>
            <a:ext cx="8511484" cy="4620768"/>
          </a:xfrm>
        </p:spPr>
        <p:txBody>
          <a:bodyPr/>
          <a:lstStyle/>
          <a:p>
            <a:r>
              <a:rPr lang="en-US" sz="2400" dirty="0" smtClean="0"/>
              <a:t>Caches are a good candidate for system performance and energy optimization</a:t>
            </a:r>
          </a:p>
          <a:p>
            <a:r>
              <a:rPr lang="en-US" sz="2400" dirty="0" smtClean="0"/>
              <a:t>Different applications have vastly different cache requirements</a:t>
            </a:r>
          </a:p>
          <a:p>
            <a:pPr lvl="1"/>
            <a:r>
              <a:rPr lang="en-US" sz="2000" dirty="0" smtClean="0"/>
              <a:t>Configurable </a:t>
            </a:r>
            <a:r>
              <a:rPr lang="en-US" sz="2000" dirty="0" smtClean="0"/>
              <a:t>cache parameters: </a:t>
            </a:r>
            <a:r>
              <a:rPr lang="en-US" sz="2000" dirty="0" smtClean="0"/>
              <a:t>total size</a:t>
            </a:r>
            <a:r>
              <a:rPr lang="en-US" sz="2000" dirty="0" smtClean="0"/>
              <a:t>, line size, associativity</a:t>
            </a:r>
          </a:p>
          <a:p>
            <a:pPr lvl="1"/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1000" dirty="0" smtClean="0"/>
          </a:p>
          <a:p>
            <a:r>
              <a:rPr lang="en-US" sz="2400" b="1" i="1" dirty="0" smtClean="0"/>
              <a:t>Cache tuning</a:t>
            </a:r>
          </a:p>
          <a:p>
            <a:pPr lvl="1"/>
            <a:r>
              <a:rPr lang="en-US" sz="2000" dirty="0" smtClean="0"/>
              <a:t>Determine appropriate cache parameters (</a:t>
            </a:r>
            <a:r>
              <a:rPr lang="en-US" sz="2000" b="1" i="1" dirty="0" smtClean="0"/>
              <a:t>cache configuration</a:t>
            </a:r>
            <a:r>
              <a:rPr lang="en-US" sz="2000" dirty="0" smtClean="0"/>
              <a:t>) to meet optimization goals</a:t>
            </a:r>
          </a:p>
          <a:p>
            <a:pPr lvl="1"/>
            <a:r>
              <a:rPr lang="en-US" sz="2000" dirty="0" smtClean="0"/>
              <a:t>Difficult to determine the </a:t>
            </a:r>
            <a:r>
              <a:rPr lang="en-US" sz="2000" b="1" i="1" dirty="0" smtClean="0"/>
              <a:t>best cache configuration </a:t>
            </a:r>
            <a:r>
              <a:rPr lang="en-US" sz="2000" dirty="0" smtClean="0"/>
              <a:t>given very large design spaces for highly configurable caches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957" y="152036"/>
            <a:ext cx="77724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84997" y="2564477"/>
            <a:ext cx="2048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line size</a:t>
            </a:r>
          </a:p>
          <a:p>
            <a:endParaRPr lang="en-US" sz="1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3272" y="2556526"/>
            <a:ext cx="2048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associativity</a:t>
            </a:r>
            <a:endParaRPr lang="en-US" sz="1800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endParaRPr lang="en-US" sz="1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39"/>
          <p:cNvSpPr>
            <a:spLocks noChangeArrowheads="1"/>
          </p:cNvSpPr>
          <p:nvPr/>
        </p:nvSpPr>
        <p:spPr bwMode="auto">
          <a:xfrm>
            <a:off x="4444064" y="2998510"/>
            <a:ext cx="520700" cy="122313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40"/>
          <p:cNvSpPr>
            <a:spLocks noChangeShapeType="1"/>
          </p:cNvSpPr>
          <p:nvPr/>
        </p:nvSpPr>
        <p:spPr bwMode="auto">
          <a:xfrm>
            <a:off x="4452913" y="3172826"/>
            <a:ext cx="510218" cy="19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40"/>
          <p:cNvSpPr>
            <a:spLocks noChangeShapeType="1"/>
          </p:cNvSpPr>
          <p:nvPr/>
        </p:nvSpPr>
        <p:spPr bwMode="auto">
          <a:xfrm flipV="1">
            <a:off x="4452913" y="3326298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40"/>
          <p:cNvSpPr>
            <a:spLocks noChangeShapeType="1"/>
          </p:cNvSpPr>
          <p:nvPr/>
        </p:nvSpPr>
        <p:spPr bwMode="auto">
          <a:xfrm flipV="1">
            <a:off x="4446746" y="3478698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40"/>
          <p:cNvSpPr>
            <a:spLocks noChangeShapeType="1"/>
          </p:cNvSpPr>
          <p:nvPr/>
        </p:nvSpPr>
        <p:spPr bwMode="auto">
          <a:xfrm flipV="1">
            <a:off x="4446733" y="3631992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40"/>
          <p:cNvSpPr>
            <a:spLocks noChangeShapeType="1"/>
          </p:cNvSpPr>
          <p:nvPr/>
        </p:nvSpPr>
        <p:spPr bwMode="auto">
          <a:xfrm flipV="1">
            <a:off x="4446733" y="3780000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 flipV="1">
            <a:off x="4446733" y="3933294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40"/>
          <p:cNvSpPr>
            <a:spLocks noChangeShapeType="1"/>
          </p:cNvSpPr>
          <p:nvPr/>
        </p:nvSpPr>
        <p:spPr bwMode="auto">
          <a:xfrm flipV="1">
            <a:off x="4446747" y="4086536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2960177" y="2985816"/>
            <a:ext cx="521904" cy="1212933"/>
            <a:chOff x="2960252" y="2715011"/>
            <a:chExt cx="521904" cy="1212933"/>
          </a:xfrm>
        </p:grpSpPr>
        <p:sp>
          <p:nvSpPr>
            <p:cNvPr id="64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373431" y="2985816"/>
            <a:ext cx="521904" cy="1212933"/>
            <a:chOff x="2960252" y="2715011"/>
            <a:chExt cx="521904" cy="1212933"/>
          </a:xfrm>
        </p:grpSpPr>
        <p:sp>
          <p:nvSpPr>
            <p:cNvPr id="73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781399" y="2985816"/>
            <a:ext cx="521904" cy="1212933"/>
            <a:chOff x="2960252" y="2715011"/>
            <a:chExt cx="521904" cy="1212933"/>
          </a:xfrm>
        </p:grpSpPr>
        <p:sp>
          <p:nvSpPr>
            <p:cNvPr id="82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1193759" y="2984922"/>
            <a:ext cx="521904" cy="1212933"/>
            <a:chOff x="2960252" y="2715011"/>
            <a:chExt cx="521904" cy="1212933"/>
          </a:xfrm>
        </p:grpSpPr>
        <p:sp>
          <p:nvSpPr>
            <p:cNvPr id="91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302572" y="2558381"/>
            <a:ext cx="2048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size</a:t>
            </a:r>
          </a:p>
          <a:p>
            <a:endParaRPr lang="en-US" sz="1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7796951" y="3019481"/>
            <a:ext cx="521904" cy="1212933"/>
            <a:chOff x="2960252" y="2715011"/>
            <a:chExt cx="521904" cy="1212933"/>
          </a:xfrm>
        </p:grpSpPr>
        <p:sp>
          <p:nvSpPr>
            <p:cNvPr id="14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072844" y="3017978"/>
            <a:ext cx="521904" cy="1212933"/>
            <a:chOff x="2960252" y="2715011"/>
            <a:chExt cx="521904" cy="1212933"/>
          </a:xfrm>
        </p:grpSpPr>
        <p:sp>
          <p:nvSpPr>
            <p:cNvPr id="37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334424" y="3017978"/>
            <a:ext cx="521904" cy="1212933"/>
            <a:chOff x="2960252" y="2715011"/>
            <a:chExt cx="521904" cy="1212933"/>
          </a:xfrm>
        </p:grpSpPr>
        <p:sp>
          <p:nvSpPr>
            <p:cNvPr id="46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603909" y="3007559"/>
            <a:ext cx="521904" cy="1212933"/>
            <a:chOff x="2960252" y="2715011"/>
            <a:chExt cx="521904" cy="1212933"/>
          </a:xfrm>
        </p:grpSpPr>
        <p:sp>
          <p:nvSpPr>
            <p:cNvPr id="55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3075501" y="2845706"/>
            <a:ext cx="302148" cy="1495428"/>
            <a:chOff x="3069206" y="2562226"/>
            <a:chExt cx="302148" cy="1495428"/>
          </a:xfrm>
        </p:grpSpPr>
        <p:cxnSp>
          <p:nvCxnSpPr>
            <p:cNvPr id="119" name="Straight Connector 118"/>
            <p:cNvCxnSpPr/>
            <p:nvPr/>
          </p:nvCxnSpPr>
          <p:spPr bwMode="auto">
            <a:xfrm rot="5400000">
              <a:off x="2457450" y="3190878"/>
              <a:ext cx="1495428" cy="238123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16200000" flipH="1">
              <a:off x="2480808" y="3156671"/>
              <a:ext cx="1478943" cy="302148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4" name="Group 133"/>
          <p:cNvGrpSpPr/>
          <p:nvPr/>
        </p:nvGrpSpPr>
        <p:grpSpPr>
          <a:xfrm>
            <a:off x="2488431" y="2862933"/>
            <a:ext cx="302148" cy="1495428"/>
            <a:chOff x="3069206" y="2562226"/>
            <a:chExt cx="302148" cy="1495428"/>
          </a:xfrm>
        </p:grpSpPr>
        <p:cxnSp>
          <p:nvCxnSpPr>
            <p:cNvPr id="135" name="Straight Connector 134"/>
            <p:cNvCxnSpPr/>
            <p:nvPr/>
          </p:nvCxnSpPr>
          <p:spPr bwMode="auto">
            <a:xfrm rot="5400000">
              <a:off x="2457450" y="3190878"/>
              <a:ext cx="1495428" cy="238123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 rot="16200000" flipH="1">
              <a:off x="2480808" y="3156671"/>
              <a:ext cx="1478943" cy="302148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7" name="Group 136"/>
          <p:cNvGrpSpPr/>
          <p:nvPr/>
        </p:nvGrpSpPr>
        <p:grpSpPr>
          <a:xfrm>
            <a:off x="1884182" y="2870888"/>
            <a:ext cx="302148" cy="1495428"/>
            <a:chOff x="3069206" y="2562226"/>
            <a:chExt cx="302148" cy="1495428"/>
          </a:xfrm>
        </p:grpSpPr>
        <p:cxnSp>
          <p:nvCxnSpPr>
            <p:cNvPr id="138" name="Straight Connector 137"/>
            <p:cNvCxnSpPr/>
            <p:nvPr/>
          </p:nvCxnSpPr>
          <p:spPr bwMode="auto">
            <a:xfrm rot="5400000">
              <a:off x="2457450" y="3190878"/>
              <a:ext cx="1495428" cy="238123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 rot="16200000" flipH="1">
              <a:off x="2480808" y="3156671"/>
              <a:ext cx="1478943" cy="302148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3" name="Group 122"/>
          <p:cNvGrpSpPr/>
          <p:nvPr/>
        </p:nvGrpSpPr>
        <p:grpSpPr>
          <a:xfrm>
            <a:off x="5864259" y="3053693"/>
            <a:ext cx="730515" cy="1202513"/>
            <a:chOff x="5864259" y="3017979"/>
            <a:chExt cx="730515" cy="1202513"/>
          </a:xfrm>
        </p:grpSpPr>
        <p:cxnSp>
          <p:nvCxnSpPr>
            <p:cNvPr id="101" name="Shape 100"/>
            <p:cNvCxnSpPr>
              <a:endCxn id="46" idx="0"/>
            </p:cNvCxnSpPr>
            <p:nvPr/>
          </p:nvCxnSpPr>
          <p:spPr bwMode="auto">
            <a:xfrm rot="5400000" flipH="1" flipV="1">
              <a:off x="6175177" y="3062627"/>
              <a:ext cx="464245" cy="374949"/>
            </a:xfrm>
            <a:prstGeom prst="curvedConnector3">
              <a:avLst>
                <a:gd name="adj1" fmla="val 130333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1" name="Curved Connector 110"/>
            <p:cNvCxnSpPr>
              <a:stCxn id="55" idx="2"/>
            </p:cNvCxnSpPr>
            <p:nvPr/>
          </p:nvCxnSpPr>
          <p:spPr bwMode="auto">
            <a:xfrm rot="5400000" flipH="1" flipV="1">
              <a:off x="5666633" y="3667754"/>
              <a:ext cx="750364" cy="355112"/>
            </a:xfrm>
            <a:prstGeom prst="curvedConnector3">
              <a:avLst>
                <a:gd name="adj1" fmla="val -16817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124" name="Group 123"/>
          <p:cNvGrpSpPr/>
          <p:nvPr/>
        </p:nvGrpSpPr>
        <p:grpSpPr>
          <a:xfrm>
            <a:off x="6602198" y="3034021"/>
            <a:ext cx="730515" cy="1202513"/>
            <a:chOff x="5864259" y="2736156"/>
            <a:chExt cx="730515" cy="1202513"/>
          </a:xfrm>
        </p:grpSpPr>
        <p:cxnSp>
          <p:nvCxnSpPr>
            <p:cNvPr id="125" name="Shape 100"/>
            <p:cNvCxnSpPr/>
            <p:nvPr/>
          </p:nvCxnSpPr>
          <p:spPr bwMode="auto">
            <a:xfrm rot="5400000" flipH="1" flipV="1">
              <a:off x="6175177" y="2780804"/>
              <a:ext cx="464245" cy="374949"/>
            </a:xfrm>
            <a:prstGeom prst="curvedConnector3">
              <a:avLst>
                <a:gd name="adj1" fmla="val 130333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6" name="Curved Connector 125"/>
            <p:cNvCxnSpPr/>
            <p:nvPr/>
          </p:nvCxnSpPr>
          <p:spPr bwMode="auto">
            <a:xfrm rot="5400000" flipH="1" flipV="1">
              <a:off x="5666633" y="3385931"/>
              <a:ext cx="750364" cy="355112"/>
            </a:xfrm>
            <a:prstGeom prst="curvedConnector3">
              <a:avLst>
                <a:gd name="adj1" fmla="val -16817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127" name="Group 126"/>
          <p:cNvGrpSpPr/>
          <p:nvPr/>
        </p:nvGrpSpPr>
        <p:grpSpPr>
          <a:xfrm>
            <a:off x="7324095" y="3030010"/>
            <a:ext cx="730515" cy="1202513"/>
            <a:chOff x="5864259" y="2736156"/>
            <a:chExt cx="730515" cy="1202513"/>
          </a:xfrm>
        </p:grpSpPr>
        <p:cxnSp>
          <p:nvCxnSpPr>
            <p:cNvPr id="128" name="Shape 100"/>
            <p:cNvCxnSpPr/>
            <p:nvPr/>
          </p:nvCxnSpPr>
          <p:spPr bwMode="auto">
            <a:xfrm rot="5400000" flipH="1" flipV="1">
              <a:off x="6175177" y="2780804"/>
              <a:ext cx="464245" cy="374949"/>
            </a:xfrm>
            <a:prstGeom prst="curvedConnector3">
              <a:avLst>
                <a:gd name="adj1" fmla="val 130333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Curved Connector 128"/>
            <p:cNvCxnSpPr/>
            <p:nvPr/>
          </p:nvCxnSpPr>
          <p:spPr bwMode="auto">
            <a:xfrm rot="5400000" flipH="1" flipV="1">
              <a:off x="5666633" y="3385931"/>
              <a:ext cx="750364" cy="355112"/>
            </a:xfrm>
            <a:prstGeom prst="curvedConnector3">
              <a:avLst>
                <a:gd name="adj1" fmla="val -16817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Time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3040"/>
            <a:ext cx="7772400" cy="861060"/>
          </a:xfrm>
        </p:spPr>
        <p:txBody>
          <a:bodyPr/>
          <a:lstStyle/>
          <a:p>
            <a:r>
              <a:rPr lang="en-US" sz="2400" dirty="0" smtClean="0"/>
              <a:t>U-</a:t>
            </a:r>
            <a:r>
              <a:rPr lang="en-US" sz="2400" dirty="0" err="1" smtClean="0"/>
              <a:t>SPaCS’s</a:t>
            </a:r>
            <a:r>
              <a:rPr lang="en-US" sz="2400" dirty="0" smtClean="0"/>
              <a:t> (single-pass evaluation) vs. </a:t>
            </a:r>
            <a:r>
              <a:rPr lang="en-US" sz="2400" dirty="0" err="1" smtClean="0"/>
              <a:t>Dinero’s</a:t>
            </a:r>
            <a:r>
              <a:rPr lang="en-US" sz="2400" dirty="0" smtClean="0"/>
              <a:t> (iterative evaluation) simulation times for entire design space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447675" y="2586250"/>
          <a:ext cx="7964756" cy="3643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609725" y="2527293"/>
            <a:ext cx="1343498" cy="749307"/>
            <a:chOff x="1847850" y="1765293"/>
            <a:chExt cx="1343498" cy="749307"/>
          </a:xfrm>
        </p:grpSpPr>
        <p:sp>
          <p:nvSpPr>
            <p:cNvPr id="8" name="Text Box 40"/>
            <p:cNvSpPr txBox="1">
              <a:spLocks noChangeArrowheads="1"/>
            </p:cNvSpPr>
            <p:nvPr/>
          </p:nvSpPr>
          <p:spPr bwMode="auto">
            <a:xfrm>
              <a:off x="1883543" y="1765293"/>
              <a:ext cx="130780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b="1" dirty="0" smtClean="0">
                  <a:solidFill>
                    <a:srgbClr val="C00000"/>
                  </a:solidFill>
                  <a:latin typeface="Trebuchet MS" pitchFamily="34" charset="0"/>
                </a:rPr>
                <a:t>Max 72X</a:t>
              </a:r>
              <a:endParaRPr lang="en-US" sz="1600" b="1" dirty="0">
                <a:solidFill>
                  <a:srgbClr val="C00000"/>
                </a:solidFill>
                <a:latin typeface="Trebuchet MS" pitchFamily="34" charset="0"/>
              </a:endParaRPr>
            </a:p>
          </p:txBody>
        </p:sp>
        <p:cxnSp>
          <p:nvCxnSpPr>
            <p:cNvPr id="9" name="Straight Arrow Connector 8"/>
            <p:cNvCxnSpPr>
              <a:stCxn id="8" idx="2"/>
            </p:cNvCxnSpPr>
            <p:nvPr/>
          </p:nvCxnSpPr>
          <p:spPr bwMode="auto">
            <a:xfrm flipH="1">
              <a:off x="1847850" y="2103847"/>
              <a:ext cx="689596" cy="41075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502292" y="2835639"/>
            <a:ext cx="1194391" cy="1012654"/>
            <a:chOff x="7807092" y="1885119"/>
            <a:chExt cx="1194391" cy="1012654"/>
          </a:xfrm>
        </p:grpSpPr>
        <p:sp>
          <p:nvSpPr>
            <p:cNvPr id="13" name="Text Box 40"/>
            <p:cNvSpPr txBox="1">
              <a:spLocks noChangeArrowheads="1"/>
            </p:cNvSpPr>
            <p:nvPr/>
          </p:nvSpPr>
          <p:spPr bwMode="auto">
            <a:xfrm>
              <a:off x="7807092" y="1885119"/>
              <a:ext cx="119439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b="1" dirty="0" err="1" smtClean="0">
                  <a:solidFill>
                    <a:srgbClr val="C00000"/>
                  </a:solidFill>
                  <a:latin typeface="Trebuchet MS" pitchFamily="34" charset="0"/>
                </a:rPr>
                <a:t>Avg</a:t>
              </a:r>
              <a:r>
                <a:rPr lang="en-US" sz="1600" b="1" dirty="0" smtClean="0">
                  <a:solidFill>
                    <a:srgbClr val="C00000"/>
                  </a:solidFill>
                  <a:latin typeface="Trebuchet MS" pitchFamily="34" charset="0"/>
                </a:rPr>
                <a:t> 41X</a:t>
              </a:r>
              <a:endParaRPr lang="en-US" sz="1600" b="1" dirty="0">
                <a:solidFill>
                  <a:srgbClr val="C00000"/>
                </a:solidFill>
                <a:latin typeface="Trebuchet MS" pitchFamily="34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rot="16200000" flipH="1">
              <a:off x="8032764" y="2537651"/>
              <a:ext cx="703070" cy="1717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Speedup Variation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05575" y="57531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647700" y="1828800"/>
          <a:ext cx="7600949" cy="3812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5435688" y="1670043"/>
            <a:ext cx="1793788" cy="758832"/>
            <a:chOff x="1883543" y="1765293"/>
            <a:chExt cx="1437575" cy="758832"/>
          </a:xfrm>
        </p:grpSpPr>
        <p:sp>
          <p:nvSpPr>
            <p:cNvPr id="10" name="Text Box 40"/>
            <p:cNvSpPr txBox="1">
              <a:spLocks noChangeArrowheads="1"/>
            </p:cNvSpPr>
            <p:nvPr/>
          </p:nvSpPr>
          <p:spPr bwMode="auto">
            <a:xfrm>
              <a:off x="1883543" y="1765293"/>
              <a:ext cx="14375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Linearly increase</a:t>
              </a:r>
              <a:endParaRPr lang="en-US" sz="1600" dirty="0">
                <a:solidFill>
                  <a:srgbClr val="C00000"/>
                </a:solidFill>
                <a:latin typeface="Trebuchet MS" pitchFamily="34" charset="0"/>
              </a:endParaRPr>
            </a:p>
          </p:txBody>
        </p:sp>
        <p:cxnSp>
          <p:nvCxnSpPr>
            <p:cNvPr id="11" name="Straight Arrow Connector 10"/>
            <p:cNvCxnSpPr>
              <a:stCxn id="10" idx="2"/>
            </p:cNvCxnSpPr>
            <p:nvPr/>
          </p:nvCxnSpPr>
          <p:spPr bwMode="auto">
            <a:xfrm flipH="1">
              <a:off x="2183724" y="2103847"/>
              <a:ext cx="418607" cy="42027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4" name="Group 23"/>
          <p:cNvGrpSpPr/>
          <p:nvPr/>
        </p:nvGrpSpPr>
        <p:grpSpPr>
          <a:xfrm>
            <a:off x="6829425" y="3333750"/>
            <a:ext cx="1952625" cy="742950"/>
            <a:chOff x="6858000" y="3886200"/>
            <a:chExt cx="1952625" cy="742950"/>
          </a:xfrm>
        </p:grpSpPr>
        <p:grpSp>
          <p:nvGrpSpPr>
            <p:cNvPr id="14" name="Group 13"/>
            <p:cNvGrpSpPr/>
            <p:nvPr/>
          </p:nvGrpSpPr>
          <p:grpSpPr>
            <a:xfrm>
              <a:off x="7016837" y="4032243"/>
              <a:ext cx="1793788" cy="596907"/>
              <a:chOff x="2158349" y="1889118"/>
              <a:chExt cx="1437575" cy="596907"/>
            </a:xfrm>
          </p:grpSpPr>
          <p:sp>
            <p:nvSpPr>
              <p:cNvPr id="15" name="Text Box 40"/>
              <p:cNvSpPr txBox="1">
                <a:spLocks noChangeArrowheads="1"/>
              </p:cNvSpPr>
              <p:nvPr/>
            </p:nvSpPr>
            <p:spPr bwMode="auto">
              <a:xfrm>
                <a:off x="2158349" y="1889118"/>
                <a:ext cx="143757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r>
                  <a:rPr lang="en-US" sz="1600" dirty="0" smtClean="0">
                    <a:solidFill>
                      <a:srgbClr val="C00000"/>
                    </a:solidFill>
                    <a:latin typeface="Trebuchet MS" pitchFamily="34" charset="0"/>
                  </a:rPr>
                  <a:t>Variation</a:t>
                </a:r>
                <a:endParaRPr lang="en-US" sz="1600" dirty="0">
                  <a:solidFill>
                    <a:srgbClr val="C00000"/>
                  </a:solidFill>
                  <a:latin typeface="Trebuchet MS" pitchFamily="34" charset="0"/>
                </a:endParaRPr>
              </a:p>
            </p:txBody>
          </p:sp>
          <p:cxnSp>
            <p:nvCxnSpPr>
              <p:cNvPr id="16" name="Straight Arrow Connector 15"/>
              <p:cNvCxnSpPr>
                <a:stCxn id="15" idx="2"/>
              </p:cNvCxnSpPr>
              <p:nvPr/>
            </p:nvCxnSpPr>
            <p:spPr bwMode="auto">
              <a:xfrm flipH="1">
                <a:off x="2214258" y="2227672"/>
                <a:ext cx="662878" cy="258353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18" name="Straight Arrow Connector 17"/>
            <p:cNvCxnSpPr>
              <a:stCxn id="15" idx="0"/>
            </p:cNvCxnSpPr>
            <p:nvPr/>
          </p:nvCxnSpPr>
          <p:spPr bwMode="auto">
            <a:xfrm flipH="1" flipV="1">
              <a:off x="6858000" y="3886200"/>
              <a:ext cx="1055731" cy="14604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4324350" y="3546468"/>
            <a:ext cx="26289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+mn-lt"/>
              </a:rPr>
              <a:t>U-</a:t>
            </a:r>
            <a:r>
              <a:rPr lang="en-US" sz="1600" dirty="0" err="1" smtClean="0">
                <a:latin typeface="+mn-lt"/>
              </a:rPr>
              <a:t>SPaCS</a:t>
            </a:r>
            <a:r>
              <a:rPr lang="en-US" sz="1600" dirty="0" smtClean="0">
                <a:latin typeface="+mn-lt"/>
              </a:rPr>
              <a:t> simulation time (s)</a:t>
            </a:r>
            <a:endParaRPr lang="en-US" sz="1600" dirty="0">
              <a:latin typeface="+mn-lt"/>
            </a:endParaRPr>
          </a:p>
        </p:txBody>
      </p:sp>
      <p:sp>
        <p:nvSpPr>
          <p:cNvPr id="19" name="Text Box 40"/>
          <p:cNvSpPr txBox="1">
            <a:spLocks noChangeArrowheads="1"/>
          </p:cNvSpPr>
          <p:nvPr/>
        </p:nvSpPr>
        <p:spPr bwMode="auto">
          <a:xfrm>
            <a:off x="4572000" y="4279893"/>
            <a:ext cx="26289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+mn-lt"/>
              </a:rPr>
              <a:t>U-</a:t>
            </a:r>
            <a:r>
              <a:rPr lang="en-US" sz="1600" dirty="0" err="1" smtClean="0">
                <a:latin typeface="+mn-lt"/>
              </a:rPr>
              <a:t>SPaCS</a:t>
            </a:r>
            <a:r>
              <a:rPr lang="en-US" sz="1600" dirty="0" smtClean="0">
                <a:latin typeface="+mn-lt"/>
              </a:rPr>
              <a:t> speedup</a:t>
            </a:r>
            <a:endParaRPr lang="en-US" sz="1600" dirty="0">
              <a:latin typeface="+mn-lt"/>
            </a:endParaRPr>
          </a:p>
        </p:txBody>
      </p:sp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4524375" y="2622543"/>
            <a:ext cx="26289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 smtClean="0">
                <a:latin typeface="+mn-lt"/>
              </a:rPr>
              <a:t>Dinero</a:t>
            </a:r>
            <a:r>
              <a:rPr lang="en-US" sz="1600" dirty="0" smtClean="0">
                <a:latin typeface="+mn-lt"/>
              </a:rPr>
              <a:t> simulation time (s)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933450" y="1368095"/>
          <a:ext cx="7158469" cy="2350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942975" y="4057650"/>
          <a:ext cx="7124700" cy="1827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638300" y="3599957"/>
            <a:ext cx="60864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b="1" dirty="0" smtClean="0">
                <a:latin typeface="Trebuchet MS" pitchFamily="34" charset="0"/>
              </a:rPr>
              <a:t>Product of the average L1 cache miss rate and the average stack size</a:t>
            </a:r>
            <a:endParaRPr lang="en-US" sz="1400" b="1" dirty="0">
              <a:solidFill>
                <a:srgbClr val="C00000"/>
              </a:solidFill>
              <a:latin typeface="Trebuchet MS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152651" y="1425307"/>
            <a:ext cx="3743324" cy="1232169"/>
            <a:chOff x="1582842" y="1973629"/>
            <a:chExt cx="1610623" cy="1160010"/>
          </a:xfrm>
        </p:grpSpPr>
        <p:sp>
          <p:nvSpPr>
            <p:cNvPr id="10" name="Text Box 40"/>
            <p:cNvSpPr txBox="1">
              <a:spLocks noChangeArrowheads="1"/>
            </p:cNvSpPr>
            <p:nvPr/>
          </p:nvSpPr>
          <p:spPr bwMode="auto">
            <a:xfrm>
              <a:off x="1755890" y="1973629"/>
              <a:ext cx="1437575" cy="550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Outlier</a:t>
              </a:r>
              <a:endParaRPr lang="en-US" sz="1600" dirty="0" smtClean="0">
                <a:solidFill>
                  <a:srgbClr val="C00000"/>
                </a:solidFill>
                <a:latin typeface="Trebuchet MS" pitchFamily="34" charset="0"/>
              </a:endParaRPr>
            </a:p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High average L1 cache miss rate</a:t>
              </a:r>
              <a:endParaRPr lang="en-US" sz="1600" dirty="0">
                <a:solidFill>
                  <a:srgbClr val="C00000"/>
                </a:solidFill>
                <a:latin typeface="Trebuchet MS" pitchFamily="34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1582842" y="2496968"/>
              <a:ext cx="933891" cy="63667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1343025" y="5847857"/>
            <a:ext cx="72675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400" b="1" dirty="0" smtClean="0">
                <a:latin typeface="Trebuchet MS" pitchFamily="34" charset="0"/>
              </a:rPr>
              <a:t>Product of the square of the average L1 cache miss rate and the average stack size</a:t>
            </a:r>
            <a:endParaRPr lang="en-US" sz="1400" b="1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15" name="Text Box 40"/>
          <p:cNvSpPr txBox="1">
            <a:spLocks noChangeArrowheads="1"/>
          </p:cNvSpPr>
          <p:nvPr/>
        </p:nvSpPr>
        <p:spPr bwMode="auto">
          <a:xfrm>
            <a:off x="2850115" y="4130409"/>
            <a:ext cx="48175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  <a:latin typeface="Trebuchet MS" pitchFamily="34" charset="0"/>
              </a:rPr>
              <a:t>High importance placed on L1 cache miss rate</a:t>
            </a:r>
          </a:p>
          <a:p>
            <a:r>
              <a:rPr lang="en-US" sz="1600" b="1" dirty="0" smtClean="0">
                <a:solidFill>
                  <a:srgbClr val="C00000"/>
                </a:solidFill>
                <a:latin typeface="Trebuchet MS" pitchFamily="34" charset="0"/>
              </a:rPr>
              <a:t>All benchmarks follow decreasing tread</a:t>
            </a:r>
            <a:endParaRPr lang="en-US" sz="1600" b="1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85800" y="390144"/>
            <a:ext cx="7772400" cy="1143000"/>
          </a:xfrm>
        </p:spPr>
        <p:txBody>
          <a:bodyPr/>
          <a:lstStyle/>
          <a:p>
            <a:r>
              <a:rPr lang="en-US" dirty="0" smtClean="0"/>
              <a:t>Analysis of Speedup Variation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P spid="8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859" y="1456996"/>
            <a:ext cx="7772400" cy="4114800"/>
          </a:xfrm>
        </p:spPr>
        <p:txBody>
          <a:bodyPr/>
          <a:lstStyle/>
          <a:p>
            <a:r>
              <a:rPr lang="en-US" sz="2400" dirty="0" smtClean="0"/>
              <a:t>U-</a:t>
            </a:r>
            <a:r>
              <a:rPr lang="en-US" sz="2400" dirty="0" err="1" smtClean="0"/>
              <a:t>SPaCS</a:t>
            </a:r>
            <a:r>
              <a:rPr lang="en-US" sz="2400" dirty="0" smtClean="0"/>
              <a:t> simulates </a:t>
            </a:r>
            <a:r>
              <a:rPr lang="en-US" sz="2400" dirty="0" smtClean="0"/>
              <a:t>an exclusive </a:t>
            </a:r>
            <a:r>
              <a:rPr lang="en-US" sz="2400" dirty="0" smtClean="0"/>
              <a:t>two-level cache hierarchy with a unified L2 cache in a </a:t>
            </a:r>
            <a:r>
              <a:rPr lang="en-US" sz="2400" dirty="0" smtClean="0"/>
              <a:t>single pass</a:t>
            </a:r>
            <a:endParaRPr lang="en-US" sz="2400" dirty="0" smtClean="0"/>
          </a:p>
          <a:p>
            <a:r>
              <a:rPr lang="en-US" sz="2400" dirty="0" smtClean="0"/>
              <a:t>U-</a:t>
            </a:r>
            <a:r>
              <a:rPr lang="en-US" sz="2400" dirty="0" err="1" smtClean="0"/>
              <a:t>SPaCS’s</a:t>
            </a:r>
            <a:r>
              <a:rPr lang="en-US" sz="2400" dirty="0" smtClean="0"/>
              <a:t> cache miss rates and write-back rates are </a:t>
            </a:r>
            <a:r>
              <a:rPr lang="en-US" sz="2400" dirty="0" smtClean="0">
                <a:solidFill>
                  <a:srgbClr val="C00000"/>
                </a:solidFill>
              </a:rPr>
              <a:t>100% accurate</a:t>
            </a:r>
            <a:r>
              <a:rPr lang="en-US" sz="2400" dirty="0" smtClean="0"/>
              <a:t> for all cache configurations</a:t>
            </a:r>
          </a:p>
          <a:p>
            <a:pPr marL="342900" lvl="1" indent="-342900">
              <a:buFontTx/>
              <a:buChar char="•"/>
            </a:pPr>
            <a:r>
              <a:rPr lang="en-US" sz="2400" dirty="0" smtClean="0">
                <a:ea typeface="+mn-ea"/>
                <a:cs typeface="+mn-cs"/>
              </a:rPr>
              <a:t>U-</a:t>
            </a:r>
            <a:r>
              <a:rPr lang="en-US" sz="2400" dirty="0" err="1" smtClean="0">
                <a:ea typeface="+mn-ea"/>
                <a:cs typeface="+mn-cs"/>
              </a:rPr>
              <a:t>SPaCS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smtClean="0">
                <a:ea typeface="+mn-ea"/>
                <a:cs typeface="+mn-cs"/>
              </a:rPr>
              <a:t>achieves an average </a:t>
            </a:r>
            <a:r>
              <a:rPr lang="en-US" sz="2400" dirty="0" smtClean="0">
                <a:solidFill>
                  <a:srgbClr val="C00000"/>
                </a:solidFill>
                <a:ea typeface="+mn-ea"/>
                <a:cs typeface="+mn-cs"/>
              </a:rPr>
              <a:t>41X</a:t>
            </a:r>
            <a:r>
              <a:rPr lang="en-US" sz="2400" dirty="0" smtClean="0">
                <a:ea typeface="+mn-ea"/>
                <a:cs typeface="+mn-cs"/>
              </a:rPr>
              <a:t> simulation time speedup as compared to iterative simulation</a:t>
            </a:r>
          </a:p>
          <a:p>
            <a:pPr algn="just"/>
            <a:r>
              <a:rPr lang="en-US" sz="2400" dirty="0" smtClean="0"/>
              <a:t>Our ongoing work </a:t>
            </a:r>
          </a:p>
          <a:p>
            <a:pPr lvl="1" algn="just"/>
            <a:r>
              <a:rPr lang="en-US" sz="2000" dirty="0" smtClean="0"/>
              <a:t>Extend U-</a:t>
            </a:r>
            <a:r>
              <a:rPr lang="en-US" sz="2000" dirty="0" err="1" smtClean="0"/>
              <a:t>SPaCS</a:t>
            </a:r>
            <a:r>
              <a:rPr lang="en-US" sz="2000" dirty="0" smtClean="0"/>
              <a:t> to support multi-core architectures </a:t>
            </a:r>
          </a:p>
          <a:p>
            <a:pPr lvl="1" algn="just"/>
            <a:r>
              <a:rPr lang="en-US" sz="2000" dirty="0" smtClean="0"/>
              <a:t>Implement U-</a:t>
            </a:r>
            <a:r>
              <a:rPr lang="en-US" sz="2000" dirty="0" err="1" smtClean="0"/>
              <a:t>SPaCS</a:t>
            </a:r>
            <a:r>
              <a:rPr lang="en-US" sz="2000" dirty="0" smtClean="0"/>
              <a:t> in hardware for dynamic cache tuning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Simulation-Based Cache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806" y="1338505"/>
            <a:ext cx="8681404" cy="480486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Cache tuning at design time via simulation</a:t>
            </a:r>
          </a:p>
          <a:p>
            <a:pPr lvl="1"/>
            <a:r>
              <a:rPr lang="pt-BR" sz="2000" dirty="0" smtClean="0"/>
              <a:t>Performed by the designer</a:t>
            </a:r>
            <a:endParaRPr lang="en-US" sz="2000" dirty="0" smtClean="0"/>
          </a:p>
          <a:p>
            <a:pPr lvl="1"/>
            <a:r>
              <a:rPr lang="en-US" sz="2000" dirty="0" smtClean="0"/>
              <a:t>Typically iterative simulation using exhaustive or heuristic methods</a:t>
            </a:r>
          </a:p>
          <a:p>
            <a:pPr marL="342900" lvl="1" indent="-342900">
              <a:buNone/>
            </a:pPr>
            <a:endParaRPr lang="en-US" sz="2400" dirty="0" smtClean="0">
              <a:ea typeface="+mn-ea"/>
              <a:cs typeface="+mn-cs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59208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60" name="Group 34"/>
          <p:cNvGrpSpPr>
            <a:grpSpLocks/>
          </p:cNvGrpSpPr>
          <p:nvPr/>
        </p:nvGrpSpPr>
        <p:grpSpPr bwMode="auto">
          <a:xfrm>
            <a:off x="108900" y="3504033"/>
            <a:ext cx="2242420" cy="1434275"/>
            <a:chOff x="106" y="2244"/>
            <a:chExt cx="1336" cy="956"/>
          </a:xfrm>
        </p:grpSpPr>
        <p:sp>
          <p:nvSpPr>
            <p:cNvPr id="61" name="Rectangle 32"/>
            <p:cNvSpPr>
              <a:spLocks noChangeArrowheads="1"/>
            </p:cNvSpPr>
            <p:nvPr/>
          </p:nvSpPr>
          <p:spPr bwMode="auto">
            <a:xfrm>
              <a:off x="185" y="2418"/>
              <a:ext cx="1087" cy="782"/>
            </a:xfrm>
            <a:prstGeom prst="rect">
              <a:avLst/>
            </a:prstGeom>
            <a:solidFill>
              <a:srgbClr val="5E8CC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0800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33"/>
            <p:cNvSpPr txBox="1">
              <a:spLocks noChangeArrowheads="1"/>
            </p:cNvSpPr>
            <p:nvPr/>
          </p:nvSpPr>
          <p:spPr bwMode="auto">
            <a:xfrm>
              <a:off x="106" y="2244"/>
              <a:ext cx="1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400" i="1" dirty="0"/>
                <a:t>Instruction Set Simulator</a:t>
              </a:r>
            </a:p>
          </p:txBody>
        </p:sp>
      </p:grpSp>
      <p:sp>
        <p:nvSpPr>
          <p:cNvPr id="63" name="Text Box 4"/>
          <p:cNvSpPr txBox="1">
            <a:spLocks noChangeArrowheads="1"/>
          </p:cNvSpPr>
          <p:nvPr/>
        </p:nvSpPr>
        <p:spPr bwMode="auto">
          <a:xfrm>
            <a:off x="479425" y="4018895"/>
            <a:ext cx="1396876" cy="646331"/>
          </a:xfrm>
          <a:prstGeom prst="rect">
            <a:avLst/>
          </a:prstGeom>
          <a:solidFill>
            <a:srgbClr val="99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latin typeface="Trebuchet MS" pitchFamily="34" charset="0"/>
              </a:rPr>
              <a:t>Embedded</a:t>
            </a:r>
          </a:p>
          <a:p>
            <a:pPr eaLnBrk="1" hangingPunct="1"/>
            <a:r>
              <a:rPr lang="pt-BR" sz="1800" dirty="0">
                <a:latin typeface="Trebuchet MS" pitchFamily="34" charset="0"/>
              </a:rPr>
              <a:t>Application</a:t>
            </a:r>
            <a:endParaRPr lang="en-US" sz="1800" i="1" baseline="-25000" dirty="0">
              <a:latin typeface="Trebuchet MS" pitchFamily="34" charset="0"/>
            </a:endParaRPr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2989263" y="2723495"/>
            <a:ext cx="1368981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Simulating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</a:t>
            </a:r>
            <a:r>
              <a:rPr lang="pt-BR" sz="1800" i="1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1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5118265" y="2720257"/>
            <a:ext cx="1327667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Miss rate 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1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cxnSp>
        <p:nvCxnSpPr>
          <p:cNvPr id="66" name="AutoShape 7"/>
          <p:cNvCxnSpPr>
            <a:cxnSpLocks noChangeShapeType="1"/>
            <a:stCxn id="63" idx="3"/>
            <a:endCxn id="64" idx="1"/>
          </p:cNvCxnSpPr>
          <p:nvPr/>
        </p:nvCxnSpPr>
        <p:spPr bwMode="auto">
          <a:xfrm flipV="1">
            <a:off x="1876301" y="3046661"/>
            <a:ext cx="1112962" cy="1295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7" name="AutoShape 8"/>
          <p:cNvCxnSpPr>
            <a:cxnSpLocks noChangeShapeType="1"/>
            <a:stCxn id="64" idx="3"/>
            <a:endCxn id="65" idx="1"/>
          </p:cNvCxnSpPr>
          <p:nvPr/>
        </p:nvCxnSpPr>
        <p:spPr bwMode="auto">
          <a:xfrm flipV="1">
            <a:off x="4358244" y="3043423"/>
            <a:ext cx="760021" cy="32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8" name="AutoShape 9"/>
          <p:cNvCxnSpPr>
            <a:cxnSpLocks noChangeShapeType="1"/>
            <a:stCxn id="73" idx="3"/>
            <a:endCxn id="81" idx="1"/>
          </p:cNvCxnSpPr>
          <p:nvPr/>
        </p:nvCxnSpPr>
        <p:spPr bwMode="auto">
          <a:xfrm flipV="1">
            <a:off x="4370119" y="3861811"/>
            <a:ext cx="748146" cy="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9" name="Text Box 13"/>
          <p:cNvSpPr txBox="1">
            <a:spLocks noChangeArrowheads="1"/>
          </p:cNvSpPr>
          <p:nvPr/>
        </p:nvSpPr>
        <p:spPr bwMode="auto">
          <a:xfrm rot="5400000">
            <a:off x="5498021" y="5205708"/>
            <a:ext cx="76636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/>
            <a:r>
              <a:rPr lang="pt-BR" b="1" dirty="0"/>
              <a:t>. . .</a:t>
            </a:r>
            <a:endParaRPr lang="en-US" b="1" dirty="0"/>
          </a:p>
        </p:txBody>
      </p:sp>
      <p:grpSp>
        <p:nvGrpSpPr>
          <p:cNvPr id="70" name="Group 14"/>
          <p:cNvGrpSpPr>
            <a:grpSpLocks/>
          </p:cNvGrpSpPr>
          <p:nvPr/>
        </p:nvGrpSpPr>
        <p:grpSpPr bwMode="auto">
          <a:xfrm>
            <a:off x="2398758" y="4698407"/>
            <a:ext cx="1590935" cy="843275"/>
            <a:chOff x="1514" y="2955"/>
            <a:chExt cx="895" cy="655"/>
          </a:xfrm>
        </p:grpSpPr>
        <p:sp>
          <p:nvSpPr>
            <p:cNvPr id="71" name="Text Box 15"/>
            <p:cNvSpPr txBox="1">
              <a:spLocks noChangeArrowheads="1"/>
            </p:cNvSpPr>
            <p:nvPr/>
          </p:nvSpPr>
          <p:spPr bwMode="auto">
            <a:xfrm rot="5400000">
              <a:off x="2073" y="3275"/>
              <a:ext cx="38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pt-BR" b="1" dirty="0"/>
                <a:t>. . .</a:t>
              </a:r>
              <a:endParaRPr lang="en-US" b="1" dirty="0"/>
            </a:p>
          </p:txBody>
        </p:sp>
        <p:sp>
          <p:nvSpPr>
            <p:cNvPr id="72" name="Text Box 16"/>
            <p:cNvSpPr txBox="1">
              <a:spLocks noChangeArrowheads="1"/>
            </p:cNvSpPr>
            <p:nvPr/>
          </p:nvSpPr>
          <p:spPr bwMode="auto">
            <a:xfrm rot="5400000">
              <a:off x="1466" y="3003"/>
              <a:ext cx="38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pt-BR" b="1" dirty="0"/>
                <a:t>. . .</a:t>
              </a:r>
              <a:endParaRPr lang="en-US" b="1" dirty="0"/>
            </a:p>
          </p:txBody>
        </p:sp>
      </p:grpSp>
      <p:sp>
        <p:nvSpPr>
          <p:cNvPr id="73" name="Text Box 20"/>
          <p:cNvSpPr txBox="1">
            <a:spLocks noChangeArrowheads="1"/>
          </p:cNvSpPr>
          <p:nvPr/>
        </p:nvSpPr>
        <p:spPr bwMode="auto">
          <a:xfrm>
            <a:off x="2979738" y="3539470"/>
            <a:ext cx="1390381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Simulating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</a:t>
            </a:r>
            <a:r>
              <a:rPr lang="pt-BR" sz="1800" i="1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2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cxnSp>
        <p:nvCxnSpPr>
          <p:cNvPr id="74" name="AutoShape 21"/>
          <p:cNvCxnSpPr>
            <a:cxnSpLocks noChangeShapeType="1"/>
            <a:stCxn id="63" idx="3"/>
            <a:endCxn id="73" idx="1"/>
          </p:cNvCxnSpPr>
          <p:nvPr/>
        </p:nvCxnSpPr>
        <p:spPr bwMode="auto">
          <a:xfrm flipV="1">
            <a:off x="1876301" y="3862636"/>
            <a:ext cx="1103437" cy="479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2979738" y="4393545"/>
            <a:ext cx="1378506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Simulating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</a:t>
            </a:r>
            <a:r>
              <a:rPr lang="pt-BR" sz="1800" i="1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3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cxnSp>
        <p:nvCxnSpPr>
          <p:cNvPr id="76" name="AutoShape 23"/>
          <p:cNvCxnSpPr>
            <a:cxnSpLocks noChangeShapeType="1"/>
            <a:stCxn id="63" idx="3"/>
            <a:endCxn id="75" idx="1"/>
          </p:cNvCxnSpPr>
          <p:nvPr/>
        </p:nvCxnSpPr>
        <p:spPr bwMode="auto">
          <a:xfrm>
            <a:off x="1876301" y="4342061"/>
            <a:ext cx="1103437" cy="374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2997200" y="5598457"/>
            <a:ext cx="1384795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Simulating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</a:t>
            </a:r>
            <a:r>
              <a:rPr lang="pt-BR" sz="1800" i="1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n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cxnSp>
        <p:nvCxnSpPr>
          <p:cNvPr id="78" name="AutoShape 25"/>
          <p:cNvCxnSpPr>
            <a:cxnSpLocks noChangeShapeType="1"/>
            <a:stCxn id="63" idx="3"/>
            <a:endCxn id="77" idx="1"/>
          </p:cNvCxnSpPr>
          <p:nvPr/>
        </p:nvCxnSpPr>
        <p:spPr bwMode="auto">
          <a:xfrm>
            <a:off x="1876301" y="4342061"/>
            <a:ext cx="1120899" cy="15795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9" name="AutoShape 26"/>
          <p:cNvCxnSpPr>
            <a:cxnSpLocks noChangeShapeType="1"/>
            <a:stCxn id="75" idx="3"/>
            <a:endCxn id="82" idx="1"/>
          </p:cNvCxnSpPr>
          <p:nvPr/>
        </p:nvCxnSpPr>
        <p:spPr bwMode="auto">
          <a:xfrm flipV="1">
            <a:off x="4358244" y="4715123"/>
            <a:ext cx="760021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0" name="AutoShape 27"/>
          <p:cNvCxnSpPr>
            <a:cxnSpLocks noChangeShapeType="1"/>
            <a:stCxn id="77" idx="3"/>
            <a:endCxn id="83" idx="1"/>
          </p:cNvCxnSpPr>
          <p:nvPr/>
        </p:nvCxnSpPr>
        <p:spPr bwMode="auto">
          <a:xfrm>
            <a:off x="4381995" y="5921623"/>
            <a:ext cx="736270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5118265" y="3538645"/>
            <a:ext cx="1346717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Miss rate 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2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5118265" y="4391957"/>
            <a:ext cx="1357830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Miss rate 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3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83" name="Text Box 30"/>
          <p:cNvSpPr txBox="1">
            <a:spLocks noChangeArrowheads="1"/>
          </p:cNvSpPr>
          <p:nvPr/>
        </p:nvSpPr>
        <p:spPr bwMode="auto">
          <a:xfrm>
            <a:off x="5118265" y="5600045"/>
            <a:ext cx="1357830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Miss rate 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n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84" name="Text Box 35"/>
          <p:cNvSpPr txBox="1">
            <a:spLocks noChangeArrowheads="1"/>
          </p:cNvSpPr>
          <p:nvPr/>
        </p:nvSpPr>
        <p:spPr bwMode="auto">
          <a:xfrm>
            <a:off x="5076841" y="4254559"/>
            <a:ext cx="1483446" cy="923330"/>
          </a:xfrm>
          <a:prstGeom prst="rect">
            <a:avLst/>
          </a:prstGeom>
          <a:solidFill>
            <a:srgbClr val="DF817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 smtClean="0">
                <a:latin typeface="Trebuchet MS" pitchFamily="34" charset="0"/>
              </a:rPr>
              <a:t>Best </a:t>
            </a:r>
            <a:r>
              <a:rPr lang="pt-BR" sz="1800" i="1" dirty="0" smtClean="0">
                <a:latin typeface="Trebuchet MS" pitchFamily="34" charset="0"/>
              </a:rPr>
              <a:t>c</a:t>
            </a:r>
            <a:r>
              <a:rPr lang="pt-BR" sz="1800" i="1" baseline="-25000" dirty="0" smtClean="0">
                <a:latin typeface="Trebuchet MS" pitchFamily="34" charset="0"/>
              </a:rPr>
              <a:t>3 </a:t>
            </a:r>
            <a:r>
              <a:rPr lang="pt-BR" sz="1800" dirty="0" smtClean="0">
                <a:latin typeface="Trebuchet MS" pitchFamily="34" charset="0"/>
              </a:rPr>
              <a:t>for optimization goals</a:t>
            </a:r>
            <a:endParaRPr lang="en-US" sz="1800" dirty="0">
              <a:latin typeface="Trebuchet MS" pitchFamily="34" charset="0"/>
            </a:endParaRPr>
          </a:p>
        </p:txBody>
      </p:sp>
      <p:grpSp>
        <p:nvGrpSpPr>
          <p:cNvPr id="85" name="Group 41"/>
          <p:cNvGrpSpPr>
            <a:grpSpLocks/>
          </p:cNvGrpSpPr>
          <p:nvPr/>
        </p:nvGrpSpPr>
        <p:grpSpPr bwMode="auto">
          <a:xfrm>
            <a:off x="6723064" y="2815252"/>
            <a:ext cx="2052802" cy="2206677"/>
            <a:chOff x="4235" y="1308"/>
            <a:chExt cx="1549" cy="1714"/>
          </a:xfrm>
        </p:grpSpPr>
        <p:pic>
          <p:nvPicPr>
            <p:cNvPr id="86" name="Picture 37" descr="Tim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09" y="1914"/>
              <a:ext cx="1064" cy="1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" name="Text Box 38"/>
            <p:cNvSpPr txBox="1">
              <a:spLocks noChangeArrowheads="1"/>
            </p:cNvSpPr>
            <p:nvPr/>
          </p:nvSpPr>
          <p:spPr bwMode="auto">
            <a:xfrm>
              <a:off x="4235" y="1308"/>
              <a:ext cx="1549" cy="5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800" i="1" dirty="0">
                  <a:solidFill>
                    <a:srgbClr val="FF0000"/>
                  </a:solidFill>
                </a:rPr>
                <a:t>…very time</a:t>
              </a:r>
            </a:p>
            <a:p>
              <a:r>
                <a:rPr lang="pt-BR" sz="1800" i="1" dirty="0">
                  <a:solidFill>
                    <a:srgbClr val="FF0000"/>
                  </a:solidFill>
                </a:rPr>
                <a:t>consuming (setup </a:t>
              </a:r>
            </a:p>
            <a:p>
              <a:r>
                <a:rPr lang="pt-BR" sz="1800" i="1" dirty="0">
                  <a:solidFill>
                    <a:srgbClr val="FF0000"/>
                  </a:solidFill>
                </a:rPr>
                <a:t>and simulation time)…</a:t>
              </a:r>
              <a:endParaRPr lang="en-US" sz="1800" i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Rectangle 34"/>
          <p:cNvSpPr/>
          <p:nvPr/>
        </p:nvSpPr>
        <p:spPr bwMode="auto">
          <a:xfrm>
            <a:off x="428625" y="5554382"/>
            <a:ext cx="1981200" cy="571501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400" i="1" dirty="0" smtClean="0">
                <a:latin typeface="Trebuchet MS" pitchFamily="34" charset="0"/>
              </a:rPr>
              <a:t>C</a:t>
            </a:r>
            <a:r>
              <a:rPr lang="en-US" sz="1400" i="1" baseline="-25000" dirty="0" smtClean="0">
                <a:latin typeface="Trebuchet MS" pitchFamily="34" charset="0"/>
              </a:rPr>
              <a:t>1</a:t>
            </a:r>
            <a:r>
              <a:rPr lang="en-US" sz="1400" dirty="0" smtClean="0">
                <a:latin typeface="Trebuchet MS" pitchFamily="34" charset="0"/>
              </a:rPr>
              <a:t>,</a:t>
            </a:r>
            <a:r>
              <a:rPr lang="en-US" sz="1400" i="1" dirty="0" smtClean="0">
                <a:latin typeface="Trebuchet MS" pitchFamily="34" charset="0"/>
              </a:rPr>
              <a:t>C</a:t>
            </a:r>
            <a:r>
              <a:rPr lang="en-US" sz="1400" i="1" baseline="-25000" dirty="0" smtClean="0">
                <a:latin typeface="Trebuchet MS" pitchFamily="34" charset="0"/>
              </a:rPr>
              <a:t>2</a:t>
            </a:r>
            <a:r>
              <a:rPr lang="en-US" sz="1400" dirty="0" smtClean="0">
                <a:latin typeface="Trebuchet MS" pitchFamily="34" charset="0"/>
              </a:rPr>
              <a:t>,</a:t>
            </a:r>
            <a:r>
              <a:rPr lang="en-US" sz="1400" i="1" dirty="0" smtClean="0">
                <a:latin typeface="Trebuchet MS" pitchFamily="34" charset="0"/>
              </a:rPr>
              <a:t>C</a:t>
            </a:r>
            <a:r>
              <a:rPr lang="en-US" sz="1400" i="1" baseline="-25000" dirty="0" smtClean="0">
                <a:latin typeface="Trebuchet MS" pitchFamily="34" charset="0"/>
              </a:rPr>
              <a:t>3</a:t>
            </a:r>
            <a:r>
              <a:rPr lang="en-US" sz="1400" dirty="0" smtClean="0">
                <a:latin typeface="Trebuchet MS" pitchFamily="34" charset="0"/>
              </a:rPr>
              <a:t>,…,</a:t>
            </a:r>
            <a:r>
              <a:rPr lang="en-US" sz="1400" i="1" dirty="0" smtClean="0">
                <a:latin typeface="Trebuchet MS" pitchFamily="34" charset="0"/>
              </a:rPr>
              <a:t>C</a:t>
            </a:r>
            <a:r>
              <a:rPr lang="en-US" sz="1400" i="1" baseline="-25000" dirty="0" smtClean="0">
                <a:latin typeface="Trebuchet MS" pitchFamily="34" charset="0"/>
              </a:rPr>
              <a:t>n</a:t>
            </a:r>
            <a:r>
              <a:rPr lang="en-US" sz="1400" i="1" dirty="0" smtClean="0">
                <a:latin typeface="Trebuchet MS" pitchFamily="34" charset="0"/>
              </a:rPr>
              <a:t> </a:t>
            </a:r>
            <a:r>
              <a:rPr lang="en-US" sz="1400" dirty="0" smtClean="0">
                <a:latin typeface="Trebuchet MS" pitchFamily="34" charset="0"/>
              </a:rPr>
              <a:t>are the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400" i="1" dirty="0" smtClean="0">
                <a:latin typeface="Trebuchet MS" pitchFamily="34" charset="0"/>
              </a:rPr>
              <a:t>n</a:t>
            </a:r>
            <a:r>
              <a:rPr lang="en-US" sz="1400" dirty="0" smtClean="0">
                <a:latin typeface="Trebuchet MS" pitchFamily="34" charset="0"/>
              </a:rPr>
              <a:t> cache configurations 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400" dirty="0" smtClean="0">
                <a:latin typeface="Trebuchet MS" pitchFamily="34" charset="0"/>
              </a:rPr>
              <a:t>in design space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1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3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3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3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3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3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3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3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3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3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3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0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3" dur="indefinite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6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3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  <p:bldP spid="65" grpId="1" animBg="1"/>
      <p:bldP spid="69" grpId="0"/>
      <p:bldP spid="73" grpId="0" animBg="1"/>
      <p:bldP spid="75" grpId="0" animBg="1"/>
      <p:bldP spid="77" grpId="0" animBg="1"/>
      <p:bldP spid="81" grpId="0" animBg="1"/>
      <p:bldP spid="81" grpId="1" animBg="1"/>
      <p:bldP spid="82" grpId="0" animBg="1"/>
      <p:bldP spid="83" grpId="0" animBg="1"/>
      <p:bldP spid="83" grpId="1" animBg="1"/>
      <p:bldP spid="84" grpId="0" animBg="1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pt-BR" sz="2400" dirty="0" err="1" smtClean="0">
                <a:ea typeface="+mn-ea"/>
                <a:cs typeface="+mn-cs"/>
              </a:rPr>
              <a:t>Simultaneously</a:t>
            </a:r>
            <a:r>
              <a:rPr lang="pt-BR" sz="2400" dirty="0" smtClean="0">
                <a:ea typeface="+mn-ea"/>
                <a:cs typeface="+mn-cs"/>
              </a:rPr>
              <a:t> </a:t>
            </a:r>
            <a:r>
              <a:rPr lang="pt-BR" sz="2400" dirty="0" smtClean="0">
                <a:ea typeface="+mn-ea"/>
                <a:cs typeface="+mn-cs"/>
              </a:rPr>
              <a:t>evaluate multiple cache configurations during one execution</a:t>
            </a:r>
          </a:p>
          <a:p>
            <a:pPr lvl="1"/>
            <a:r>
              <a:rPr lang="pt-BR" sz="2000" dirty="0" smtClean="0"/>
              <a:t>Trace-driven cache simulation</a:t>
            </a:r>
          </a:p>
          <a:p>
            <a:pPr lvl="2"/>
            <a:r>
              <a:rPr lang="pt-BR" sz="1600" dirty="0" smtClean="0"/>
              <a:t>Use memory reference trace</a:t>
            </a:r>
          </a:p>
          <a:p>
            <a:endParaRPr lang="en-US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984098" y="3359888"/>
            <a:ext cx="1992327" cy="1231106"/>
          </a:xfrm>
          <a:prstGeom prst="re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 smtClean="0">
                <a:latin typeface="Trebuchet MS" pitchFamily="34" charset="0"/>
              </a:rPr>
              <a:t>Generate trace file </a:t>
            </a:r>
            <a:r>
              <a:rPr lang="pt-BR" sz="1800" dirty="0" smtClean="0">
                <a:latin typeface="Trebuchet MS" pitchFamily="34" charset="0"/>
              </a:rPr>
              <a:t>via a </a:t>
            </a:r>
            <a:r>
              <a:rPr lang="pt-BR" sz="2000" b="1" dirty="0" smtClean="0">
                <a:latin typeface="Trebuchet MS" pitchFamily="34" charset="0"/>
              </a:rPr>
              <a:t>single</a:t>
            </a:r>
            <a:r>
              <a:rPr lang="pt-BR" sz="1800" dirty="0" smtClean="0">
                <a:latin typeface="Trebuchet MS" pitchFamily="34" charset="0"/>
              </a:rPr>
              <a:t> </a:t>
            </a:r>
            <a:r>
              <a:rPr lang="pt-BR" sz="1800" dirty="0" smtClean="0">
                <a:latin typeface="Trebuchet MS" pitchFamily="34" charset="0"/>
              </a:rPr>
              <a:t>functional simulation</a:t>
            </a:r>
            <a:endParaRPr lang="en-US" sz="1800" i="1" baseline="-25000" dirty="0"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Single-Pass Cache Tuning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1636" y="3655647"/>
            <a:ext cx="1524731" cy="646331"/>
          </a:xfrm>
          <a:prstGeom prst="rect">
            <a:avLst/>
          </a:prstGeom>
          <a:solidFill>
            <a:srgbClr val="99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latin typeface="Trebuchet MS" pitchFamily="34" charset="0"/>
              </a:rPr>
              <a:t>Embedded</a:t>
            </a:r>
          </a:p>
          <a:p>
            <a:pPr eaLnBrk="1" hangingPunct="1"/>
            <a:r>
              <a:rPr lang="pt-BR" sz="1800" dirty="0">
                <a:latin typeface="Trebuchet MS" pitchFamily="34" charset="0"/>
              </a:rPr>
              <a:t>Application</a:t>
            </a:r>
            <a:endParaRPr lang="en-US" sz="1800" i="1" baseline="-25000" dirty="0">
              <a:latin typeface="Trebuchet MS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89645" y="3510883"/>
            <a:ext cx="2154147" cy="92333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b="1" dirty="0">
                <a:solidFill>
                  <a:schemeClr val="accent2"/>
                </a:solidFill>
              </a:rPr>
              <a:t>Single-pass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trace-driven </a:t>
            </a:r>
            <a:endParaRPr lang="pt-BR" sz="1800" dirty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cache simulation</a:t>
            </a:r>
            <a:endParaRPr lang="pt-BR" sz="18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6918010" y="2616190"/>
            <a:ext cx="1854716" cy="3128888"/>
            <a:chOff x="4110" y="1787"/>
            <a:chExt cx="765" cy="2309"/>
          </a:xfrm>
        </p:grpSpPr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111" y="2878"/>
              <a:ext cx="749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600" dirty="0">
                  <a:solidFill>
                    <a:schemeClr val="accent2"/>
                  </a:solidFill>
                  <a:latin typeface="Trebuchet MS" pitchFamily="34" charset="0"/>
                </a:rPr>
                <a:t>Miss rate</a:t>
              </a:r>
            </a:p>
            <a:p>
              <a:pPr eaLnBrk="1" hangingPunct="1"/>
              <a:r>
                <a:rPr lang="pt-BR" sz="1600" dirty="0" smtClean="0">
                  <a:solidFill>
                    <a:schemeClr val="accent2"/>
                  </a:solidFill>
                  <a:latin typeface="Trebuchet MS" pitchFamily="34" charset="0"/>
                </a:rPr>
                <a:t>with</a:t>
              </a:r>
              <a:r>
                <a:rPr lang="pt-BR" sz="1600" i="1" dirty="0" smtClean="0">
                  <a:solidFill>
                    <a:schemeClr val="accent2"/>
                  </a:solidFill>
                  <a:latin typeface="Trebuchet MS" pitchFamily="34" charset="0"/>
                </a:rPr>
                <a:t> </a:t>
              </a:r>
              <a:r>
                <a:rPr lang="pt-BR" sz="1600" i="1" dirty="0">
                  <a:solidFill>
                    <a:schemeClr val="accent2"/>
                  </a:solidFill>
                  <a:latin typeface="Trebuchet MS" pitchFamily="34" charset="0"/>
                </a:rPr>
                <a:t>c</a:t>
              </a:r>
              <a:r>
                <a:rPr lang="pt-BR" sz="1600" i="1" baseline="-25000" dirty="0">
                  <a:solidFill>
                    <a:schemeClr val="accent2"/>
                  </a:solidFill>
                  <a:latin typeface="Trebuchet MS" pitchFamily="34" charset="0"/>
                </a:rPr>
                <a:t>3</a:t>
              </a:r>
              <a:endParaRPr lang="en-US" sz="16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4110" y="1787"/>
              <a:ext cx="748" cy="4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>
                  <a:solidFill>
                    <a:schemeClr val="accent2"/>
                  </a:solidFill>
                  <a:latin typeface="Trebuchet MS" pitchFamily="34" charset="0"/>
                </a:rPr>
                <a:t>Miss rate </a:t>
              </a:r>
            </a:p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with </a:t>
              </a:r>
              <a:r>
                <a:rPr lang="pt-BR" sz="1800" i="1" dirty="0">
                  <a:solidFill>
                    <a:schemeClr val="accent2"/>
                  </a:solidFill>
                  <a:latin typeface="Trebuchet MS" pitchFamily="34" charset="0"/>
                </a:rPr>
                <a:t>c</a:t>
              </a:r>
              <a:r>
                <a:rPr lang="pt-BR" sz="1800" i="1" baseline="-25000" dirty="0">
                  <a:solidFill>
                    <a:schemeClr val="accent2"/>
                  </a:solidFill>
                  <a:latin typeface="Trebuchet MS" pitchFamily="34" charset="0"/>
                </a:rPr>
                <a:t>1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4111" y="2330"/>
              <a:ext cx="749" cy="4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>
                  <a:solidFill>
                    <a:schemeClr val="accent2"/>
                  </a:solidFill>
                  <a:latin typeface="Trebuchet MS" pitchFamily="34" charset="0"/>
                </a:rPr>
                <a:t>Miss rate</a:t>
              </a:r>
            </a:p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with</a:t>
              </a:r>
              <a:r>
                <a:rPr lang="pt-BR" sz="1800" i="1" dirty="0" smtClean="0">
                  <a:solidFill>
                    <a:schemeClr val="accent2"/>
                  </a:solidFill>
                  <a:latin typeface="Trebuchet MS" pitchFamily="34" charset="0"/>
                </a:rPr>
                <a:t> </a:t>
              </a:r>
              <a:r>
                <a:rPr lang="pt-BR" sz="1800" i="1" dirty="0">
                  <a:solidFill>
                    <a:schemeClr val="accent2"/>
                  </a:solidFill>
                  <a:latin typeface="Trebuchet MS" pitchFamily="34" charset="0"/>
                </a:rPr>
                <a:t>c</a:t>
              </a:r>
              <a:r>
                <a:rPr lang="pt-BR" sz="1800" i="1" baseline="-25000" dirty="0">
                  <a:solidFill>
                    <a:schemeClr val="accent2"/>
                  </a:solidFill>
                  <a:latin typeface="Trebuchet MS" pitchFamily="34" charset="0"/>
                </a:rPr>
                <a:t>2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127" y="3619"/>
              <a:ext cx="748" cy="4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>
                  <a:solidFill>
                    <a:schemeClr val="accent2"/>
                  </a:solidFill>
                  <a:latin typeface="Trebuchet MS" pitchFamily="34" charset="0"/>
                </a:rPr>
                <a:t>Miss rate</a:t>
              </a:r>
            </a:p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with</a:t>
              </a:r>
              <a:r>
                <a:rPr lang="pt-BR" sz="1800" i="1" dirty="0" smtClean="0">
                  <a:solidFill>
                    <a:schemeClr val="accent2"/>
                  </a:solidFill>
                  <a:latin typeface="Trebuchet MS" pitchFamily="34" charset="0"/>
                </a:rPr>
                <a:t> </a:t>
              </a:r>
              <a:r>
                <a:rPr lang="pt-BR" sz="1800" i="1" dirty="0">
                  <a:solidFill>
                    <a:schemeClr val="accent2"/>
                  </a:solidFill>
                  <a:latin typeface="Trebuchet MS" pitchFamily="34" charset="0"/>
                </a:rPr>
                <a:t>c</a:t>
              </a:r>
              <a:r>
                <a:rPr lang="pt-BR" sz="1800" i="1" baseline="-25000" dirty="0">
                  <a:solidFill>
                    <a:schemeClr val="accent2"/>
                  </a:solidFill>
                  <a:latin typeface="Trebuchet MS" pitchFamily="34" charset="0"/>
                </a:rPr>
                <a:t>n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</p:grpSp>
      <p:sp>
        <p:nvSpPr>
          <p:cNvPr id="13" name="Text Box 25"/>
          <p:cNvSpPr txBox="1">
            <a:spLocks noChangeArrowheads="1"/>
          </p:cNvSpPr>
          <p:nvPr/>
        </p:nvSpPr>
        <p:spPr bwMode="auto">
          <a:xfrm rot="5400000">
            <a:off x="7586533" y="4669914"/>
            <a:ext cx="71342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/>
            <a:r>
              <a:rPr lang="pt-BR" b="1" dirty="0"/>
              <a:t>. . .</a:t>
            </a:r>
            <a:endParaRPr lang="en-US" b="1" dirty="0"/>
          </a:p>
        </p:txBody>
      </p: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6339086" y="2889322"/>
            <a:ext cx="718136" cy="2553194"/>
            <a:chOff x="3378" y="2092"/>
            <a:chExt cx="881" cy="1834"/>
          </a:xfrm>
        </p:grpSpPr>
        <p:cxnSp>
          <p:nvCxnSpPr>
            <p:cNvPr id="15" name="AutoShape 27"/>
            <p:cNvCxnSpPr>
              <a:cxnSpLocks noChangeShapeType="1"/>
            </p:cNvCxnSpPr>
            <p:nvPr/>
          </p:nvCxnSpPr>
          <p:spPr bwMode="auto">
            <a:xfrm flipV="1">
              <a:off x="3384" y="2092"/>
              <a:ext cx="712" cy="81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" name="AutoShape 28"/>
            <p:cNvCxnSpPr>
              <a:cxnSpLocks noChangeShapeType="1"/>
            </p:cNvCxnSpPr>
            <p:nvPr/>
          </p:nvCxnSpPr>
          <p:spPr bwMode="auto">
            <a:xfrm flipV="1">
              <a:off x="3384" y="2630"/>
              <a:ext cx="727" cy="27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" name="AutoShape 29"/>
            <p:cNvCxnSpPr>
              <a:cxnSpLocks noChangeShapeType="1"/>
            </p:cNvCxnSpPr>
            <p:nvPr/>
          </p:nvCxnSpPr>
          <p:spPr bwMode="auto">
            <a:xfrm>
              <a:off x="3384" y="2908"/>
              <a:ext cx="716" cy="25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8" name="AutoShape 30"/>
            <p:cNvCxnSpPr>
              <a:cxnSpLocks noChangeShapeType="1"/>
            </p:cNvCxnSpPr>
            <p:nvPr/>
          </p:nvCxnSpPr>
          <p:spPr bwMode="auto">
            <a:xfrm>
              <a:off x="3378" y="2908"/>
              <a:ext cx="743" cy="101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9" name="Text Box 31"/>
            <p:cNvSpPr txBox="1">
              <a:spLocks noChangeArrowheads="1"/>
            </p:cNvSpPr>
            <p:nvPr/>
          </p:nvSpPr>
          <p:spPr bwMode="auto">
            <a:xfrm rot="5400000">
              <a:off x="3642" y="3115"/>
              <a:ext cx="668" cy="56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lang="pt-BR" b="1" dirty="0"/>
                <a:t>. . .</a:t>
              </a:r>
              <a:endParaRPr lang="en-US" b="1" dirty="0"/>
            </a:p>
          </p:txBody>
        </p:sp>
      </p:grpSp>
      <p:cxnSp>
        <p:nvCxnSpPr>
          <p:cNvPr id="20" name="AutoShape 33"/>
          <p:cNvCxnSpPr>
            <a:cxnSpLocks noChangeShapeType="1"/>
            <a:stCxn id="6" idx="3"/>
            <a:endCxn id="31" idx="1"/>
          </p:cNvCxnSpPr>
          <p:nvPr/>
        </p:nvCxnSpPr>
        <p:spPr bwMode="auto">
          <a:xfrm flipV="1">
            <a:off x="1786367" y="3975441"/>
            <a:ext cx="197731" cy="33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6" name="AutoShape 33"/>
          <p:cNvCxnSpPr>
            <a:cxnSpLocks noChangeShapeType="1"/>
            <a:stCxn id="31" idx="3"/>
            <a:endCxn id="7" idx="1"/>
          </p:cNvCxnSpPr>
          <p:nvPr/>
        </p:nvCxnSpPr>
        <p:spPr bwMode="auto">
          <a:xfrm flipV="1">
            <a:off x="3976425" y="3972548"/>
            <a:ext cx="213220" cy="289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3194852" y="5035695"/>
            <a:ext cx="21722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800" i="1" dirty="0" smtClean="0">
                <a:solidFill>
                  <a:srgbClr val="FF0000"/>
                </a:solidFill>
              </a:rPr>
              <a:t>Speedup simulation time</a:t>
            </a:r>
            <a:endParaRPr lang="en-US" dirty="0"/>
          </a:p>
        </p:txBody>
      </p:sp>
      <p:cxnSp>
        <p:nvCxnSpPr>
          <p:cNvPr id="52" name="AutoShape 33"/>
          <p:cNvCxnSpPr>
            <a:cxnSpLocks noChangeShapeType="1"/>
            <a:stCxn id="39" idx="0"/>
            <a:endCxn id="31" idx="2"/>
          </p:cNvCxnSpPr>
          <p:nvPr/>
        </p:nvCxnSpPr>
        <p:spPr bwMode="auto">
          <a:xfrm rot="16200000" flipV="1">
            <a:off x="3408278" y="4162979"/>
            <a:ext cx="444701" cy="130073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5" name="AutoShape 33"/>
          <p:cNvCxnSpPr>
            <a:cxnSpLocks noChangeShapeType="1"/>
            <a:stCxn id="39" idx="0"/>
            <a:endCxn id="7" idx="2"/>
          </p:cNvCxnSpPr>
          <p:nvPr/>
        </p:nvCxnSpPr>
        <p:spPr bwMode="auto">
          <a:xfrm rot="5400000" flipH="1" flipV="1">
            <a:off x="4473115" y="4242091"/>
            <a:ext cx="601482" cy="985726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21" name="Text Box 42"/>
          <p:cNvSpPr txBox="1">
            <a:spLocks noChangeArrowheads="1"/>
          </p:cNvSpPr>
          <p:nvPr/>
        </p:nvSpPr>
        <p:spPr bwMode="auto">
          <a:xfrm>
            <a:off x="6922363" y="4088945"/>
            <a:ext cx="1815544" cy="923330"/>
          </a:xfrm>
          <a:prstGeom prst="rect">
            <a:avLst/>
          </a:prstGeom>
          <a:solidFill>
            <a:srgbClr val="DF817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 smtClean="0">
                <a:latin typeface="Trebuchet MS" pitchFamily="34" charset="0"/>
              </a:rPr>
              <a:t>Best </a:t>
            </a:r>
            <a:r>
              <a:rPr lang="pt-BR" sz="1800" i="1" dirty="0" smtClean="0">
                <a:latin typeface="Trebuchet MS" pitchFamily="34" charset="0"/>
              </a:rPr>
              <a:t>c</a:t>
            </a:r>
            <a:r>
              <a:rPr lang="pt-BR" sz="1800" i="1" baseline="-25000" dirty="0" smtClean="0">
                <a:latin typeface="Trebuchet MS" pitchFamily="34" charset="0"/>
              </a:rPr>
              <a:t>3 </a:t>
            </a:r>
            <a:r>
              <a:rPr lang="pt-BR" sz="1800" dirty="0" smtClean="0">
                <a:latin typeface="Trebuchet MS" pitchFamily="34" charset="0"/>
              </a:rPr>
              <a:t>for optimization goals </a:t>
            </a:r>
            <a:endParaRPr lang="en-US" sz="18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/>
      <p:bldP spid="39" grpId="0"/>
      <p:bldP spid="2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60" y="361921"/>
            <a:ext cx="8514645" cy="1143000"/>
          </a:xfrm>
        </p:spPr>
        <p:txBody>
          <a:bodyPr/>
          <a:lstStyle/>
          <a:p>
            <a:r>
              <a:rPr lang="en-US" sz="3600" dirty="0" smtClean="0"/>
              <a:t>Previous Works on Single-Pass Simulation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11" y="1406595"/>
            <a:ext cx="7772400" cy="463296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algorithm</a:t>
            </a:r>
          </a:p>
          <a:p>
            <a:pPr lvl="1"/>
            <a:r>
              <a:rPr lang="en-US" sz="2000" dirty="0" smtClean="0"/>
              <a:t>Stack data structure stores access trace</a:t>
            </a:r>
          </a:p>
          <a:p>
            <a:pPr lvl="1"/>
            <a:r>
              <a:rPr lang="en-US" sz="2000" dirty="0" smtClean="0"/>
              <a:t>Simple data structures, amenable to hardware implementation </a:t>
            </a:r>
          </a:p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Tree-based algorithm</a:t>
            </a:r>
          </a:p>
          <a:p>
            <a:pPr lvl="1"/>
            <a:r>
              <a:rPr lang="en-US" sz="2000" dirty="0" smtClean="0"/>
              <a:t>Decreased simulation time</a:t>
            </a:r>
          </a:p>
          <a:p>
            <a:pPr lvl="1"/>
            <a:r>
              <a:rPr lang="en-US" sz="2000" dirty="0" smtClean="0"/>
              <a:t>Complex data structures, more storage requirements</a:t>
            </a:r>
          </a:p>
          <a:p>
            <a:r>
              <a:rPr lang="en-US" sz="2800" dirty="0" smtClean="0"/>
              <a:t>Limitation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062332" y="1405984"/>
            <a:ext cx="466424" cy="1028284"/>
            <a:chOff x="6185189" y="2279984"/>
            <a:chExt cx="672811" cy="1028284"/>
          </a:xfrm>
        </p:grpSpPr>
        <p:grpSp>
          <p:nvGrpSpPr>
            <p:cNvPr id="14" name="Group 13"/>
            <p:cNvGrpSpPr/>
            <p:nvPr/>
          </p:nvGrpSpPr>
          <p:grpSpPr>
            <a:xfrm>
              <a:off x="6185189" y="2279984"/>
              <a:ext cx="671772" cy="973854"/>
              <a:chOff x="6185770" y="2279984"/>
              <a:chExt cx="522732" cy="973854"/>
            </a:xfrm>
          </p:grpSpPr>
          <p:sp>
            <p:nvSpPr>
              <p:cNvPr id="5" name="Rectangle 39"/>
              <p:cNvSpPr>
                <a:spLocks noChangeArrowheads="1"/>
              </p:cNvSpPr>
              <p:nvPr/>
            </p:nvSpPr>
            <p:spPr bwMode="auto">
              <a:xfrm>
                <a:off x="6187802" y="2279984"/>
                <a:ext cx="520700" cy="764492"/>
              </a:xfrm>
              <a:prstGeom prst="rect">
                <a:avLst/>
              </a:prstGeom>
              <a:noFill/>
              <a:ln w="19050">
                <a:solidFill>
                  <a:srgbClr val="006600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40"/>
              <p:cNvSpPr>
                <a:spLocks noChangeShapeType="1"/>
              </p:cNvSpPr>
              <p:nvPr/>
            </p:nvSpPr>
            <p:spPr bwMode="auto">
              <a:xfrm flipV="1">
                <a:off x="6190473" y="2435769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40"/>
              <p:cNvSpPr>
                <a:spLocks noChangeShapeType="1"/>
              </p:cNvSpPr>
              <p:nvPr/>
            </p:nvSpPr>
            <p:spPr bwMode="auto">
              <a:xfrm flipV="1">
                <a:off x="6190473" y="2583777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40"/>
              <p:cNvSpPr>
                <a:spLocks noChangeShapeType="1"/>
              </p:cNvSpPr>
              <p:nvPr/>
            </p:nvSpPr>
            <p:spPr bwMode="auto">
              <a:xfrm flipV="1">
                <a:off x="6190473" y="2737071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40"/>
              <p:cNvSpPr>
                <a:spLocks noChangeShapeType="1"/>
              </p:cNvSpPr>
              <p:nvPr/>
            </p:nvSpPr>
            <p:spPr bwMode="auto">
              <a:xfrm flipV="1">
                <a:off x="6190487" y="2890313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40"/>
              <p:cNvSpPr>
                <a:spLocks noChangeShapeType="1"/>
              </p:cNvSpPr>
              <p:nvPr/>
            </p:nvSpPr>
            <p:spPr bwMode="auto">
              <a:xfrm>
                <a:off x="6185770" y="3030277"/>
                <a:ext cx="1438" cy="223561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Line 40"/>
            <p:cNvSpPr>
              <a:spLocks noChangeShapeType="1"/>
            </p:cNvSpPr>
            <p:nvPr/>
          </p:nvSpPr>
          <p:spPr bwMode="auto">
            <a:xfrm>
              <a:off x="6856975" y="3036374"/>
              <a:ext cx="1025" cy="229340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6187044" y="3212275"/>
              <a:ext cx="665018" cy="95993"/>
            </a:xfrm>
            <a:custGeom>
              <a:avLst/>
              <a:gdLst>
                <a:gd name="connsiteX0" fmla="*/ 0 w 665018"/>
                <a:gd name="connsiteY0" fmla="*/ 41564 h 95993"/>
                <a:gd name="connsiteX1" fmla="*/ 207818 w 665018"/>
                <a:gd name="connsiteY1" fmla="*/ 95003 h 95993"/>
                <a:gd name="connsiteX2" fmla="*/ 368135 w 665018"/>
                <a:gd name="connsiteY2" fmla="*/ 47502 h 95993"/>
                <a:gd name="connsiteX3" fmla="*/ 498764 w 665018"/>
                <a:gd name="connsiteY3" fmla="*/ 0 h 95993"/>
                <a:gd name="connsiteX4" fmla="*/ 665018 w 665018"/>
                <a:gd name="connsiteY4" fmla="*/ 47502 h 95993"/>
                <a:gd name="connsiteX5" fmla="*/ 665018 w 665018"/>
                <a:gd name="connsiteY5" fmla="*/ 47502 h 9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018" h="95993">
                  <a:moveTo>
                    <a:pt x="0" y="41564"/>
                  </a:moveTo>
                  <a:cubicBezTo>
                    <a:pt x="73231" y="67788"/>
                    <a:pt x="146462" y="94013"/>
                    <a:pt x="207818" y="95003"/>
                  </a:cubicBezTo>
                  <a:cubicBezTo>
                    <a:pt x="269174" y="95993"/>
                    <a:pt x="319644" y="63336"/>
                    <a:pt x="368135" y="47502"/>
                  </a:cubicBezTo>
                  <a:cubicBezTo>
                    <a:pt x="416626" y="31668"/>
                    <a:pt x="449284" y="0"/>
                    <a:pt x="498764" y="0"/>
                  </a:cubicBezTo>
                  <a:cubicBezTo>
                    <a:pt x="548244" y="0"/>
                    <a:pt x="665018" y="47502"/>
                    <a:pt x="665018" y="47502"/>
                  </a:cubicBezTo>
                  <a:lnTo>
                    <a:pt x="665018" y="47502"/>
                  </a:lnTo>
                </a:path>
              </a:pathLst>
            </a:custGeom>
            <a:noFill/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210299" y="2617909"/>
            <a:ext cx="2838451" cy="1250192"/>
            <a:chOff x="6210299" y="2546350"/>
            <a:chExt cx="2838451" cy="1250192"/>
          </a:xfrm>
        </p:grpSpPr>
        <p:sp>
          <p:nvSpPr>
            <p:cNvPr id="18" name="Rectangle 39"/>
            <p:cNvSpPr>
              <a:spLocks noChangeArrowheads="1"/>
            </p:cNvSpPr>
            <p:nvPr/>
          </p:nvSpPr>
          <p:spPr bwMode="auto">
            <a:xfrm>
              <a:off x="7454637" y="254635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39"/>
            <p:cNvSpPr>
              <a:spLocks noChangeArrowheads="1"/>
            </p:cNvSpPr>
            <p:nvPr/>
          </p:nvSpPr>
          <p:spPr bwMode="auto">
            <a:xfrm>
              <a:off x="6787887" y="293370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39"/>
            <p:cNvSpPr>
              <a:spLocks noChangeArrowheads="1"/>
            </p:cNvSpPr>
            <p:nvPr/>
          </p:nvSpPr>
          <p:spPr bwMode="auto">
            <a:xfrm>
              <a:off x="8184887" y="292735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39"/>
            <p:cNvSpPr>
              <a:spLocks noChangeArrowheads="1"/>
            </p:cNvSpPr>
            <p:nvPr/>
          </p:nvSpPr>
          <p:spPr bwMode="auto">
            <a:xfrm>
              <a:off x="7829287" y="326390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39"/>
            <p:cNvSpPr>
              <a:spLocks noChangeArrowheads="1"/>
            </p:cNvSpPr>
            <p:nvPr/>
          </p:nvSpPr>
          <p:spPr bwMode="auto">
            <a:xfrm>
              <a:off x="8565887" y="326390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39"/>
            <p:cNvSpPr>
              <a:spLocks noChangeArrowheads="1"/>
            </p:cNvSpPr>
            <p:nvPr/>
          </p:nvSpPr>
          <p:spPr bwMode="auto">
            <a:xfrm>
              <a:off x="6425937" y="326390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39"/>
            <p:cNvSpPr>
              <a:spLocks noChangeArrowheads="1"/>
            </p:cNvSpPr>
            <p:nvPr/>
          </p:nvSpPr>
          <p:spPr bwMode="auto">
            <a:xfrm>
              <a:off x="7162537" y="326390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" name="AutoShape 33"/>
            <p:cNvCxnSpPr>
              <a:cxnSpLocks noChangeShapeType="1"/>
              <a:stCxn id="18" idx="2"/>
              <a:endCxn id="23" idx="0"/>
            </p:cNvCxnSpPr>
            <p:nvPr/>
          </p:nvCxnSpPr>
          <p:spPr bwMode="auto">
            <a:xfrm rot="5400000">
              <a:off x="7246807" y="2484437"/>
              <a:ext cx="231775" cy="66675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2" name="AutoShape 33"/>
            <p:cNvCxnSpPr>
              <a:cxnSpLocks noChangeShapeType="1"/>
              <a:stCxn id="18" idx="2"/>
              <a:endCxn id="24" idx="0"/>
            </p:cNvCxnSpPr>
            <p:nvPr/>
          </p:nvCxnSpPr>
          <p:spPr bwMode="auto">
            <a:xfrm rot="16200000" flipH="1">
              <a:off x="7948482" y="2449512"/>
              <a:ext cx="225425" cy="73025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5" name="AutoShape 33"/>
            <p:cNvCxnSpPr>
              <a:cxnSpLocks noChangeShapeType="1"/>
              <a:stCxn id="23" idx="2"/>
              <a:endCxn id="27" idx="0"/>
            </p:cNvCxnSpPr>
            <p:nvPr/>
          </p:nvCxnSpPr>
          <p:spPr bwMode="auto">
            <a:xfrm rot="5400000">
              <a:off x="6761032" y="2995612"/>
              <a:ext cx="174625" cy="36195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9" name="AutoShape 33"/>
            <p:cNvCxnSpPr>
              <a:cxnSpLocks noChangeShapeType="1"/>
              <a:stCxn id="24" idx="2"/>
              <a:endCxn id="25" idx="0"/>
            </p:cNvCxnSpPr>
            <p:nvPr/>
          </p:nvCxnSpPr>
          <p:spPr bwMode="auto">
            <a:xfrm rot="5400000">
              <a:off x="8158032" y="2995612"/>
              <a:ext cx="180975" cy="35560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2" name="AutoShape 33"/>
            <p:cNvCxnSpPr>
              <a:cxnSpLocks noChangeShapeType="1"/>
              <a:stCxn id="23" idx="2"/>
              <a:endCxn id="28" idx="0"/>
            </p:cNvCxnSpPr>
            <p:nvPr/>
          </p:nvCxnSpPr>
          <p:spPr bwMode="auto">
            <a:xfrm rot="16200000" flipH="1">
              <a:off x="7129332" y="2989262"/>
              <a:ext cx="174625" cy="37465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5" name="AutoShape 33"/>
            <p:cNvCxnSpPr>
              <a:cxnSpLocks noChangeShapeType="1"/>
              <a:stCxn id="24" idx="2"/>
              <a:endCxn id="26" idx="0"/>
            </p:cNvCxnSpPr>
            <p:nvPr/>
          </p:nvCxnSpPr>
          <p:spPr bwMode="auto">
            <a:xfrm rot="16200000" flipH="1">
              <a:off x="8526332" y="2982912"/>
              <a:ext cx="180975" cy="38100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8" name="Text Box 13"/>
            <p:cNvSpPr txBox="1">
              <a:spLocks noChangeArrowheads="1"/>
            </p:cNvSpPr>
            <p:nvPr/>
          </p:nvSpPr>
          <p:spPr bwMode="auto">
            <a:xfrm rot="10800000">
              <a:off x="7629524" y="3427210"/>
              <a:ext cx="106679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lang="pt-BR" sz="1800" b="1" dirty="0">
                  <a:solidFill>
                    <a:srgbClr val="006600"/>
                  </a:solidFill>
                </a:rPr>
                <a:t>. . </a:t>
              </a:r>
              <a:r>
                <a:rPr lang="pt-BR" sz="1800" b="1" dirty="0" smtClean="0">
                  <a:solidFill>
                    <a:srgbClr val="006600"/>
                  </a:solidFill>
                </a:rPr>
                <a:t>.</a:t>
              </a:r>
              <a:endParaRPr lang="en-US" sz="1800" b="1" dirty="0">
                <a:solidFill>
                  <a:srgbClr val="006600"/>
                </a:solidFill>
              </a:endParaRPr>
            </a:p>
          </p:txBody>
        </p:sp>
        <p:sp>
          <p:nvSpPr>
            <p:cNvPr id="49" name="Text Box 13"/>
            <p:cNvSpPr txBox="1">
              <a:spLocks noChangeArrowheads="1"/>
            </p:cNvSpPr>
            <p:nvPr/>
          </p:nvSpPr>
          <p:spPr bwMode="auto">
            <a:xfrm rot="10800000">
              <a:off x="6210299" y="3398635"/>
              <a:ext cx="106679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lang="pt-BR" sz="1800" b="1" dirty="0">
                  <a:solidFill>
                    <a:srgbClr val="006600"/>
                  </a:solidFill>
                </a:rPr>
                <a:t>. . </a:t>
              </a:r>
              <a:r>
                <a:rPr lang="pt-BR" sz="1800" b="1" dirty="0" smtClean="0">
                  <a:solidFill>
                    <a:srgbClr val="006600"/>
                  </a:solidFill>
                </a:rPr>
                <a:t>.</a:t>
              </a:r>
              <a:endParaRPr lang="en-US" sz="1800" b="1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79227" y="4528193"/>
            <a:ext cx="1566407" cy="1632076"/>
            <a:chOff x="2076426" y="4464395"/>
            <a:chExt cx="1566407" cy="1632076"/>
          </a:xfrm>
        </p:grpSpPr>
        <p:sp>
          <p:nvSpPr>
            <p:cNvPr id="68" name="Text Box 5"/>
            <p:cNvSpPr txBox="1">
              <a:spLocks noChangeArrowheads="1"/>
            </p:cNvSpPr>
            <p:nvPr/>
          </p:nvSpPr>
          <p:spPr bwMode="auto">
            <a:xfrm>
              <a:off x="2181741" y="5727139"/>
              <a:ext cx="136898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Processor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69" name="Text Box 5"/>
            <p:cNvSpPr txBox="1">
              <a:spLocks noChangeArrowheads="1"/>
            </p:cNvSpPr>
            <p:nvPr/>
          </p:nvSpPr>
          <p:spPr bwMode="auto">
            <a:xfrm>
              <a:off x="2179763" y="5083892"/>
              <a:ext cx="1368981" cy="36933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L1 cache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70" name="Text Box 5"/>
            <p:cNvSpPr txBox="1">
              <a:spLocks noChangeArrowheads="1"/>
            </p:cNvSpPr>
            <p:nvPr/>
          </p:nvSpPr>
          <p:spPr bwMode="auto">
            <a:xfrm>
              <a:off x="2189658" y="4464395"/>
              <a:ext cx="136898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Main Mem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79" name="Line 8"/>
            <p:cNvSpPr>
              <a:spLocks noChangeShapeType="1"/>
            </p:cNvSpPr>
            <p:nvPr/>
          </p:nvSpPr>
          <p:spPr bwMode="auto">
            <a:xfrm>
              <a:off x="2946399" y="4851400"/>
              <a:ext cx="2613" cy="2273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0" name="Line 9"/>
            <p:cNvSpPr>
              <a:spLocks noChangeShapeType="1"/>
            </p:cNvSpPr>
            <p:nvPr/>
          </p:nvSpPr>
          <p:spPr bwMode="auto">
            <a:xfrm flipH="1" flipV="1">
              <a:off x="2806700" y="4826000"/>
              <a:ext cx="8075" cy="233652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1" name="Line 8"/>
            <p:cNvSpPr>
              <a:spLocks noChangeShapeType="1"/>
            </p:cNvSpPr>
            <p:nvPr/>
          </p:nvSpPr>
          <p:spPr bwMode="auto">
            <a:xfrm>
              <a:off x="2940050" y="5454650"/>
              <a:ext cx="2612" cy="2654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2" name="Line 9"/>
            <p:cNvSpPr>
              <a:spLocks noChangeShapeType="1"/>
            </p:cNvSpPr>
            <p:nvPr/>
          </p:nvSpPr>
          <p:spPr bwMode="auto">
            <a:xfrm flipH="1" flipV="1">
              <a:off x="2806700" y="5454650"/>
              <a:ext cx="1725" cy="246352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9" name="Rectangle 17"/>
            <p:cNvSpPr>
              <a:spLocks noChangeArrowheads="1"/>
            </p:cNvSpPr>
            <p:nvPr/>
          </p:nvSpPr>
          <p:spPr bwMode="auto">
            <a:xfrm>
              <a:off x="2076426" y="4954769"/>
              <a:ext cx="1566407" cy="637954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568273" y="3888188"/>
            <a:ext cx="3005593" cy="2443777"/>
            <a:chOff x="2695492" y="3888188"/>
            <a:chExt cx="3005593" cy="2443777"/>
          </a:xfrm>
        </p:grpSpPr>
        <p:sp>
          <p:nvSpPr>
            <p:cNvPr id="58" name="Text Box 5"/>
            <p:cNvSpPr txBox="1">
              <a:spLocks noChangeArrowheads="1"/>
            </p:cNvSpPr>
            <p:nvPr/>
          </p:nvSpPr>
          <p:spPr bwMode="auto">
            <a:xfrm>
              <a:off x="3463732" y="5962633"/>
              <a:ext cx="136898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Processor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59" name="Text Box 5"/>
            <p:cNvSpPr txBox="1">
              <a:spLocks noChangeArrowheads="1"/>
            </p:cNvSpPr>
            <p:nvPr/>
          </p:nvSpPr>
          <p:spPr bwMode="auto">
            <a:xfrm>
              <a:off x="2822713" y="5426261"/>
              <a:ext cx="1253111" cy="36933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L1 I cache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60" name="Text Box 5"/>
            <p:cNvSpPr txBox="1">
              <a:spLocks noChangeArrowheads="1"/>
            </p:cNvSpPr>
            <p:nvPr/>
          </p:nvSpPr>
          <p:spPr bwMode="auto">
            <a:xfrm>
              <a:off x="3447898" y="4379252"/>
              <a:ext cx="136898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Main Mem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62" name="Line 8"/>
            <p:cNvSpPr>
              <a:spLocks noChangeShapeType="1"/>
            </p:cNvSpPr>
            <p:nvPr/>
          </p:nvSpPr>
          <p:spPr bwMode="auto">
            <a:xfrm flipH="1">
              <a:off x="3236180" y="4746929"/>
              <a:ext cx="699715" cy="16697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Line 9"/>
            <p:cNvSpPr>
              <a:spLocks noChangeShapeType="1"/>
            </p:cNvSpPr>
            <p:nvPr/>
          </p:nvSpPr>
          <p:spPr bwMode="auto">
            <a:xfrm flipV="1">
              <a:off x="3530379" y="4762829"/>
              <a:ext cx="612250" cy="159027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4" name="Line 8"/>
            <p:cNvSpPr>
              <a:spLocks noChangeShapeType="1"/>
            </p:cNvSpPr>
            <p:nvPr/>
          </p:nvSpPr>
          <p:spPr bwMode="auto">
            <a:xfrm>
              <a:off x="5025487" y="5274623"/>
              <a:ext cx="6349" cy="15875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5" name="Line 9"/>
            <p:cNvSpPr>
              <a:spLocks noChangeShapeType="1"/>
            </p:cNvSpPr>
            <p:nvPr/>
          </p:nvSpPr>
          <p:spPr bwMode="auto">
            <a:xfrm flipH="1" flipV="1">
              <a:off x="4896883" y="5296876"/>
              <a:ext cx="1" cy="127000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Line 8"/>
            <p:cNvSpPr>
              <a:spLocks noChangeShapeType="1"/>
            </p:cNvSpPr>
            <p:nvPr/>
          </p:nvSpPr>
          <p:spPr bwMode="auto">
            <a:xfrm flipH="1">
              <a:off x="4412973" y="5780598"/>
              <a:ext cx="612251" cy="17492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7" name="Line 9"/>
            <p:cNvSpPr>
              <a:spLocks noChangeShapeType="1"/>
            </p:cNvSpPr>
            <p:nvPr/>
          </p:nvSpPr>
          <p:spPr bwMode="auto">
            <a:xfrm flipV="1">
              <a:off x="4158531" y="5780595"/>
              <a:ext cx="532737" cy="174931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Text Box 5"/>
            <p:cNvSpPr txBox="1">
              <a:spLocks noChangeArrowheads="1"/>
            </p:cNvSpPr>
            <p:nvPr/>
          </p:nvSpPr>
          <p:spPr bwMode="auto">
            <a:xfrm>
              <a:off x="2830664" y="4919440"/>
              <a:ext cx="1238164" cy="36933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L2 I cache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97" name="Text Box 5"/>
            <p:cNvSpPr txBox="1">
              <a:spLocks noChangeArrowheads="1"/>
            </p:cNvSpPr>
            <p:nvPr/>
          </p:nvSpPr>
          <p:spPr bwMode="auto">
            <a:xfrm>
              <a:off x="4254883" y="4914076"/>
              <a:ext cx="1334883" cy="36933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L2 D cache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98" name="Text Box 5"/>
            <p:cNvSpPr txBox="1">
              <a:spLocks noChangeArrowheads="1"/>
            </p:cNvSpPr>
            <p:nvPr/>
          </p:nvSpPr>
          <p:spPr bwMode="auto">
            <a:xfrm>
              <a:off x="4259289" y="5431527"/>
              <a:ext cx="1322527" cy="36933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L1 D cache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99" name="Line 9"/>
            <p:cNvSpPr>
              <a:spLocks noChangeShapeType="1"/>
            </p:cNvSpPr>
            <p:nvPr/>
          </p:nvSpPr>
          <p:spPr bwMode="auto">
            <a:xfrm flipH="1" flipV="1">
              <a:off x="3601940" y="5788549"/>
              <a:ext cx="540687" cy="151072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1" name="Line 8"/>
            <p:cNvSpPr>
              <a:spLocks noChangeShapeType="1"/>
            </p:cNvSpPr>
            <p:nvPr/>
          </p:nvSpPr>
          <p:spPr bwMode="auto">
            <a:xfrm>
              <a:off x="3315695" y="5796501"/>
              <a:ext cx="604298" cy="15107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2" name="Line 8"/>
            <p:cNvSpPr>
              <a:spLocks noChangeShapeType="1"/>
            </p:cNvSpPr>
            <p:nvPr/>
          </p:nvSpPr>
          <p:spPr bwMode="auto">
            <a:xfrm>
              <a:off x="3291840" y="5287616"/>
              <a:ext cx="1" cy="12722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3" name="Line 9"/>
            <p:cNvSpPr>
              <a:spLocks noChangeShapeType="1"/>
            </p:cNvSpPr>
            <p:nvPr/>
          </p:nvSpPr>
          <p:spPr bwMode="auto">
            <a:xfrm flipH="1" flipV="1">
              <a:off x="3443121" y="5282299"/>
              <a:ext cx="1" cy="127000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4" name="Line 9"/>
            <p:cNvSpPr>
              <a:spLocks noChangeShapeType="1"/>
            </p:cNvSpPr>
            <p:nvPr/>
          </p:nvSpPr>
          <p:spPr bwMode="auto">
            <a:xfrm flipH="1" flipV="1">
              <a:off x="4166483" y="4754880"/>
              <a:ext cx="691764" cy="143123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5" name="Line 8"/>
            <p:cNvSpPr>
              <a:spLocks noChangeShapeType="1"/>
            </p:cNvSpPr>
            <p:nvPr/>
          </p:nvSpPr>
          <p:spPr bwMode="auto">
            <a:xfrm>
              <a:off x="4405021" y="4738978"/>
              <a:ext cx="683814" cy="14312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6" name="Rectangle 17"/>
            <p:cNvSpPr>
              <a:spLocks noChangeArrowheads="1"/>
            </p:cNvSpPr>
            <p:nvPr/>
          </p:nvSpPr>
          <p:spPr bwMode="auto">
            <a:xfrm>
              <a:off x="2727297" y="4821109"/>
              <a:ext cx="1407381" cy="103900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7"/>
            <p:cNvSpPr>
              <a:spLocks noChangeArrowheads="1"/>
            </p:cNvSpPr>
            <p:nvPr/>
          </p:nvSpPr>
          <p:spPr bwMode="auto">
            <a:xfrm>
              <a:off x="4180644" y="4822434"/>
              <a:ext cx="1480686" cy="103900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695492" y="3888188"/>
              <a:ext cx="3005593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Trebuchet MS" pitchFamily="34" charset="0"/>
                </a:rPr>
                <a:t>T-</a:t>
              </a:r>
              <a:r>
                <a:rPr lang="en-US" sz="1600" b="1" dirty="0" err="1" smtClean="0">
                  <a:latin typeface="Trebuchet MS" pitchFamily="34" charset="0"/>
                </a:rPr>
                <a:t>SPaCS</a:t>
              </a:r>
              <a:r>
                <a:rPr lang="en-US" sz="1600" b="1" dirty="0" smtClean="0">
                  <a:latin typeface="Trebuchet MS" pitchFamily="34" charset="0"/>
                </a:rPr>
                <a:t> </a:t>
              </a:r>
            </a:p>
            <a:p>
              <a:r>
                <a:rPr lang="en-US" sz="1200" dirty="0" smtClean="0">
                  <a:latin typeface="Trebuchet MS" pitchFamily="34" charset="0"/>
                </a:rPr>
                <a:t>(</a:t>
              </a:r>
              <a:r>
                <a:rPr lang="en-US" sz="1200" dirty="0" err="1" smtClean="0">
                  <a:latin typeface="Trebuchet MS" pitchFamily="34" charset="0"/>
                </a:rPr>
                <a:t>Zang</a:t>
              </a:r>
              <a:r>
                <a:rPr lang="en-US" sz="1200" dirty="0" smtClean="0">
                  <a:latin typeface="Trebuchet MS" pitchFamily="34" charset="0"/>
                </a:rPr>
                <a:t> and Gordon-Ross, 11)</a:t>
              </a:r>
              <a:endParaRPr lang="en-US" sz="1200" dirty="0">
                <a:latin typeface="Trebuchet MS" pitchFamily="34" charset="0"/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5734215" y="4372930"/>
            <a:ext cx="3036074" cy="1912958"/>
            <a:chOff x="5734215" y="4372930"/>
            <a:chExt cx="3036074" cy="1912958"/>
          </a:xfrm>
        </p:grpSpPr>
        <p:sp>
          <p:nvSpPr>
            <p:cNvPr id="71" name="Text Box 5"/>
            <p:cNvSpPr txBox="1">
              <a:spLocks noChangeArrowheads="1"/>
            </p:cNvSpPr>
            <p:nvPr/>
          </p:nvSpPr>
          <p:spPr bwMode="auto">
            <a:xfrm>
              <a:off x="6557670" y="5916556"/>
              <a:ext cx="136898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Processor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72" name="Text Box 5"/>
            <p:cNvSpPr txBox="1">
              <a:spLocks noChangeArrowheads="1"/>
            </p:cNvSpPr>
            <p:nvPr/>
          </p:nvSpPr>
          <p:spPr bwMode="auto">
            <a:xfrm>
              <a:off x="5800325" y="5419940"/>
              <a:ext cx="1368981" cy="36933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L1 I cache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73" name="Text Box 5"/>
            <p:cNvSpPr txBox="1">
              <a:spLocks noChangeArrowheads="1"/>
            </p:cNvSpPr>
            <p:nvPr/>
          </p:nvSpPr>
          <p:spPr bwMode="auto">
            <a:xfrm>
              <a:off x="6541836" y="4372930"/>
              <a:ext cx="136898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Main Mem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77" name="Text Box 5"/>
            <p:cNvSpPr txBox="1">
              <a:spLocks noChangeArrowheads="1"/>
            </p:cNvSpPr>
            <p:nvPr/>
          </p:nvSpPr>
          <p:spPr bwMode="auto">
            <a:xfrm>
              <a:off x="6541837" y="4899472"/>
              <a:ext cx="1368981" cy="369332"/>
            </a:xfrm>
            <a:prstGeom prst="rect">
              <a:avLst/>
            </a:prstGeom>
            <a:solidFill>
              <a:srgbClr val="F5815D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L2 U cache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83" name="Line 8"/>
            <p:cNvSpPr>
              <a:spLocks noChangeShapeType="1"/>
            </p:cNvSpPr>
            <p:nvPr/>
          </p:nvSpPr>
          <p:spPr bwMode="auto">
            <a:xfrm>
              <a:off x="7286139" y="4722146"/>
              <a:ext cx="5207" cy="15995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4" name="Line 9"/>
            <p:cNvSpPr>
              <a:spLocks noChangeShapeType="1"/>
            </p:cNvSpPr>
            <p:nvPr/>
          </p:nvSpPr>
          <p:spPr bwMode="auto">
            <a:xfrm flipH="1" flipV="1">
              <a:off x="7165487" y="4728497"/>
              <a:ext cx="1" cy="127000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0" name="Text Box 5"/>
            <p:cNvSpPr txBox="1">
              <a:spLocks noChangeArrowheads="1"/>
            </p:cNvSpPr>
            <p:nvPr/>
          </p:nvSpPr>
          <p:spPr bwMode="auto">
            <a:xfrm>
              <a:off x="7320349" y="5421266"/>
              <a:ext cx="1368981" cy="36933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L1 D cache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111" name="Line 9"/>
            <p:cNvSpPr>
              <a:spLocks noChangeShapeType="1"/>
            </p:cNvSpPr>
            <p:nvPr/>
          </p:nvSpPr>
          <p:spPr bwMode="auto">
            <a:xfrm flipH="1" flipV="1">
              <a:off x="6688370" y="5781923"/>
              <a:ext cx="507559" cy="125896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2" name="Line 8"/>
            <p:cNvSpPr>
              <a:spLocks noChangeShapeType="1"/>
            </p:cNvSpPr>
            <p:nvPr/>
          </p:nvSpPr>
          <p:spPr bwMode="auto">
            <a:xfrm>
              <a:off x="6378272" y="5773972"/>
              <a:ext cx="587071" cy="13384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3" name="Line 9"/>
            <p:cNvSpPr>
              <a:spLocks noChangeShapeType="1"/>
            </p:cNvSpPr>
            <p:nvPr/>
          </p:nvSpPr>
          <p:spPr bwMode="auto">
            <a:xfrm flipV="1">
              <a:off x="7211833" y="5788549"/>
              <a:ext cx="564543" cy="111319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4" name="Line 8"/>
            <p:cNvSpPr>
              <a:spLocks noChangeShapeType="1"/>
            </p:cNvSpPr>
            <p:nvPr/>
          </p:nvSpPr>
          <p:spPr bwMode="auto">
            <a:xfrm flipH="1">
              <a:off x="7466275" y="5788551"/>
              <a:ext cx="628152" cy="12722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5" name="Line 8"/>
            <p:cNvSpPr>
              <a:spLocks noChangeShapeType="1"/>
            </p:cNvSpPr>
            <p:nvPr/>
          </p:nvSpPr>
          <p:spPr bwMode="auto">
            <a:xfrm flipH="1">
              <a:off x="6384896" y="5271715"/>
              <a:ext cx="564542" cy="12722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6" name="Line 9"/>
            <p:cNvSpPr>
              <a:spLocks noChangeShapeType="1"/>
            </p:cNvSpPr>
            <p:nvPr/>
          </p:nvSpPr>
          <p:spPr bwMode="auto">
            <a:xfrm flipV="1">
              <a:off x="6648615" y="5263762"/>
              <a:ext cx="531413" cy="144447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7" name="Line 9"/>
            <p:cNvSpPr>
              <a:spLocks noChangeShapeType="1"/>
            </p:cNvSpPr>
            <p:nvPr/>
          </p:nvSpPr>
          <p:spPr bwMode="auto">
            <a:xfrm flipH="1" flipV="1">
              <a:off x="7197255" y="5273040"/>
              <a:ext cx="691764" cy="143123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8" name="Line 8"/>
            <p:cNvSpPr>
              <a:spLocks noChangeShapeType="1"/>
            </p:cNvSpPr>
            <p:nvPr/>
          </p:nvSpPr>
          <p:spPr bwMode="auto">
            <a:xfrm>
              <a:off x="7467598" y="5265089"/>
              <a:ext cx="683814" cy="14312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9" name="Rectangle 17"/>
            <p:cNvSpPr>
              <a:spLocks noChangeArrowheads="1"/>
            </p:cNvSpPr>
            <p:nvPr/>
          </p:nvSpPr>
          <p:spPr bwMode="auto">
            <a:xfrm>
              <a:off x="5734215" y="4813158"/>
              <a:ext cx="3036074" cy="103900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422152" y="4172655"/>
            <a:ext cx="1664325" cy="2243286"/>
            <a:chOff x="3069206" y="2562226"/>
            <a:chExt cx="302148" cy="1495428"/>
          </a:xfrm>
        </p:grpSpPr>
        <p:cxnSp>
          <p:nvCxnSpPr>
            <p:cNvPr id="93" name="Straight Connector 92"/>
            <p:cNvCxnSpPr/>
            <p:nvPr/>
          </p:nvCxnSpPr>
          <p:spPr bwMode="auto">
            <a:xfrm rot="5400000">
              <a:off x="2457450" y="3190878"/>
              <a:ext cx="1495428" cy="238123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16200000" flipH="1">
              <a:off x="2480808" y="3156671"/>
              <a:ext cx="1478943" cy="302148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0" name="Group 99"/>
          <p:cNvGrpSpPr/>
          <p:nvPr/>
        </p:nvGrpSpPr>
        <p:grpSpPr>
          <a:xfrm>
            <a:off x="7804935" y="4274769"/>
            <a:ext cx="1339068" cy="739381"/>
            <a:chOff x="7264070" y="4285401"/>
            <a:chExt cx="1689432" cy="739381"/>
          </a:xfrm>
        </p:grpSpPr>
        <p:sp>
          <p:nvSpPr>
            <p:cNvPr id="95" name="Text Box 40"/>
            <p:cNvSpPr txBox="1">
              <a:spLocks noChangeArrowheads="1"/>
            </p:cNvSpPr>
            <p:nvPr/>
          </p:nvSpPr>
          <p:spPr bwMode="auto">
            <a:xfrm>
              <a:off x="7295570" y="4285401"/>
              <a:ext cx="16579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pt-BR" sz="1800" i="1" dirty="0" smtClean="0">
                  <a:solidFill>
                    <a:srgbClr val="FF0000"/>
                  </a:solidFill>
                </a:rPr>
                <a:t>Popular</a:t>
              </a:r>
              <a:endParaRPr lang="en-US" dirty="0"/>
            </a:p>
          </p:txBody>
        </p:sp>
        <p:cxnSp>
          <p:nvCxnSpPr>
            <p:cNvPr id="96" name="AutoShape 33"/>
            <p:cNvCxnSpPr>
              <a:cxnSpLocks noChangeShapeType="1"/>
              <a:stCxn id="95" idx="2"/>
            </p:cNvCxnSpPr>
            <p:nvPr/>
          </p:nvCxnSpPr>
          <p:spPr bwMode="auto">
            <a:xfrm flipH="1">
              <a:off x="7264070" y="4654733"/>
              <a:ext cx="860463" cy="370049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23" name="Text Box 40"/>
          <p:cNvSpPr txBox="1">
            <a:spLocks noChangeArrowheads="1"/>
          </p:cNvSpPr>
          <p:nvPr/>
        </p:nvSpPr>
        <p:spPr bwMode="auto">
          <a:xfrm>
            <a:off x="6544025" y="3878380"/>
            <a:ext cx="1314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U-SPaCS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caches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59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3559106" y="326707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(001) </a:t>
            </a:r>
            <a:r>
              <a:rPr lang="en-US" sz="1800" u="sng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111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Times"/>
              </a:rPr>
              <a:t> 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920681" y="4935624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001 111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916180" y="4616275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912761" y="428290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101 010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22348" y="395905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111 111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08943" y="3645129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110 101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2908306" y="3531008"/>
            <a:ext cx="2359019" cy="1660441"/>
            <a:chOff x="2908306" y="3531008"/>
            <a:chExt cx="2359019" cy="1660441"/>
          </a:xfrm>
        </p:grpSpPr>
        <p:sp>
          <p:nvSpPr>
            <p:cNvPr id="90" name="Text Box 40"/>
            <p:cNvSpPr txBox="1">
              <a:spLocks noChangeArrowheads="1"/>
            </p:cNvSpPr>
            <p:nvPr/>
          </p:nvSpPr>
          <p:spPr bwMode="auto">
            <a:xfrm>
              <a:off x="3384556" y="3939210"/>
              <a:ext cx="182561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No previous access in stack</a:t>
              </a:r>
            </a:p>
          </p:txBody>
        </p:sp>
        <p:cxnSp>
          <p:nvCxnSpPr>
            <p:cNvPr id="91" name="AutoShape 33"/>
            <p:cNvCxnSpPr>
              <a:cxnSpLocks noChangeShapeType="1"/>
              <a:stCxn id="63" idx="2"/>
              <a:endCxn id="90" idx="0"/>
            </p:cNvCxnSpPr>
            <p:nvPr/>
          </p:nvCxnSpPr>
          <p:spPr bwMode="auto">
            <a:xfrm rot="16200000" flipH="1">
              <a:off x="4091659" y="373350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908306" y="35765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sp>
          <p:nvSpPr>
            <p:cNvPr id="97" name="Text Box 40"/>
            <p:cNvSpPr txBox="1">
              <a:spLocks noChangeArrowheads="1"/>
            </p:cNvSpPr>
            <p:nvPr/>
          </p:nvSpPr>
          <p:spPr bwMode="auto">
            <a:xfrm>
              <a:off x="3441706" y="4852895"/>
              <a:ext cx="182561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Compulsory miss</a:t>
              </a:r>
            </a:p>
          </p:txBody>
        </p:sp>
        <p:cxnSp>
          <p:nvCxnSpPr>
            <p:cNvPr id="98" name="AutoShape 33"/>
            <p:cNvCxnSpPr>
              <a:cxnSpLocks noChangeShapeType="1"/>
            </p:cNvCxnSpPr>
            <p:nvPr/>
          </p:nvCxnSpPr>
          <p:spPr bwMode="auto">
            <a:xfrm rot="16200000" flipH="1">
              <a:off x="4101184" y="470505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1" name="Group 110"/>
          <p:cNvGrpSpPr/>
          <p:nvPr/>
        </p:nvGrpSpPr>
        <p:grpSpPr>
          <a:xfrm>
            <a:off x="4312693" y="3689392"/>
            <a:ext cx="4207481" cy="2102507"/>
            <a:chOff x="4403863" y="3689392"/>
            <a:chExt cx="4116591" cy="2102507"/>
          </a:xfrm>
        </p:grpSpPr>
        <p:cxnSp>
          <p:nvCxnSpPr>
            <p:cNvPr id="103" name="Elbow Connector 102"/>
            <p:cNvCxnSpPr>
              <a:stCxn id="97" idx="2"/>
              <a:endCxn id="9" idx="1"/>
            </p:cNvCxnSpPr>
            <p:nvPr/>
          </p:nvCxnSpPr>
          <p:spPr bwMode="auto">
            <a:xfrm rot="5400000" flipH="1" flipV="1">
              <a:off x="5010462" y="3218489"/>
              <a:ext cx="1366361" cy="2579560"/>
            </a:xfrm>
            <a:prstGeom prst="bentConnector4">
              <a:avLst>
                <a:gd name="adj1" fmla="val -16731"/>
                <a:gd name="adj2" fmla="val 67485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 Box 40"/>
            <p:cNvSpPr txBox="1">
              <a:spLocks noChangeArrowheads="1"/>
            </p:cNvSpPr>
            <p:nvPr/>
          </p:nvSpPr>
          <p:spPr bwMode="auto">
            <a:xfrm>
              <a:off x="4565656" y="54533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Stack update</a:t>
              </a: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7050360" y="3689392"/>
              <a:ext cx="1470094" cy="263934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latin typeface="+mj-lt"/>
                </a:rPr>
                <a:t>(001) </a:t>
              </a:r>
              <a:r>
                <a:rPr lang="en-US" sz="1800" u="sng" dirty="0" smtClean="0">
                  <a:latin typeface="+mj-lt"/>
                </a:rPr>
                <a:t>111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lang="en-US" sz="1800" dirty="0" smtClean="0"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2322214" y="3399042"/>
            <a:ext cx="1236893" cy="1742301"/>
            <a:chOff x="2322214" y="3399042"/>
            <a:chExt cx="1236893" cy="1742301"/>
          </a:xfrm>
        </p:grpSpPr>
        <p:cxnSp>
          <p:nvCxnSpPr>
            <p:cNvPr id="114" name="Elbow Connector 102"/>
            <p:cNvCxnSpPr>
              <a:endCxn id="63" idx="1"/>
            </p:cNvCxnSpPr>
            <p:nvPr/>
          </p:nvCxnSpPr>
          <p:spPr bwMode="auto">
            <a:xfrm rot="5400000" flipH="1" flipV="1">
              <a:off x="2305882" y="3888119"/>
              <a:ext cx="1742301" cy="764148"/>
            </a:xfrm>
            <a:prstGeom prst="bentConnector2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0800000" flipV="1">
              <a:off x="2322214" y="5128786"/>
              <a:ext cx="466256" cy="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37" grpId="0"/>
      <p:bldP spid="80" grpId="0"/>
      <p:bldP spid="80" grpId="1"/>
      <p:bldP spid="81" grpId="0"/>
      <p:bldP spid="82" grpId="0"/>
      <p:bldP spid="83" grpId="0"/>
      <p:bldP spid="86" grpId="0"/>
      <p:bldP spid="88" grpId="0"/>
      <p:bldP spid="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caches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8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15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3559106" y="326707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(010) </a:t>
            </a:r>
            <a:r>
              <a:rPr lang="en-US" sz="1800" u="sng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111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Times"/>
              </a:rPr>
              <a:t> 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916180" y="4616275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912761" y="428290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101 010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22348" y="395905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111 111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08943" y="3645129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110 101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16" name="Group 111"/>
          <p:cNvGrpSpPr/>
          <p:nvPr/>
        </p:nvGrpSpPr>
        <p:grpSpPr>
          <a:xfrm>
            <a:off x="2908306" y="3531008"/>
            <a:ext cx="2359019" cy="1660441"/>
            <a:chOff x="2908306" y="3531008"/>
            <a:chExt cx="2359019" cy="1660441"/>
          </a:xfrm>
        </p:grpSpPr>
        <p:sp>
          <p:nvSpPr>
            <p:cNvPr id="90" name="Text Box 40"/>
            <p:cNvSpPr txBox="1">
              <a:spLocks noChangeArrowheads="1"/>
            </p:cNvSpPr>
            <p:nvPr/>
          </p:nvSpPr>
          <p:spPr bwMode="auto">
            <a:xfrm>
              <a:off x="3384556" y="3939210"/>
              <a:ext cx="182561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No previous access in stack</a:t>
              </a:r>
            </a:p>
          </p:txBody>
        </p:sp>
        <p:cxnSp>
          <p:nvCxnSpPr>
            <p:cNvPr id="91" name="AutoShape 33"/>
            <p:cNvCxnSpPr>
              <a:cxnSpLocks noChangeShapeType="1"/>
              <a:stCxn id="63" idx="2"/>
              <a:endCxn id="90" idx="0"/>
            </p:cNvCxnSpPr>
            <p:nvPr/>
          </p:nvCxnSpPr>
          <p:spPr bwMode="auto">
            <a:xfrm rot="16200000" flipH="1">
              <a:off x="4091659" y="373350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908306" y="35765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sp>
          <p:nvSpPr>
            <p:cNvPr id="97" name="Text Box 40"/>
            <p:cNvSpPr txBox="1">
              <a:spLocks noChangeArrowheads="1"/>
            </p:cNvSpPr>
            <p:nvPr/>
          </p:nvSpPr>
          <p:spPr bwMode="auto">
            <a:xfrm>
              <a:off x="3441706" y="4852895"/>
              <a:ext cx="182561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Compulsory miss</a:t>
              </a:r>
            </a:p>
          </p:txBody>
        </p:sp>
        <p:cxnSp>
          <p:nvCxnSpPr>
            <p:cNvPr id="98" name="AutoShape 33"/>
            <p:cNvCxnSpPr>
              <a:cxnSpLocks noChangeShapeType="1"/>
            </p:cNvCxnSpPr>
            <p:nvPr/>
          </p:nvCxnSpPr>
          <p:spPr bwMode="auto">
            <a:xfrm rot="16200000" flipH="1">
              <a:off x="4101184" y="470505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7" name="Rectangle 106"/>
          <p:cNvSpPr/>
          <p:nvPr/>
        </p:nvSpPr>
        <p:spPr bwMode="auto">
          <a:xfrm>
            <a:off x="7013779" y="3670199"/>
            <a:ext cx="1487617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(001)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19" name="Group 130"/>
          <p:cNvGrpSpPr/>
          <p:nvPr/>
        </p:nvGrpSpPr>
        <p:grpSpPr>
          <a:xfrm>
            <a:off x="2322214" y="3399042"/>
            <a:ext cx="1236892" cy="1377674"/>
            <a:chOff x="2322214" y="3399042"/>
            <a:chExt cx="1236892" cy="1377674"/>
          </a:xfrm>
        </p:grpSpPr>
        <p:cxnSp>
          <p:nvCxnSpPr>
            <p:cNvPr id="114" name="Elbow Connector 102"/>
            <p:cNvCxnSpPr>
              <a:endCxn id="63" idx="1"/>
            </p:cNvCxnSpPr>
            <p:nvPr/>
          </p:nvCxnSpPr>
          <p:spPr bwMode="auto">
            <a:xfrm rot="5400000" flipH="1" flipV="1">
              <a:off x="2489613" y="3707223"/>
              <a:ext cx="1377674" cy="761312"/>
            </a:xfrm>
            <a:prstGeom prst="bentConnector2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0800000" flipV="1">
              <a:off x="2322214" y="4767114"/>
              <a:ext cx="466256" cy="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4" name="Group 63"/>
          <p:cNvGrpSpPr/>
          <p:nvPr/>
        </p:nvGrpSpPr>
        <p:grpSpPr>
          <a:xfrm>
            <a:off x="4333247" y="3688099"/>
            <a:ext cx="4145410" cy="2134157"/>
            <a:chOff x="4382624" y="3688099"/>
            <a:chExt cx="4096522" cy="2134157"/>
          </a:xfrm>
        </p:grpSpPr>
        <p:cxnSp>
          <p:nvCxnSpPr>
            <p:cNvPr id="103" name="Elbow Connector 102"/>
            <p:cNvCxnSpPr/>
            <p:nvPr/>
          </p:nvCxnSpPr>
          <p:spPr bwMode="auto">
            <a:xfrm rot="5400000" flipH="1" flipV="1">
              <a:off x="4989205" y="3218507"/>
              <a:ext cx="1366361" cy="2579523"/>
            </a:xfrm>
            <a:prstGeom prst="bentConnector4">
              <a:avLst>
                <a:gd name="adj1" fmla="val -16731"/>
                <a:gd name="adj2" fmla="val 67485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 Box 40"/>
            <p:cNvSpPr txBox="1">
              <a:spLocks noChangeArrowheads="1"/>
            </p:cNvSpPr>
            <p:nvPr/>
          </p:nvSpPr>
          <p:spPr bwMode="auto">
            <a:xfrm>
              <a:off x="4595876" y="5483702"/>
              <a:ext cx="15196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Stack update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7009052" y="3688099"/>
              <a:ext cx="1470094" cy="263934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latin typeface="+mj-lt"/>
                </a:rPr>
                <a:t>(010) </a:t>
              </a:r>
              <a:r>
                <a:rPr lang="en-US" sz="1800" u="sng" dirty="0" smtClean="0">
                  <a:latin typeface="+mj-lt"/>
                </a:rPr>
                <a:t>111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lang="en-US" sz="1800" dirty="0" smtClean="0"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3.88889E-6 1.85185E-6 L -3.88889E-6 0.04629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1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caches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8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15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3559106" y="326707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(101) </a:t>
            </a:r>
            <a:r>
              <a:rPr lang="en-US" sz="1800" u="sng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010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Times"/>
              </a:rPr>
              <a:t> 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912761" y="428290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101 010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22348" y="395905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111 111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08943" y="3645129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110 101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16" name="Group 111"/>
          <p:cNvGrpSpPr/>
          <p:nvPr/>
        </p:nvGrpSpPr>
        <p:grpSpPr>
          <a:xfrm>
            <a:off x="2908306" y="3531008"/>
            <a:ext cx="2359019" cy="1660441"/>
            <a:chOff x="2908306" y="3531008"/>
            <a:chExt cx="2359019" cy="1660441"/>
          </a:xfrm>
        </p:grpSpPr>
        <p:sp>
          <p:nvSpPr>
            <p:cNvPr id="90" name="Text Box 40"/>
            <p:cNvSpPr txBox="1">
              <a:spLocks noChangeArrowheads="1"/>
            </p:cNvSpPr>
            <p:nvPr/>
          </p:nvSpPr>
          <p:spPr bwMode="auto">
            <a:xfrm>
              <a:off x="3384556" y="3939210"/>
              <a:ext cx="182561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No previous access in stack</a:t>
              </a:r>
            </a:p>
          </p:txBody>
        </p:sp>
        <p:cxnSp>
          <p:nvCxnSpPr>
            <p:cNvPr id="91" name="AutoShape 33"/>
            <p:cNvCxnSpPr>
              <a:cxnSpLocks noChangeShapeType="1"/>
              <a:stCxn id="63" idx="2"/>
              <a:endCxn id="90" idx="0"/>
            </p:cNvCxnSpPr>
            <p:nvPr/>
          </p:nvCxnSpPr>
          <p:spPr bwMode="auto">
            <a:xfrm rot="16200000" flipH="1">
              <a:off x="4091659" y="373350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908306" y="35765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sp>
          <p:nvSpPr>
            <p:cNvPr id="97" name="Text Box 40"/>
            <p:cNvSpPr txBox="1">
              <a:spLocks noChangeArrowheads="1"/>
            </p:cNvSpPr>
            <p:nvPr/>
          </p:nvSpPr>
          <p:spPr bwMode="auto">
            <a:xfrm>
              <a:off x="3441706" y="4852895"/>
              <a:ext cx="182561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Compulsory miss</a:t>
              </a:r>
            </a:p>
          </p:txBody>
        </p:sp>
        <p:cxnSp>
          <p:nvCxnSpPr>
            <p:cNvPr id="98" name="AutoShape 33"/>
            <p:cNvCxnSpPr>
              <a:cxnSpLocks noChangeShapeType="1"/>
            </p:cNvCxnSpPr>
            <p:nvPr/>
          </p:nvCxnSpPr>
          <p:spPr bwMode="auto">
            <a:xfrm rot="16200000" flipH="1">
              <a:off x="4101184" y="470505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7" name="Rectangle 106"/>
          <p:cNvSpPr/>
          <p:nvPr/>
        </p:nvSpPr>
        <p:spPr bwMode="auto">
          <a:xfrm>
            <a:off x="7030430" y="3999607"/>
            <a:ext cx="1487617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(001)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17" name="Group 130"/>
          <p:cNvGrpSpPr/>
          <p:nvPr/>
        </p:nvGrpSpPr>
        <p:grpSpPr>
          <a:xfrm>
            <a:off x="2294628" y="3399042"/>
            <a:ext cx="1264478" cy="1043562"/>
            <a:chOff x="2294628" y="3399042"/>
            <a:chExt cx="1264478" cy="1043562"/>
          </a:xfrm>
        </p:grpSpPr>
        <p:cxnSp>
          <p:nvCxnSpPr>
            <p:cNvPr id="114" name="Elbow Connector 102"/>
            <p:cNvCxnSpPr>
              <a:endCxn id="63" idx="1"/>
            </p:cNvCxnSpPr>
            <p:nvPr/>
          </p:nvCxnSpPr>
          <p:spPr bwMode="auto">
            <a:xfrm rot="5400000" flipH="1" flipV="1">
              <a:off x="2655251" y="3538749"/>
              <a:ext cx="1043562" cy="764148"/>
            </a:xfrm>
            <a:prstGeom prst="bentConnector2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0800000" flipV="1">
              <a:off x="2294628" y="4441371"/>
              <a:ext cx="503838" cy="123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Rectangle 60"/>
          <p:cNvSpPr/>
          <p:nvPr/>
        </p:nvSpPr>
        <p:spPr bwMode="auto">
          <a:xfrm>
            <a:off x="7024052" y="3695520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(010)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4354515" y="3695521"/>
            <a:ext cx="4157445" cy="2126735"/>
            <a:chOff x="4409430" y="3695521"/>
            <a:chExt cx="4102638" cy="2126735"/>
          </a:xfrm>
        </p:grpSpPr>
        <p:cxnSp>
          <p:nvCxnSpPr>
            <p:cNvPr id="103" name="Elbow Connector 102"/>
            <p:cNvCxnSpPr>
              <a:stCxn id="97" idx="2"/>
              <a:endCxn id="9" idx="1"/>
            </p:cNvCxnSpPr>
            <p:nvPr/>
          </p:nvCxnSpPr>
          <p:spPr bwMode="auto">
            <a:xfrm rot="5400000" flipH="1" flipV="1">
              <a:off x="5014197" y="3220321"/>
              <a:ext cx="1366361" cy="2575896"/>
            </a:xfrm>
            <a:prstGeom prst="bentConnector4">
              <a:avLst>
                <a:gd name="adj1" fmla="val -16731"/>
                <a:gd name="adj2" fmla="val 67485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 Box 40"/>
            <p:cNvSpPr txBox="1">
              <a:spLocks noChangeArrowheads="1"/>
            </p:cNvSpPr>
            <p:nvPr/>
          </p:nvSpPr>
          <p:spPr bwMode="auto">
            <a:xfrm>
              <a:off x="4595876" y="5483702"/>
              <a:ext cx="15196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Stack update</a:t>
              </a: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7041974" y="3695521"/>
              <a:ext cx="1470094" cy="263934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latin typeface="+mj-lt"/>
                </a:rPr>
                <a:t>(101) </a:t>
              </a:r>
              <a:r>
                <a:rPr lang="en-US" sz="1800" u="sng" dirty="0" smtClean="0">
                  <a:latin typeface="+mj-lt"/>
                </a:rPr>
                <a:t>010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lang="en-US" sz="1800" dirty="0" smtClean="0"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advClick="0" advTm="2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1.11111E-6 -1.85185E-6 L 0.00191 0.04283 " pathEditMode="relative" rAng="0" ptsTypes="AA">
                                      <p:cBhvr>
                                        <p:cTn id="19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21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.00034 -0.00139 L 0.00277 0.04514 " pathEditMode="relative" rAng="0" ptsTypes="AA">
                                      <p:cBhvr>
                                        <p:cTn id="21" dur="3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107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caches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8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15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3559106" y="326707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(111) </a:t>
            </a:r>
            <a:r>
              <a:rPr lang="en-US" sz="1800" u="sng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111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Times"/>
              </a:rPr>
              <a:t> 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22348" y="395905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111 111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08943" y="3645129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110 101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16" name="Group 111"/>
          <p:cNvGrpSpPr/>
          <p:nvPr/>
        </p:nvGrpSpPr>
        <p:grpSpPr>
          <a:xfrm>
            <a:off x="2908306" y="3531008"/>
            <a:ext cx="2359019" cy="1660441"/>
            <a:chOff x="2908306" y="3531008"/>
            <a:chExt cx="2359019" cy="1660441"/>
          </a:xfrm>
        </p:grpSpPr>
        <p:sp>
          <p:nvSpPr>
            <p:cNvPr id="90" name="Text Box 40"/>
            <p:cNvSpPr txBox="1">
              <a:spLocks noChangeArrowheads="1"/>
            </p:cNvSpPr>
            <p:nvPr/>
          </p:nvSpPr>
          <p:spPr bwMode="auto">
            <a:xfrm>
              <a:off x="3384556" y="3939210"/>
              <a:ext cx="182561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No previous access in stack</a:t>
              </a:r>
            </a:p>
          </p:txBody>
        </p:sp>
        <p:cxnSp>
          <p:nvCxnSpPr>
            <p:cNvPr id="91" name="AutoShape 33"/>
            <p:cNvCxnSpPr>
              <a:cxnSpLocks noChangeShapeType="1"/>
              <a:stCxn id="63" idx="2"/>
              <a:endCxn id="90" idx="0"/>
            </p:cNvCxnSpPr>
            <p:nvPr/>
          </p:nvCxnSpPr>
          <p:spPr bwMode="auto">
            <a:xfrm rot="16200000" flipH="1">
              <a:off x="4091659" y="373350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908306" y="35765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sp>
          <p:nvSpPr>
            <p:cNvPr id="97" name="Text Box 40"/>
            <p:cNvSpPr txBox="1">
              <a:spLocks noChangeArrowheads="1"/>
            </p:cNvSpPr>
            <p:nvPr/>
          </p:nvSpPr>
          <p:spPr bwMode="auto">
            <a:xfrm>
              <a:off x="3441706" y="4852895"/>
              <a:ext cx="182561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Compulsory miss</a:t>
              </a:r>
            </a:p>
          </p:txBody>
        </p:sp>
        <p:cxnSp>
          <p:nvCxnSpPr>
            <p:cNvPr id="98" name="AutoShape 33"/>
            <p:cNvCxnSpPr>
              <a:cxnSpLocks noChangeShapeType="1"/>
            </p:cNvCxnSpPr>
            <p:nvPr/>
          </p:nvCxnSpPr>
          <p:spPr bwMode="auto">
            <a:xfrm rot="16200000" flipH="1">
              <a:off x="4101184" y="470505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7" name="Rectangle 106"/>
          <p:cNvSpPr/>
          <p:nvPr/>
        </p:nvSpPr>
        <p:spPr bwMode="auto">
          <a:xfrm>
            <a:off x="7021804" y="4311951"/>
            <a:ext cx="1487617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(001)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17" name="Group 130"/>
          <p:cNvGrpSpPr/>
          <p:nvPr/>
        </p:nvGrpSpPr>
        <p:grpSpPr>
          <a:xfrm>
            <a:off x="2294628" y="3399042"/>
            <a:ext cx="1264478" cy="710992"/>
            <a:chOff x="2294628" y="3399042"/>
            <a:chExt cx="1264478" cy="710992"/>
          </a:xfrm>
        </p:grpSpPr>
        <p:cxnSp>
          <p:nvCxnSpPr>
            <p:cNvPr id="114" name="Elbow Connector 102"/>
            <p:cNvCxnSpPr>
              <a:endCxn id="63" idx="1"/>
            </p:cNvCxnSpPr>
            <p:nvPr/>
          </p:nvCxnSpPr>
          <p:spPr bwMode="auto">
            <a:xfrm flipV="1">
              <a:off x="2804911" y="3399042"/>
              <a:ext cx="754195" cy="701733"/>
            </a:xfrm>
            <a:prstGeom prst="bentConnector3">
              <a:avLst>
                <a:gd name="adj1" fmla="val 908"/>
              </a:avLst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0800000" flipV="1">
              <a:off x="2294628" y="4100773"/>
              <a:ext cx="515890" cy="926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Rectangle 60"/>
          <p:cNvSpPr/>
          <p:nvPr/>
        </p:nvSpPr>
        <p:spPr bwMode="auto">
          <a:xfrm>
            <a:off x="7015424" y="398198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(010)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13601" y="3688687"/>
            <a:ext cx="1489733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(101) </a:t>
            </a:r>
            <a:r>
              <a:rPr lang="en-US" sz="1800" u="sng" dirty="0" smtClean="0">
                <a:latin typeface="+mj-lt"/>
              </a:rPr>
              <a:t>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354515" y="3675905"/>
            <a:ext cx="4120732" cy="2146351"/>
            <a:chOff x="4393831" y="3675905"/>
            <a:chExt cx="4081884" cy="2146351"/>
          </a:xfrm>
        </p:grpSpPr>
        <p:cxnSp>
          <p:nvCxnSpPr>
            <p:cNvPr id="103" name="Elbow Connector 102"/>
            <p:cNvCxnSpPr>
              <a:stCxn id="97" idx="2"/>
              <a:endCxn id="9" idx="1"/>
            </p:cNvCxnSpPr>
            <p:nvPr/>
          </p:nvCxnSpPr>
          <p:spPr bwMode="auto">
            <a:xfrm rot="5400000" flipH="1" flipV="1">
              <a:off x="5003500" y="3215419"/>
              <a:ext cx="1366361" cy="2585699"/>
            </a:xfrm>
            <a:prstGeom prst="bentConnector4">
              <a:avLst>
                <a:gd name="adj1" fmla="val -16731"/>
                <a:gd name="adj2" fmla="val 67485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 Box 40"/>
            <p:cNvSpPr txBox="1">
              <a:spLocks noChangeArrowheads="1"/>
            </p:cNvSpPr>
            <p:nvPr/>
          </p:nvSpPr>
          <p:spPr bwMode="auto">
            <a:xfrm>
              <a:off x="4543452" y="5483702"/>
              <a:ext cx="153997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Stack update</a:t>
              </a: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7005621" y="3675905"/>
              <a:ext cx="1470094" cy="263934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latin typeface="+mj-lt"/>
                </a:rPr>
                <a:t>(111) </a:t>
              </a:r>
              <a:r>
                <a:rPr lang="en-US" sz="1800" u="sng" dirty="0" smtClean="0">
                  <a:latin typeface="+mj-lt"/>
                </a:rPr>
                <a:t>111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lang="en-US" sz="1800" dirty="0" smtClean="0"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advClick="0" advTm="2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.0026 0.04487 " pathEditMode="relative" ptsTypes="AA">
                                      <p:cBhvr>
                                        <p:cTn id="19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.0026 0.04487 " pathEditMode="relative" ptsTypes="AA">
                                      <p:cBhvr>
                                        <p:cTn id="21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.0026 0.04487 " pathEditMode="relative" ptsTypes="AA">
                                      <p:cBhvr>
                                        <p:cTn id="23" dur="3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107" grpId="0"/>
      <p:bldP spid="61" grpId="0"/>
      <p:bldP spid="59" grpId="0"/>
    </p:bldLst>
  </p:timing>
</p:sld>
</file>

<file path=ppt/theme/theme1.xml><?xml version="1.0" encoding="utf-8"?>
<a:theme xmlns:a="http://schemas.openxmlformats.org/drawingml/2006/main" name="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8252</TotalTime>
  <Words>2933</Words>
  <Application>Microsoft Macintosh PowerPoint</Application>
  <PresentationFormat>On-screen Show (4:3)</PresentationFormat>
  <Paragraphs>706</Paragraphs>
  <Slides>23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gatorEng</vt:lpstr>
      <vt:lpstr>Visio</vt:lpstr>
      <vt:lpstr>PowerPoint Presentation</vt:lpstr>
      <vt:lpstr>Introduction</vt:lpstr>
      <vt:lpstr>Simulation-Based Cache Tuning</vt:lpstr>
      <vt:lpstr>Single-Pass Cache Tuning</vt:lpstr>
      <vt:lpstr>Previous Works on Single-Pass Simulation</vt:lpstr>
      <vt:lpstr>Single-level Cache Simulation</vt:lpstr>
      <vt:lpstr>Single-level Cache Simulation</vt:lpstr>
      <vt:lpstr>Single-level Cache Simulation</vt:lpstr>
      <vt:lpstr>Single-level Cache Simulation</vt:lpstr>
      <vt:lpstr>Single-level Cache Simulation</vt:lpstr>
      <vt:lpstr>Single-level Cache Simulation</vt:lpstr>
      <vt:lpstr>Challenges in Unified L2 Cache Analysis</vt:lpstr>
      <vt:lpstr>U-SPaCS Overview</vt:lpstr>
      <vt:lpstr>Eviction Order Recording</vt:lpstr>
      <vt:lpstr>U-SPaCS Processing Example</vt:lpstr>
      <vt:lpstr>Special Case - Occupied Blank Labeling</vt:lpstr>
      <vt:lpstr>Data Address Processing</vt:lpstr>
      <vt:lpstr>Data Address Processing</vt:lpstr>
      <vt:lpstr>Experiment Setup</vt:lpstr>
      <vt:lpstr>Simulation Time Efficiency</vt:lpstr>
      <vt:lpstr>Analysis of Speedup Variation</vt:lpstr>
      <vt:lpstr>Analysis of Speedup Variation</vt:lpstr>
      <vt:lpstr>Conclusions</vt:lpstr>
    </vt:vector>
  </TitlesOfParts>
  <Company>Ann Gordon-Ross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Gordon-Ross</dc:creator>
  <cp:lastModifiedBy>Ann Gordon-Ross</cp:lastModifiedBy>
  <cp:revision>3212</cp:revision>
  <dcterms:created xsi:type="dcterms:W3CDTF">2010-11-15T23:58:24Z</dcterms:created>
  <dcterms:modified xsi:type="dcterms:W3CDTF">2012-03-31T16:06:06Z</dcterms:modified>
</cp:coreProperties>
</file>