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400" r:id="rId3"/>
    <p:sldId id="406" r:id="rId4"/>
    <p:sldId id="425" r:id="rId5"/>
    <p:sldId id="409" r:id="rId6"/>
    <p:sldId id="410" r:id="rId7"/>
    <p:sldId id="413" r:id="rId8"/>
    <p:sldId id="359" r:id="rId9"/>
    <p:sldId id="403" r:id="rId10"/>
    <p:sldId id="415" r:id="rId11"/>
    <p:sldId id="385" r:id="rId12"/>
    <p:sldId id="428" r:id="rId13"/>
    <p:sldId id="430" r:id="rId14"/>
    <p:sldId id="431" r:id="rId15"/>
    <p:sldId id="392" r:id="rId16"/>
    <p:sldId id="427" r:id="rId17"/>
    <p:sldId id="397" r:id="rId18"/>
    <p:sldId id="417" r:id="rId19"/>
    <p:sldId id="396" r:id="rId20"/>
    <p:sldId id="421" r:id="rId21"/>
    <p:sldId id="423" r:id="rId22"/>
    <p:sldId id="387" r:id="rId23"/>
    <p:sldId id="432" r:id="rId24"/>
    <p:sldId id="418" r:id="rId25"/>
    <p:sldId id="3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D5B64"/>
    <a:srgbClr val="CEA702"/>
    <a:srgbClr val="FF3300"/>
    <a:srgbClr val="CCCC00"/>
    <a:srgbClr val="EAF9C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 autoAdjust="0"/>
    <p:restoredTop sz="90075" autoAdjust="0"/>
  </p:normalViewPr>
  <p:slideViewPr>
    <p:cSldViewPr>
      <p:cViewPr varScale="1">
        <p:scale>
          <a:sx n="125" d="100"/>
          <a:sy n="125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0A3B0-1795-46B6-ADDA-43463B46BAB3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403B-C237-4D64-BDAD-4C2CCB52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6ECC3-76F9-4471-8DEB-9E8B6DC14D05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FAB3-9FD7-4D9A-AAFA-06FB90D7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5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0:30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8:00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9:00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0:30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9:30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0:30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9:30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0:30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10:00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0:20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10:20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3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0:40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0:20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11:20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0:20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11:40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3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0:20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12:00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1:30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1:30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2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13:00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2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14:00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2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16:00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2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17:00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1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18:00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3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1:30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3:00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1:00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4:00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</a:t>
            </a:r>
            <a:r>
              <a:rPr lang="en-US" altLang="en-US" dirty="0" smtClean="0">
                <a:latin typeface="Arial" charset="0"/>
                <a:cs typeface="Arial" charset="0"/>
              </a:rPr>
              <a:t>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4:30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</a:t>
            </a:r>
            <a:r>
              <a:rPr lang="en-US" altLang="en-US" dirty="0" smtClean="0">
                <a:latin typeface="Arial" charset="0"/>
                <a:cs typeface="Arial" charset="0"/>
              </a:rPr>
              <a:t>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5:00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6:00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1:00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7:00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Time(min): </a:t>
            </a:r>
            <a:r>
              <a:rPr lang="en-US" altLang="en-US" baseline="0" dirty="0" smtClean="0">
                <a:latin typeface="Arial" charset="0"/>
                <a:cs typeface="Arial" charset="0"/>
              </a:rPr>
              <a:t> 0:30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Total(min): 7:30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FAB3-9FD7-4D9A-AAFA-06FB90D791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9475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94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533400" y="533400"/>
            <a:ext cx="807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533400" y="533400"/>
            <a:ext cx="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D639-039E-41F9-B932-EBE623C2FB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AB8033-CFE3-41A8-AB19-90942824747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file:///C:\Users\Shaon\Dropbox\DAPR_Journal\all_results_DAPR_Journal_shaon_12-03-2014.xls!Case%201%20JPEG%20Runs%20(2)!%5ball_results_DAPR_Journal_shaon_12-03-2014.xls%5dCase%201%20JPEG%20Runs%20(2)%20Chart%203-2" TargetMode="External"/><Relationship Id="rId13" Type="http://schemas.openxmlformats.org/officeDocument/2006/relationships/image" Target="../media/image15.emf"/><Relationship Id="rId14" Type="http://schemas.openxmlformats.org/officeDocument/2006/relationships/oleObject" Target="file:///C:\Users\Shaon\Dropbox\DAPR_Journal\all_results_DAPR_Journal_shaon_12-03-2014.xls!Case%201%20JPEG%20Runs%20(2)!%5ball_results_DAPR_Journal_shaon_12-03-2014.xls%5dCase%201%20JPEG%20Runs%20(2)%20Chart%203-4" TargetMode="External"/><Relationship Id="rId1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file:///C:\Users\Shaon\Dropbox\DAPR_Journal\all_results_DAPR_Journal_shaon_12-03-2014.xls!Case%201%20JPEG%20Runs%20(2)!%5ball_results_DAPR_Journal_shaon_12-03-2014.xls%5dCase%201%20JPEG%20Runs%20(2)%20Chart%203-5" TargetMode="External"/><Relationship Id="rId5" Type="http://schemas.openxmlformats.org/officeDocument/2006/relationships/image" Target="../media/image11.emf"/><Relationship Id="rId6" Type="http://schemas.openxmlformats.org/officeDocument/2006/relationships/oleObject" Target="file:///C:\Users\Shaon\Dropbox\DAPR_Journal\all_results_DAPR_Journal_shaon_12-03-2014.xls!Case%201%20JPEG%20Runs%20(2)!%5ball_results_DAPR_Journal_shaon_12-03-2014.xls%5dCase%201%20JPEG%20Runs%20(2)%20Chart%203-3" TargetMode="External"/><Relationship Id="rId7" Type="http://schemas.openxmlformats.org/officeDocument/2006/relationships/image" Target="../media/image12.emf"/><Relationship Id="rId8" Type="http://schemas.openxmlformats.org/officeDocument/2006/relationships/oleObject" Target="file:///C:\Users\Shaon\Dropbox\DAPR_Journal\all_results_DAPR_Journal_shaon_12-03-2014.xls!Case%201%20JPEG%20Runs%20(2)!%5ball_results_DAPR_Journal_shaon_12-03-2014.xls%5dCase%201%20JPEG%20Runs%20(2)%20Chart%203-1" TargetMode="External"/><Relationship Id="rId9" Type="http://schemas.openxmlformats.org/officeDocument/2006/relationships/image" Target="../media/image13.emf"/><Relationship Id="rId10" Type="http://schemas.openxmlformats.org/officeDocument/2006/relationships/oleObject" Target="file:///C:\Users\Shaon\Dropbox\DAPR_Journal\all_results_DAPR_Journal_shaon_12-03-2014.xls!Case%201%20JPEG%20Runs%20(2)!%5ball_results_DAPR_Journal_shaon_12-03-2014.xls%5dCase%201%20JPEG%20Runs%20(2)%20Chart%20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2400" y="470736"/>
            <a:ext cx="86868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  <a:latin typeface="Arial" charset="0"/>
              </a:rPr>
              <a:t>An Automated </a:t>
            </a:r>
            <a:r>
              <a:rPr lang="en-US" sz="3200" dirty="0" smtClean="0">
                <a:solidFill>
                  <a:srgbClr val="333399"/>
                </a:solidFill>
                <a:latin typeface="Arial" charset="0"/>
              </a:rPr>
              <a:t>Hardware/Software Co-Design</a:t>
            </a:r>
            <a:endParaRPr lang="en-US" sz="3200" dirty="0">
              <a:solidFill>
                <a:srgbClr val="333399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  <a:latin typeface="Arial" charset="0"/>
              </a:rPr>
              <a:t>Flow for Partially Reconfigurable FPGAs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2057400" y="2735206"/>
            <a:ext cx="5029200" cy="904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2400" u="sng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  <a:t>Ann Gordon-Ross</a:t>
            </a:r>
            <a:endParaRPr lang="en-US" sz="2400" u="sng" dirty="0">
              <a:solidFill>
                <a:srgbClr val="000000"/>
              </a:solidFill>
              <a:latin typeface="Arial" charset="0"/>
              <a:ea typeface="ＭＳ Ｐゴシック" pitchFamily="16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  <a:t>Associate Professor, University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  <a:t>of Florida</a:t>
            </a:r>
            <a:b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</a:br>
            <a:r>
              <a:rPr lang="en-US" sz="1400" dirty="0">
                <a:solidFill>
                  <a:srgbClr val="000000"/>
                </a:solidFill>
                <a:latin typeface="Helvetica" pitchFamily="16" charset="0"/>
                <a:ea typeface="ＭＳ Ｐゴシック" pitchFamily="16" charset="-128"/>
              </a:rPr>
              <a:t>Department of Electrical and Computer Engineering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</a:br>
            <a:endParaRPr lang="en-US" sz="1600" dirty="0">
              <a:solidFill>
                <a:srgbClr val="000000"/>
              </a:solidFill>
              <a:latin typeface="Helvetica" pitchFamily="16" charset="0"/>
              <a:ea typeface="ＭＳ Ｐゴシック" pitchFamily="16" charset="-128"/>
            </a:endParaRPr>
          </a:p>
        </p:txBody>
      </p:sp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06" y="5946368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81200" y="3758250"/>
            <a:ext cx="5029200" cy="904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  <a:t>Shaon Yousuf*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16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16" charset="0"/>
                <a:ea typeface="ＭＳ Ｐゴシック" pitchFamily="16" charset="-128"/>
              </a:rPr>
              <a:t>University of Florida</a:t>
            </a:r>
            <a:br>
              <a:rPr lang="en-US" sz="1400" dirty="0" smtClean="0">
                <a:solidFill>
                  <a:srgbClr val="000000"/>
                </a:solidFill>
                <a:latin typeface="Helvetica" pitchFamily="16" charset="0"/>
                <a:ea typeface="ＭＳ Ｐゴシック" pitchFamily="16" charset="-128"/>
              </a:rPr>
            </a:br>
            <a:r>
              <a:rPr lang="en-US" sz="1400" dirty="0" smtClean="0">
                <a:solidFill>
                  <a:srgbClr val="000000"/>
                </a:solidFill>
                <a:latin typeface="Helvetica" pitchFamily="16" charset="0"/>
                <a:ea typeface="ＭＳ Ｐゴシック" pitchFamily="16" charset="-128"/>
              </a:rPr>
              <a:t>Department </a:t>
            </a:r>
            <a:r>
              <a:rPr lang="en-US" sz="1400" dirty="0">
                <a:solidFill>
                  <a:srgbClr val="000000"/>
                </a:solidFill>
                <a:latin typeface="Helvetica" pitchFamily="16" charset="0"/>
                <a:ea typeface="ＭＳ Ｐゴシック" pitchFamily="16" charset="-128"/>
              </a:rPr>
              <a:t>of Electrical and Computer Engineering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pitchFamily="16" charset="-128"/>
              </a:rPr>
              <a:t>*Currently affiliated with Intel Corporation</a:t>
            </a:r>
            <a:endParaRPr lang="en-US" sz="1600" dirty="0">
              <a:solidFill>
                <a:srgbClr val="000000"/>
              </a:solidFill>
              <a:latin typeface="Helvetica" pitchFamily="16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altLang="en-US" sz="3800" kern="1200" dirty="0"/>
              <a:t>DAPR’s Initial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11314" y="6400800"/>
            <a:ext cx="1905000" cy="457200"/>
          </a:xfrm>
        </p:spPr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79248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CC9900"/>
              </a:buClr>
              <a:buSzPct val="65000"/>
              <a:buFont typeface="Wingdings" charset="2"/>
              <a:buChar char="n"/>
            </a:pP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To evaluate each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configurations performance 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we define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b="1" dirty="0" err="1">
                <a:solidFill>
                  <a:srgbClr val="FF4A00"/>
                </a:solidFill>
                <a:latin typeface="Arial" charset="0"/>
                <a:cs typeface="Arial" charset="0"/>
              </a:rPr>
              <a:t>Ti</a:t>
            </a:r>
            <a:r>
              <a:rPr lang="en-US" b="1" baseline="-25000" dirty="0" err="1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FF4A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– List of application tasks</a:t>
            </a:r>
            <a:endParaRPr lang="en-US" b="1" dirty="0" smtClean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b="1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CO</a:t>
            </a:r>
            <a:r>
              <a:rPr lang="en-US" b="1" baseline="-2500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– List of tasks required in configuration </a:t>
            </a:r>
            <a:r>
              <a:rPr lang="en-US" i="1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b="1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RR</a:t>
            </a:r>
            <a:r>
              <a:rPr lang="en-US" b="1" baseline="-2500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baseline="-250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-Task </a:t>
            </a:r>
            <a:r>
              <a:rPr lang="en-US" i="1" dirty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i="1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’s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resource requirements</a:t>
            </a:r>
            <a:endParaRPr lang="en-US" sz="1600" kern="0" dirty="0" smtClean="0">
              <a:solidFill>
                <a:srgbClr val="0021A5"/>
              </a:solidFill>
              <a:latin typeface="Arial" charset="0"/>
              <a:cs typeface="Arial" charset="0"/>
            </a:endParaRPr>
          </a:p>
          <a:p>
            <a:pPr marL="1022350" lvl="2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Estimated </a:t>
            </a: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from HDL synthesis using vendor tools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b="1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TR</a:t>
            </a:r>
            <a:r>
              <a:rPr lang="en-US" b="1" baseline="-2500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baseline="-250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-</a:t>
            </a:r>
            <a:r>
              <a:rPr lang="en-US" baseline="-250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Task </a:t>
            </a:r>
            <a:r>
              <a:rPr lang="en-US" i="1" dirty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i="1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’s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reconfiguration time</a:t>
            </a:r>
            <a:endParaRPr lang="en-US" dirty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1022350" lvl="2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Estimated from number of frames required to reconfigure task</a:t>
            </a:r>
          </a:p>
          <a:p>
            <a:pPr marL="1022350" lvl="2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Frames is the smallest addressable unit of 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an 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FPGA</a:t>
            </a:r>
            <a:endParaRPr lang="en-US" sz="1600" kern="0" dirty="0">
              <a:solidFill>
                <a:srgbClr val="0021A5"/>
              </a:solidFill>
              <a:latin typeface="Arial" charset="0"/>
              <a:cs typeface="Arial" charset="0"/>
            </a:endParaRPr>
          </a:p>
          <a:p>
            <a:pPr marL="1022350" lvl="2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Reconfiguration </a:t>
            </a: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time 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corresponds to total number of frames </a:t>
            </a:r>
            <a:b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</a:b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multiplied by device </a:t>
            </a: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reconfiguration 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speed </a:t>
            </a:r>
            <a:endParaRPr lang="en-US" sz="1600" kern="0" dirty="0">
              <a:solidFill>
                <a:srgbClr val="0021A5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b="1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CI</a:t>
            </a:r>
            <a:r>
              <a:rPr lang="en-US" b="1" baseline="-2500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FF4A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- </a:t>
            </a:r>
            <a:r>
              <a:rPr lang="en-US" dirty="0">
                <a:solidFill>
                  <a:srgbClr val="FF4A00"/>
                </a:solidFill>
                <a:latin typeface="Arial" charset="0"/>
                <a:cs typeface="Arial" charset="0"/>
              </a:rPr>
              <a:t>Task </a:t>
            </a:r>
            <a:r>
              <a:rPr lang="en-US" i="1" dirty="0">
                <a:solidFill>
                  <a:srgbClr val="FF4A00"/>
                </a:solidFill>
                <a:latin typeface="Arial" charset="0"/>
                <a:cs typeface="Arial" charset="0"/>
              </a:rPr>
              <a:t>i’s</a:t>
            </a:r>
            <a:r>
              <a:rPr lang="en-US" dirty="0">
                <a:solidFill>
                  <a:srgbClr val="FF4A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software and hardware execution times</a:t>
            </a:r>
            <a:endParaRPr lang="en-US" dirty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1022350" lvl="2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Estimated </a:t>
            </a: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by calculating total mathematical operations in a task (addition, subtraction, multiplication, division)</a:t>
            </a:r>
          </a:p>
          <a:p>
            <a:pPr marL="1022350" lvl="2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M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ultiplied </a:t>
            </a: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by 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operation’s HW/SW clock </a:t>
            </a: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cycle 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latency </a:t>
            </a:r>
            <a:endParaRPr lang="en-US" sz="1600" kern="0" dirty="0">
              <a:solidFill>
                <a:srgbClr val="0021A5"/>
              </a:solidFill>
              <a:latin typeface="Arial" charset="0"/>
              <a:cs typeface="Arial" charset="0"/>
            </a:endParaRPr>
          </a:p>
          <a:p>
            <a:pPr marL="1022350" lvl="2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T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otal </a:t>
            </a:r>
            <a:r>
              <a:rPr lang="en-US" sz="1600" kern="0" dirty="0">
                <a:solidFill>
                  <a:srgbClr val="0021A5"/>
                </a:solidFill>
                <a:latin typeface="Arial" charset="0"/>
                <a:cs typeface="Arial" charset="0"/>
              </a:rPr>
              <a:t>clock cycle requirements correspond to execution </a:t>
            </a:r>
            <a:r>
              <a:rPr lang="en-US" sz="1600" kern="0" dirty="0" smtClean="0">
                <a:solidFill>
                  <a:srgbClr val="0021A5"/>
                </a:solidFill>
                <a:latin typeface="Arial" charset="0"/>
                <a:cs typeface="Arial" charset="0"/>
              </a:rPr>
              <a:t>times</a:t>
            </a:r>
            <a:endParaRPr lang="en-US" sz="1600" kern="0" dirty="0">
              <a:solidFill>
                <a:srgbClr val="0021A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8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567453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HW/SW PR Partitioning Methodology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90"/>
          <p:cNvSpPr>
            <a:spLocks noChangeArrowheads="1"/>
          </p:cNvSpPr>
          <p:nvPr/>
        </p:nvSpPr>
        <p:spPr bwMode="auto">
          <a:xfrm>
            <a:off x="486319" y="4994171"/>
            <a:ext cx="1367560" cy="744075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</a:rPr>
              <a:t>Modularized</a:t>
            </a:r>
          </a:p>
          <a:p>
            <a:pPr algn="ctr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lang="en-US" sz="1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90"/>
          <p:cNvSpPr>
            <a:spLocks noChangeArrowheads="1"/>
          </p:cNvSpPr>
          <p:nvPr/>
        </p:nvSpPr>
        <p:spPr bwMode="auto">
          <a:xfrm>
            <a:off x="468714" y="3810000"/>
            <a:ext cx="1375640" cy="744074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"/>
                <a:cs typeface="Arial"/>
              </a:rPr>
              <a:t>Configuration List,</a:t>
            </a: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kern="0" dirty="0" err="1">
                <a:solidFill>
                  <a:srgbClr val="FFFFFF"/>
                </a:solidFill>
                <a:latin typeface="Arial"/>
                <a:cs typeface="Arial"/>
              </a:rPr>
              <a:t>COi</a:t>
            </a:r>
            <a:endParaRPr lang="en-US" sz="1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4354" y="4105837"/>
            <a:ext cx="4700766" cy="1184172"/>
            <a:chOff x="1844354" y="4245655"/>
            <a:chExt cx="4700766" cy="1184172"/>
          </a:xfrm>
        </p:grpSpPr>
        <p:cxnSp>
          <p:nvCxnSpPr>
            <p:cNvPr id="18" name="Straight Arrow Connector 93"/>
            <p:cNvCxnSpPr>
              <a:cxnSpLocks noChangeShapeType="1"/>
              <a:stCxn id="15" idx="3"/>
              <a:endCxn id="19" idx="1"/>
            </p:cNvCxnSpPr>
            <p:nvPr/>
          </p:nvCxnSpPr>
          <p:spPr bwMode="auto">
            <a:xfrm flipV="1">
              <a:off x="1853879" y="4942640"/>
              <a:ext cx="933444" cy="48718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90"/>
            <p:cNvSpPr>
              <a:spLocks noChangeArrowheads="1"/>
            </p:cNvSpPr>
            <p:nvPr/>
          </p:nvSpPr>
          <p:spPr bwMode="auto">
            <a:xfrm>
              <a:off x="2787323" y="4617507"/>
              <a:ext cx="1511953" cy="650265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</a:rPr>
                <a:t>Estimate </a:t>
              </a:r>
              <a:r>
                <a:rPr lang="en-US" sz="1400" kern="0" dirty="0" err="1" smtClean="0">
                  <a:solidFill>
                    <a:sysClr val="windowText" lastClr="000000"/>
                  </a:solidFill>
                </a:rPr>
                <a:t>T</a:t>
              </a:r>
              <a:r>
                <a:rPr lang="en-US" sz="1400" kern="0" baseline="-25000" dirty="0" err="1" smtClean="0">
                  <a:solidFill>
                    <a:sysClr val="windowText" lastClr="000000"/>
                  </a:solidFill>
                </a:rPr>
                <a:t>i</a:t>
              </a:r>
              <a:r>
                <a:rPr lang="en-US" sz="1400" kern="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400" kern="0" dirty="0" err="1">
                  <a:solidFill>
                    <a:sysClr val="windowText" lastClr="000000"/>
                  </a:solidFill>
                </a:rPr>
                <a:t>RR</a:t>
              </a:r>
              <a:r>
                <a:rPr lang="en-US" sz="1400" kern="0" baseline="-25000" dirty="0" err="1">
                  <a:solidFill>
                    <a:sysClr val="windowText" lastClr="000000"/>
                  </a:solidFill>
                </a:rPr>
                <a:t>i</a:t>
              </a:r>
              <a:r>
                <a:rPr lang="en-US" sz="1400" kern="0" dirty="0">
                  <a:solidFill>
                    <a:sysClr val="windowText" lastClr="000000"/>
                  </a:solidFill>
                </a:rPr>
                <a:t>, </a:t>
              </a:r>
              <a:r>
                <a:rPr lang="en-US" sz="1400" kern="0" dirty="0" err="1" smtClean="0">
                  <a:solidFill>
                    <a:sysClr val="windowText" lastClr="000000"/>
                  </a:solidFill>
                </a:rPr>
                <a:t>TR</a:t>
              </a:r>
              <a:r>
                <a:rPr lang="en-US" sz="1400" kern="0" baseline="-25000" dirty="0" err="1" smtClean="0">
                  <a:solidFill>
                    <a:sysClr val="windowText" lastClr="000000"/>
                  </a:solidFill>
                </a:rPr>
                <a:t>i</a:t>
              </a:r>
              <a:r>
                <a:rPr lang="en-US" sz="1400" kern="0" dirty="0">
                  <a:solidFill>
                    <a:sysClr val="windowText" lastClr="000000"/>
                  </a:solidFill>
                </a:rPr>
                <a:t>, and </a:t>
              </a:r>
              <a:r>
                <a:rPr lang="en-US" sz="1400" kern="0" dirty="0" err="1">
                  <a:solidFill>
                    <a:sysClr val="windowText" lastClr="000000"/>
                  </a:solidFill>
                </a:rPr>
                <a:t>CI</a:t>
              </a:r>
              <a:r>
                <a:rPr lang="en-US" sz="1400" kern="0" baseline="-25000" dirty="0" err="1">
                  <a:solidFill>
                    <a:sysClr val="windowText" lastClr="000000"/>
                  </a:solidFill>
                </a:rPr>
                <a:t>i</a:t>
              </a:r>
              <a:endParaRPr lang="en-US" sz="1400" kern="0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" name="Straight Arrow Connector 93"/>
            <p:cNvCxnSpPr>
              <a:cxnSpLocks noChangeShapeType="1"/>
              <a:stCxn id="16" idx="3"/>
              <a:endCxn id="19" idx="1"/>
            </p:cNvCxnSpPr>
            <p:nvPr/>
          </p:nvCxnSpPr>
          <p:spPr bwMode="auto">
            <a:xfrm>
              <a:off x="1844354" y="4245655"/>
              <a:ext cx="942969" cy="69698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90"/>
            <p:cNvSpPr>
              <a:spLocks noChangeArrowheads="1"/>
            </p:cNvSpPr>
            <p:nvPr/>
          </p:nvSpPr>
          <p:spPr bwMode="auto">
            <a:xfrm>
              <a:off x="4724400" y="4658215"/>
              <a:ext cx="1820720" cy="552831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en-US" sz="1400" kern="0" dirty="0" smtClean="0">
                  <a:solidFill>
                    <a:sysClr val="windowText" lastClr="000000"/>
                  </a:solidFill>
                </a:rPr>
                <a:t>HW/SW PR Partitioning Algorithm</a:t>
              </a:r>
              <a:endParaRPr lang="en-US" sz="14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Straight Arrow Connector 93"/>
            <p:cNvCxnSpPr>
              <a:cxnSpLocks noChangeShapeType="1"/>
              <a:stCxn id="19" idx="3"/>
              <a:endCxn id="21" idx="1"/>
            </p:cNvCxnSpPr>
            <p:nvPr/>
          </p:nvCxnSpPr>
          <p:spPr bwMode="auto">
            <a:xfrm flipV="1">
              <a:off x="4299276" y="4934631"/>
              <a:ext cx="425124" cy="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545120" y="4375714"/>
            <a:ext cx="2214813" cy="838200"/>
            <a:chOff x="6536067" y="4515532"/>
            <a:chExt cx="2214813" cy="838200"/>
          </a:xfrm>
        </p:grpSpPr>
        <p:sp>
          <p:nvSpPr>
            <p:cNvPr id="28" name="Rectangle 90"/>
            <p:cNvSpPr>
              <a:spLocks noChangeArrowheads="1"/>
            </p:cNvSpPr>
            <p:nvPr/>
          </p:nvSpPr>
          <p:spPr bwMode="auto">
            <a:xfrm>
              <a:off x="6930160" y="4515532"/>
              <a:ext cx="182072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en-US" sz="1400" kern="0" dirty="0" smtClean="0">
                  <a:solidFill>
                    <a:sysClr val="windowText" lastClr="000000"/>
                  </a:solidFill>
                </a:rPr>
                <a:t>HW/SW partitions and performance results</a:t>
              </a:r>
              <a:endParaRPr lang="en-US" sz="14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7" name="Straight Arrow Connector 26"/>
            <p:cNvCxnSpPr>
              <a:cxnSpLocks noChangeShapeType="1"/>
              <a:stCxn id="21" idx="3"/>
              <a:endCxn id="28" idx="1"/>
            </p:cNvCxnSpPr>
            <p:nvPr/>
          </p:nvCxnSpPr>
          <p:spPr bwMode="auto">
            <a:xfrm>
              <a:off x="6536067" y="4934631"/>
              <a:ext cx="394093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0" name="Rectangle 109"/>
          <p:cNvSpPr/>
          <p:nvPr/>
        </p:nvSpPr>
        <p:spPr>
          <a:xfrm>
            <a:off x="373173" y="1237232"/>
            <a:ext cx="8847027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Leverages configuration 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list and modularized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  <a:endParaRPr lang="en-US" altLang="en-US" sz="20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Determines </a:t>
            </a:r>
            <a:r>
              <a:rPr lang="en-US" sz="2000" kern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sz="2000" kern="0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sz="2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  <a:r>
              <a:rPr lang="en-US" sz="2000" kern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RR</a:t>
            </a:r>
            <a:r>
              <a:rPr lang="en-US" sz="2000" kern="0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TR</a:t>
            </a:r>
            <a:r>
              <a:rPr lang="en-US" sz="2000" kern="0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, and </a:t>
            </a:r>
            <a:r>
              <a:rPr lang="en-US" sz="2000" kern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CI</a:t>
            </a:r>
            <a:r>
              <a:rPr lang="en-US" sz="2000" kern="0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performance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parameters</a:t>
            </a:r>
            <a:endParaRPr lang="en-US" sz="20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HW/SW PR algorithm g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enerates </a:t>
            </a:r>
            <a: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all possible HW/SW PR </a:t>
            </a:r>
            <a:b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partitions and corresponding partitions performance results</a:t>
            </a:r>
          </a:p>
          <a:p>
            <a:pPr marL="669925" lvl="1" indent="-325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kern="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Resource requirements, reconfiguration </a:t>
            </a:r>
            <a:r>
              <a:rPr lang="en-US" sz="1600" kern="0" dirty="0">
                <a:solidFill>
                  <a:srgbClr val="FF4A00"/>
                </a:solidFill>
                <a:latin typeface="Arial" charset="0"/>
                <a:cs typeface="Arial" charset="0"/>
              </a:rPr>
              <a:t>time, and HW/SW execution </a:t>
            </a:r>
            <a:r>
              <a:rPr lang="en-US" sz="1600" kern="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time reported</a:t>
            </a:r>
          </a:p>
          <a:p>
            <a:pPr marL="3429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ystem designer analyzes results, selects </a:t>
            </a:r>
            <a:r>
              <a:rPr lang="en-US" altLang="en-US" sz="2000" b="1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Chosen HW/SW PR partition</a:t>
            </a:r>
          </a:p>
          <a:p>
            <a:pPr marL="669925" lvl="1" indent="-325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altLang="en-US" sz="1600" kern="0" dirty="0">
                <a:solidFill>
                  <a:srgbClr val="FF4A00"/>
                </a:solidFill>
                <a:latin typeface="Arial" charset="0"/>
                <a:cs typeface="Arial" charset="0"/>
              </a:rPr>
              <a:t>Chosen HW/SW </a:t>
            </a:r>
            <a:r>
              <a:rPr lang="en-US" altLang="en-US" sz="1600" kern="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PR partition </a:t>
            </a:r>
            <a:r>
              <a:rPr lang="en-US" altLang="en-US" sz="1600" kern="0" dirty="0">
                <a:solidFill>
                  <a:srgbClr val="FF4A00"/>
                </a:solidFill>
                <a:latin typeface="Arial" charset="0"/>
                <a:cs typeface="Arial" charset="0"/>
              </a:rPr>
              <a:t>undergoes DAPR’s SA-based PR floorplanning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816833" y="5231866"/>
            <a:ext cx="2065480" cy="1114616"/>
            <a:chOff x="6760954" y="4299698"/>
            <a:chExt cx="2065480" cy="1114616"/>
          </a:xfrm>
        </p:grpSpPr>
        <p:sp>
          <p:nvSpPr>
            <p:cNvPr id="26" name="Rectangle 90"/>
            <p:cNvSpPr>
              <a:spLocks noChangeArrowheads="1"/>
            </p:cNvSpPr>
            <p:nvPr/>
          </p:nvSpPr>
          <p:spPr bwMode="auto">
            <a:xfrm>
              <a:off x="6760954" y="4576114"/>
              <a:ext cx="2065480" cy="838200"/>
            </a:xfrm>
            <a:prstGeom prst="rect">
              <a:avLst/>
            </a:prstGeom>
            <a:solidFill>
              <a:srgbClr val="FFFFCC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en-US" sz="1400" kern="0" dirty="0" smtClean="0">
                  <a:solidFill>
                    <a:sysClr val="windowText" lastClr="000000"/>
                  </a:solidFill>
                </a:rPr>
                <a:t>Analyze and select </a:t>
              </a:r>
              <a:r>
                <a:rPr lang="en-US" sz="1400" u="sng" kern="0" dirty="0" smtClean="0">
                  <a:solidFill>
                    <a:sysClr val="windowText" lastClr="000000"/>
                  </a:solidFill>
                </a:rPr>
                <a:t>Chosen HW/SW partition</a:t>
              </a:r>
              <a:endParaRPr lang="en-US" sz="1400" u="sng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cxnSpLocks noChangeShapeType="1"/>
              <a:stCxn id="28" idx="2"/>
              <a:endCxn id="26" idx="0"/>
            </p:cNvCxnSpPr>
            <p:nvPr/>
          </p:nvCxnSpPr>
          <p:spPr bwMode="auto">
            <a:xfrm>
              <a:off x="7793694" y="4299698"/>
              <a:ext cx="0" cy="27641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6057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800" b="1" dirty="0" smtClean="0">
                <a:solidFill>
                  <a:srgbClr val="0021A5"/>
                </a:solidFill>
                <a:latin typeface="Garamond"/>
                <a:cs typeface="Arial"/>
              </a:rPr>
              <a:t>Automated Floorplanning Algorithm</a:t>
            </a:r>
            <a:endParaRPr lang="en-US" sz="3800" b="1" dirty="0">
              <a:solidFill>
                <a:srgbClr val="0021A5"/>
              </a:solidFill>
              <a:latin typeface="Garamond"/>
              <a:cs typeface="Arial"/>
            </a:endParaRPr>
          </a:p>
        </p:txBody>
      </p:sp>
      <p:sp>
        <p:nvSpPr>
          <p:cNvPr id="102" name="Rectangle 3"/>
          <p:cNvSpPr txBox="1">
            <a:spLocks noChangeArrowheads="1"/>
          </p:cNvSpPr>
          <p:nvPr/>
        </p:nvSpPr>
        <p:spPr bwMode="auto">
          <a:xfrm>
            <a:off x="503946" y="1447800"/>
            <a:ext cx="8211429" cy="504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 eaLnBrk="1" fontAlgn="base" hangingPunct="1"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Iteratively improves HW/SW PR partition’s floorplan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</a:pPr>
            <a:r>
              <a:rPr lang="en-US" altLang="en-US" sz="1800" dirty="0"/>
              <a:t>Leverages s</a:t>
            </a:r>
            <a:r>
              <a:rPr lang="en-US" altLang="en-US" sz="1800" dirty="0" smtClean="0"/>
              <a:t>imulated annealing (SA)-based algorithm</a:t>
            </a:r>
          </a:p>
          <a:p>
            <a:pPr lvl="1">
              <a:buClr>
                <a:srgbClr val="3B812F"/>
              </a:buClr>
            </a:pPr>
            <a:r>
              <a:rPr lang="en-US" altLang="en-US" sz="1800" dirty="0" smtClean="0"/>
              <a:t>PRR floorplan is improved first</a:t>
            </a:r>
          </a:p>
          <a:p>
            <a:pPr lvl="2" eaLnBrk="1" fontAlgn="base" hangingPunct="1"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>
                <a:latin typeface="Arial"/>
                <a:cs typeface="Arial"/>
              </a:rPr>
              <a:t>PRR floorplan changes </a:t>
            </a:r>
            <a:r>
              <a:rPr lang="en-US" altLang="en-US" sz="1600" kern="0" dirty="0" smtClean="0">
                <a:latin typeface="Arial"/>
                <a:cs typeface="Arial"/>
              </a:rPr>
              <a:t>have </a:t>
            </a:r>
            <a:r>
              <a:rPr lang="en-US" altLang="en-US" sz="1600" kern="0" dirty="0" smtClean="0">
                <a:latin typeface="Arial"/>
                <a:cs typeface="Arial"/>
              </a:rPr>
              <a:t>largest affect on design performance</a:t>
            </a:r>
            <a:endParaRPr lang="en-US" altLang="en-US" sz="1800" dirty="0" smtClean="0"/>
          </a:p>
          <a:p>
            <a:pPr lvl="1">
              <a:buClr>
                <a:srgbClr val="3B812F"/>
              </a:buClr>
            </a:pPr>
            <a:r>
              <a:rPr lang="en-US" altLang="en-US" sz="1800" dirty="0" smtClean="0"/>
              <a:t>Partition pin </a:t>
            </a:r>
            <a:r>
              <a:rPr lang="en-US" altLang="en-US" sz="1800" dirty="0" err="1" smtClean="0"/>
              <a:t>floorplan</a:t>
            </a:r>
            <a:r>
              <a:rPr lang="en-US" altLang="en-US" sz="1800" dirty="0" smtClean="0"/>
              <a:t> is improved over last few iterations</a:t>
            </a:r>
          </a:p>
          <a:p>
            <a:pPr marL="342900" lvl="1" indent="-342900" eaLnBrk="1" fontAlgn="base" hangingPunct="1"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</a:pPr>
            <a:endParaRPr lang="en-US" alt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1" indent="-342900" eaLnBrk="1" fontAlgn="base" hangingPunct="1"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DAPR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SA-based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algorithm overview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</a:pPr>
            <a:r>
              <a:rPr lang="en-US" altLang="en-US" sz="1800" dirty="0" smtClean="0"/>
              <a:t>Evaluates PRR floorplan using an improved perturbation function</a:t>
            </a:r>
          </a:p>
          <a:p>
            <a:pPr lvl="2" eaLnBrk="1" fontAlgn="base" hangingPunct="1"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New operation changes </a:t>
            </a:r>
            <a:r>
              <a:rPr lang="en-US" altLang="en-US" sz="1600" kern="0" dirty="0">
                <a:latin typeface="Arial"/>
                <a:cs typeface="Arial"/>
              </a:rPr>
              <a:t>floorplan starting </a:t>
            </a:r>
            <a:r>
              <a:rPr lang="en-US" altLang="en-US" sz="1600" kern="0" dirty="0" smtClean="0">
                <a:latin typeface="Arial"/>
                <a:cs typeface="Arial"/>
              </a:rPr>
              <a:t>locations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dirty="0"/>
              <a:t>Evaluates </a:t>
            </a:r>
            <a:r>
              <a:rPr lang="en-US" altLang="en-US" sz="1800" dirty="0" smtClean="0"/>
              <a:t>partition pin </a:t>
            </a:r>
            <a:r>
              <a:rPr lang="en-US" altLang="en-US" sz="1800" dirty="0" err="1" smtClean="0"/>
              <a:t>floorplan</a:t>
            </a:r>
            <a:r>
              <a:rPr lang="en-US" altLang="en-US" sz="1800" dirty="0" smtClean="0"/>
              <a:t> with a new perturbation function</a:t>
            </a:r>
          </a:p>
          <a:p>
            <a:pPr lvl="2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Tailored specifically for partition pin placement exploration</a:t>
            </a:r>
            <a:endParaRPr lang="en-US" altLang="en-US" sz="1600" kern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93587" y="3912581"/>
            <a:ext cx="1828800" cy="2135449"/>
          </a:xfrm>
          <a:prstGeom prst="rect">
            <a:avLst/>
          </a:prstGeom>
          <a:pattFill prst="ltVert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>
              <a:buClr>
                <a:srgbClr val="CC9900"/>
              </a:buClr>
              <a:buSzPct val="65000"/>
              <a:defRPr/>
            </a:pPr>
            <a:r>
              <a:rPr lang="en-US" sz="3800" kern="1200" dirty="0" smtClean="0">
                <a:latin typeface="+mj-lt"/>
                <a:ea typeface="+mj-ea"/>
                <a:cs typeface="+mj-cs"/>
              </a:rPr>
              <a:t>DAPR SA-based PRR Floorplanning</a:t>
            </a:r>
            <a:endParaRPr lang="en-US" sz="3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2" name="Rectangle 3"/>
          <p:cNvSpPr txBox="1">
            <a:spLocks noChangeArrowheads="1"/>
          </p:cNvSpPr>
          <p:nvPr/>
        </p:nvSpPr>
        <p:spPr bwMode="auto">
          <a:xfrm>
            <a:off x="381000" y="1142999"/>
            <a:ext cx="8686799" cy="246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 eaLnBrk="1" fontAlgn="base" hangingPunct="1"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Typical PR design floorplanning methods bounds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static regions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sz="1800" dirty="0"/>
              <a:t>S</a:t>
            </a:r>
            <a:r>
              <a:rPr lang="en-US" sz="1800" dirty="0" smtClean="0"/>
              <a:t>tatic region routing constrained to bounded region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sz="1800" dirty="0" smtClean="0"/>
              <a:t>Floorplanning performed considering static region as a PRR</a:t>
            </a:r>
          </a:p>
          <a:p>
            <a:pPr marL="342900" lvl="1" indent="-342900" eaLnBrk="1" fontAlgn="base" hangingPunct="1"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DAPR SA-based PRR floorplanning </a:t>
            </a:r>
            <a:r>
              <a:rPr lang="en-US" sz="2000" b="1" i="1" kern="0" dirty="0" smtClean="0">
                <a:solidFill>
                  <a:srgbClr val="000000"/>
                </a:solidFill>
                <a:latin typeface="Arial"/>
                <a:cs typeface="Arial"/>
              </a:rPr>
              <a:t>allows unbounded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static regions 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sz="1800" dirty="0" smtClean="0"/>
              <a:t>Relaxes </a:t>
            </a:r>
            <a:r>
              <a:rPr lang="en-US" sz="1800" dirty="0"/>
              <a:t>static region routing to reveal </a:t>
            </a:r>
            <a:r>
              <a:rPr lang="en-US" sz="1800" b="1" i="1" dirty="0"/>
              <a:t>faster</a:t>
            </a:r>
            <a:r>
              <a:rPr lang="en-US" sz="1800" dirty="0"/>
              <a:t> clock frequency designs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sz="1800" dirty="0" smtClean="0"/>
              <a:t>New perturbation function enables unbounded static regions</a:t>
            </a:r>
          </a:p>
          <a:p>
            <a:pPr lvl="2" eaLnBrk="1" fontAlgn="base" hangingPunct="1">
              <a:spcAft>
                <a:spcPct val="0"/>
              </a:spcAft>
              <a:buClr>
                <a:srgbClr val="CC9900"/>
              </a:buClr>
              <a:defRPr/>
            </a:pPr>
            <a:r>
              <a:rPr lang="en-US" sz="1600" kern="0" dirty="0" smtClean="0">
                <a:latin typeface="Arial"/>
                <a:cs typeface="Arial"/>
              </a:rPr>
              <a:t>Floorplan starting </a:t>
            </a:r>
            <a:r>
              <a:rPr lang="en-US" sz="1600" kern="0" dirty="0">
                <a:latin typeface="Arial"/>
                <a:cs typeface="Arial"/>
              </a:rPr>
              <a:t>locations </a:t>
            </a:r>
            <a:r>
              <a:rPr lang="en-US" sz="1600" kern="0" dirty="0" smtClean="0">
                <a:latin typeface="Arial"/>
                <a:cs typeface="Arial"/>
              </a:rPr>
              <a:t>changed after </a:t>
            </a:r>
            <a:r>
              <a:rPr lang="en-US" sz="1600" kern="0" dirty="0">
                <a:latin typeface="Arial"/>
                <a:cs typeface="Arial"/>
              </a:rPr>
              <a:t>all PRR permutations </a:t>
            </a:r>
            <a:r>
              <a:rPr lang="en-US" sz="1600" kern="0" dirty="0" smtClean="0">
                <a:latin typeface="Arial"/>
                <a:cs typeface="Arial"/>
              </a:rPr>
              <a:t>is satisfied</a:t>
            </a:r>
            <a:endParaRPr lang="en-US" sz="1600" kern="0" dirty="0">
              <a:latin typeface="Arial"/>
              <a:cs typeface="Arial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69787" y="3969636"/>
            <a:ext cx="1714500" cy="2044402"/>
            <a:chOff x="6553200" y="3481096"/>
            <a:chExt cx="1828800" cy="1457281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6553200" y="3481096"/>
              <a:ext cx="914400" cy="60441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Times"/>
                </a:rPr>
                <a:t>PRR 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467600" y="3914273"/>
              <a:ext cx="914400" cy="41550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Times"/>
                </a:rPr>
                <a:t>PRR 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553200" y="4085509"/>
              <a:ext cx="914400" cy="8528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Times"/>
                </a:rPr>
                <a:t>Static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Region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467600" y="3481096"/>
              <a:ext cx="914400" cy="43317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Times"/>
                </a:rPr>
                <a:t>PRR 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467600" y="4329775"/>
              <a:ext cx="914400" cy="6086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Times"/>
                </a:rPr>
                <a:t>PRR 4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7" name="TextBox 79"/>
          <p:cNvSpPr txBox="1">
            <a:spLocks noChangeArrowheads="1"/>
          </p:cNvSpPr>
          <p:nvPr/>
        </p:nvSpPr>
        <p:spPr bwMode="auto">
          <a:xfrm>
            <a:off x="184037" y="3610553"/>
            <a:ext cx="245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>
                <a:latin typeface="Calibri" pitchFamily="34" charset="0"/>
              </a:rPr>
              <a:t>B</a:t>
            </a:r>
            <a:r>
              <a:rPr lang="en-US" altLang="en-US" sz="1400" b="1" u="sng" dirty="0" smtClean="0">
                <a:latin typeface="Calibri" pitchFamily="34" charset="0"/>
              </a:rPr>
              <a:t>ounded floorplan</a:t>
            </a:r>
            <a:endParaRPr lang="en-US" altLang="en-US" sz="1400" b="1" u="sng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9800" y="3590226"/>
            <a:ext cx="2429315" cy="2474003"/>
            <a:chOff x="10891225" y="3784252"/>
            <a:chExt cx="3276600" cy="326535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1239500" y="4207199"/>
              <a:ext cx="2514600" cy="2842404"/>
            </a:xfrm>
            <a:prstGeom prst="rect">
              <a:avLst/>
            </a:prstGeom>
            <a:pattFill prst="ltVert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 b="0" dirty="0">
                <a:solidFill>
                  <a:srgbClr val="000000"/>
                </a:solidFill>
                <a:latin typeface="Times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1344455" y="6003687"/>
              <a:ext cx="1143000" cy="97309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"/>
                </a:rPr>
                <a:t>PRR 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2480266" y="4779288"/>
              <a:ext cx="1143000" cy="6689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"/>
                </a:rPr>
                <a:t>PRR 3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344454" y="5465813"/>
              <a:ext cx="2278812" cy="53787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"/>
                </a:rPr>
                <a:t>Static Region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1344455" y="4773379"/>
              <a:ext cx="1143000" cy="69740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"/>
                </a:rPr>
                <a:t>PRR 2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2496800" y="6004133"/>
              <a:ext cx="1109673" cy="9798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"/>
                </a:rPr>
                <a:t>PRR 4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TextBox 79"/>
            <p:cNvSpPr txBox="1">
              <a:spLocks noChangeArrowheads="1"/>
            </p:cNvSpPr>
            <p:nvPr/>
          </p:nvSpPr>
          <p:spPr bwMode="auto">
            <a:xfrm>
              <a:off x="10891225" y="3784252"/>
              <a:ext cx="3276600" cy="40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u="sng" dirty="0" smtClean="0">
                  <a:latin typeface="Calibri" pitchFamily="34" charset="0"/>
                </a:rPr>
                <a:t>Unbounded Floorplan A</a:t>
              </a:r>
              <a:endParaRPr lang="en-US" altLang="en-US" sz="1400" b="1" u="sng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1344455" y="4306402"/>
              <a:ext cx="2262018" cy="4728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"/>
                </a:rPr>
                <a:t>Static Region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674469" y="3920897"/>
            <a:ext cx="1864358" cy="2153556"/>
          </a:xfrm>
          <a:prstGeom prst="rect">
            <a:avLst/>
          </a:prstGeom>
          <a:pattFill prst="ltVert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743395" y="4889857"/>
            <a:ext cx="847435" cy="73726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594390" y="4354342"/>
            <a:ext cx="847435" cy="5068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30240" y="5615628"/>
            <a:ext cx="1689542" cy="4075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Static Region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752285" y="4349865"/>
            <a:ext cx="847435" cy="52839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597056" y="4861174"/>
            <a:ext cx="822726" cy="7423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TextBox 79"/>
          <p:cNvSpPr txBox="1">
            <a:spLocks noChangeArrowheads="1"/>
          </p:cNvSpPr>
          <p:nvPr/>
        </p:nvSpPr>
        <p:spPr bwMode="auto">
          <a:xfrm>
            <a:off x="4428685" y="3600450"/>
            <a:ext cx="24293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 smtClean="0">
                <a:latin typeface="Calibri" pitchFamily="34" charset="0"/>
              </a:rPr>
              <a:t>Unbounded Floorplan B</a:t>
            </a:r>
            <a:endParaRPr lang="en-US" altLang="en-US" sz="1400" b="1" u="sng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752285" y="3996059"/>
            <a:ext cx="1677090" cy="3582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Static Region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98642" y="3942444"/>
            <a:ext cx="1864358" cy="2153556"/>
          </a:xfrm>
          <a:prstGeom prst="rect">
            <a:avLst/>
          </a:prstGeom>
          <a:pattFill prst="ltVert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823893" y="4571625"/>
            <a:ext cx="847435" cy="73726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840346" y="4064793"/>
            <a:ext cx="847435" cy="5068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985983" y="5320557"/>
            <a:ext cx="1657972" cy="7241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Static Region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976458" y="4054901"/>
            <a:ext cx="847435" cy="52839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985983" y="4597863"/>
            <a:ext cx="822726" cy="7423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PRR 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0" name="TextBox 79"/>
          <p:cNvSpPr txBox="1">
            <a:spLocks noChangeArrowheads="1"/>
          </p:cNvSpPr>
          <p:nvPr/>
        </p:nvSpPr>
        <p:spPr bwMode="auto">
          <a:xfrm>
            <a:off x="6594051" y="3617061"/>
            <a:ext cx="24293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 smtClean="0">
                <a:latin typeface="Calibri" pitchFamily="34" charset="0"/>
              </a:rPr>
              <a:t>Unbounded Floorplan C</a:t>
            </a:r>
            <a:endParaRPr lang="en-US" altLang="en-US" sz="1400" b="1" u="sng" dirty="0">
              <a:latin typeface="Calibri" pitchFamily="34" charset="0"/>
            </a:endParaRPr>
          </a:p>
        </p:txBody>
      </p:sp>
      <p:cxnSp>
        <p:nvCxnSpPr>
          <p:cNvPr id="52" name="Straight Connector 82"/>
          <p:cNvCxnSpPr>
            <a:cxnSpLocks noChangeShapeType="1"/>
          </p:cNvCxnSpPr>
          <p:nvPr/>
        </p:nvCxnSpPr>
        <p:spPr bwMode="auto">
          <a:xfrm>
            <a:off x="2340033" y="3585341"/>
            <a:ext cx="0" cy="25868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82"/>
          <p:cNvCxnSpPr>
            <a:cxnSpLocks noChangeShapeType="1"/>
          </p:cNvCxnSpPr>
          <p:nvPr/>
        </p:nvCxnSpPr>
        <p:spPr bwMode="auto">
          <a:xfrm>
            <a:off x="4495800" y="3571176"/>
            <a:ext cx="0" cy="2601024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82"/>
          <p:cNvCxnSpPr>
            <a:cxnSpLocks noChangeShapeType="1"/>
          </p:cNvCxnSpPr>
          <p:nvPr/>
        </p:nvCxnSpPr>
        <p:spPr bwMode="auto">
          <a:xfrm>
            <a:off x="6705600" y="3559154"/>
            <a:ext cx="0" cy="2601024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2671593" y="6107989"/>
            <a:ext cx="4161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Different PRR floorplan starting locations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4582832" y="5587139"/>
            <a:ext cx="169453" cy="5850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6172200" y="5294209"/>
            <a:ext cx="894910" cy="9830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8" idx="1"/>
          </p:cNvCxnSpPr>
          <p:nvPr/>
        </p:nvCxnSpPr>
        <p:spPr bwMode="auto">
          <a:xfrm flipH="1" flipV="1">
            <a:off x="2545833" y="6009054"/>
            <a:ext cx="125760" cy="2682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8503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5" y="533400"/>
            <a:ext cx="9205275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>
              <a:buClr>
                <a:srgbClr val="CC9900"/>
              </a:buClr>
              <a:buSzPct val="65000"/>
              <a:defRPr/>
            </a:pPr>
            <a:r>
              <a:rPr lang="en-US" sz="3600" kern="1200" dirty="0" smtClean="0">
                <a:latin typeface="+mj-lt"/>
                <a:ea typeface="+mj-ea"/>
                <a:cs typeface="+mj-cs"/>
              </a:rPr>
              <a:t>DAPR SA-based Partition Pin Floorplanning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4191000"/>
            <a:ext cx="2590800" cy="2133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"/>
              </a:rPr>
              <a:t>PRR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42925" y="1143000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 eaLnBrk="1" fontAlgn="base" hangingPunct="1"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artition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pin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floorplan is represented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as list,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P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= {1,2,3 …., n}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</a:pPr>
            <a:r>
              <a:rPr lang="en-US" altLang="en-US" sz="1800" dirty="0"/>
              <a:t>List </a:t>
            </a:r>
            <a:r>
              <a:rPr lang="en-US" altLang="en-US" sz="1800" dirty="0" smtClean="0"/>
              <a:t>number represents </a:t>
            </a:r>
            <a:r>
              <a:rPr lang="en-US" altLang="en-US" sz="1800" dirty="0"/>
              <a:t>partition </a:t>
            </a:r>
            <a:r>
              <a:rPr lang="en-US" altLang="en-US" sz="1800" dirty="0" smtClean="0"/>
              <a:t>pin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</a:pPr>
            <a:r>
              <a:rPr lang="en-US" altLang="en-US" sz="1800" dirty="0" smtClean="0"/>
              <a:t>List index represents partition pin placement with respect to neighbors</a:t>
            </a:r>
            <a:endParaRPr lang="en-US" altLang="en-US" sz="1800" dirty="0"/>
          </a:p>
          <a:p>
            <a:pPr marL="342900" lvl="1" indent="-342900" eaLnBrk="1" fontAlgn="base" hangingPunct="1"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Improves partition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pin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floorplan iteratively with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novel </a:t>
            </a:r>
            <a:b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perturbation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function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tailored for partition pin floorplanning</a:t>
            </a:r>
            <a:endParaRPr lang="en-US" alt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dirty="0" smtClean="0"/>
              <a:t>OP1: Randomly place partition pins around PRR</a:t>
            </a:r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dirty="0" smtClean="0"/>
              <a:t>OP2: Switch adjacent input </a:t>
            </a:r>
            <a:r>
              <a:rPr lang="en-US" altLang="en-US" sz="1800" dirty="0"/>
              <a:t>pin </a:t>
            </a:r>
            <a:r>
              <a:rPr lang="en-US" altLang="en-US" sz="1800" dirty="0" smtClean="0"/>
              <a:t>placements</a:t>
            </a:r>
            <a:endParaRPr lang="en-US" altLang="en-US" sz="1800" dirty="0"/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dirty="0" smtClean="0"/>
              <a:t>OP3: Switch adjacent output </a:t>
            </a:r>
            <a:r>
              <a:rPr lang="en-US" altLang="en-US" sz="1800" dirty="0"/>
              <a:t>pin </a:t>
            </a:r>
            <a:r>
              <a:rPr lang="en-US" altLang="en-US" sz="1800" dirty="0" smtClean="0"/>
              <a:t>placement</a:t>
            </a:r>
            <a:endParaRPr lang="en-US" altLang="en-US" sz="1800" dirty="0"/>
          </a:p>
          <a:p>
            <a:pPr lvl="1" fontAlgn="base"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dirty="0" smtClean="0"/>
              <a:t>OP4: Switch adjacent input </a:t>
            </a:r>
            <a:r>
              <a:rPr lang="en-US" altLang="en-US" sz="1800" dirty="0"/>
              <a:t>and output </a:t>
            </a:r>
            <a:r>
              <a:rPr lang="en-US" altLang="en-US" sz="1800" dirty="0" smtClean="0"/>
              <a:t>pins</a:t>
            </a:r>
            <a:endParaRPr lang="en-US" altLang="en-US" sz="1800" dirty="0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2950320" y="6088380"/>
            <a:ext cx="500160" cy="0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2971800" y="5715000"/>
            <a:ext cx="500160" cy="0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2935080" y="5358765"/>
            <a:ext cx="500160" cy="0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5541120" y="5739765"/>
            <a:ext cx="50016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>
            <a:off x="5541120" y="6088380"/>
            <a:ext cx="50016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>
            <a:off x="5541120" y="5410200"/>
            <a:ext cx="50016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55"/>
          <p:cNvSpPr>
            <a:spLocks noChangeShapeType="1"/>
          </p:cNvSpPr>
          <p:nvPr/>
        </p:nvSpPr>
        <p:spPr bwMode="auto">
          <a:xfrm flipH="1">
            <a:off x="5503020" y="5105400"/>
            <a:ext cx="500160" cy="0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55"/>
          <p:cNvSpPr>
            <a:spLocks noChangeShapeType="1"/>
          </p:cNvSpPr>
          <p:nvPr/>
        </p:nvSpPr>
        <p:spPr bwMode="auto">
          <a:xfrm flipH="1">
            <a:off x="5503020" y="4794885"/>
            <a:ext cx="500160" cy="0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 flipH="1">
            <a:off x="5478255" y="4495800"/>
            <a:ext cx="500160" cy="0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55"/>
          <p:cNvSpPr>
            <a:spLocks noChangeShapeType="1"/>
          </p:cNvSpPr>
          <p:nvPr/>
        </p:nvSpPr>
        <p:spPr bwMode="auto">
          <a:xfrm flipH="1">
            <a:off x="2950320" y="4419600"/>
            <a:ext cx="50016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55"/>
          <p:cNvSpPr>
            <a:spLocks noChangeShapeType="1"/>
          </p:cNvSpPr>
          <p:nvPr/>
        </p:nvSpPr>
        <p:spPr bwMode="auto">
          <a:xfrm flipH="1">
            <a:off x="2935080" y="4800600"/>
            <a:ext cx="50016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55"/>
          <p:cNvSpPr>
            <a:spLocks noChangeShapeType="1"/>
          </p:cNvSpPr>
          <p:nvPr/>
        </p:nvSpPr>
        <p:spPr bwMode="auto">
          <a:xfrm flipH="1">
            <a:off x="2935080" y="5105400"/>
            <a:ext cx="50016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6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9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0174 0.051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59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3.33333E-6 L -0.00451 -0.044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0497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-0.05671 " pathEditMode="relative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4445 " pathEditMode="relative" ptsTypes="AA">
                                      <p:cBhvr>
                                        <p:cTn id="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57 -0.04236 " pathEditMode="relative" ptsTypes="AA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5" grpId="0" animBg="1"/>
      <p:bldP spid="56" grpId="0" animBg="1"/>
      <p:bldP spid="56" grpId="1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567453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DAPR Design Flow Evaluation</a:t>
            </a:r>
            <a:endParaRPr lang="en-US" sz="3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900" y="1371600"/>
            <a:ext cx="7239000" cy="459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Experimental Setup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dirty="0">
                <a:solidFill>
                  <a:srgbClr val="FF4A00"/>
                </a:solidFill>
                <a:latin typeface="Arial" charset="0"/>
                <a:cs typeface="Arial" charset="0"/>
              </a:rPr>
              <a:t>Software</a:t>
            </a:r>
          </a:p>
          <a:p>
            <a:pPr marL="1022350" lvl="2" indent="-35083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1400" kern="0" dirty="0">
                <a:solidFill>
                  <a:srgbClr val="0021A5"/>
                </a:solidFill>
                <a:latin typeface="Arial"/>
                <a:cs typeface="Arial"/>
              </a:rPr>
              <a:t>HW/SW PR </a:t>
            </a:r>
            <a:r>
              <a:rPr lang="en-US" altLang="en-US" sz="1400" kern="0" dirty="0" smtClean="0">
                <a:solidFill>
                  <a:srgbClr val="0021A5"/>
                </a:solidFill>
                <a:latin typeface="Arial"/>
                <a:cs typeface="Arial"/>
              </a:rPr>
              <a:t>partitioning </a:t>
            </a:r>
            <a:r>
              <a:rPr lang="en-US" altLang="en-US" sz="1400" kern="0" dirty="0">
                <a:solidFill>
                  <a:srgbClr val="0021A5"/>
                </a:solidFill>
                <a:latin typeface="Arial"/>
                <a:cs typeface="Arial"/>
              </a:rPr>
              <a:t>algorithm written in PERL </a:t>
            </a:r>
          </a:p>
          <a:p>
            <a:pPr marL="1022350" lvl="2" indent="-35083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1400" kern="0" dirty="0" smtClean="0">
                <a:solidFill>
                  <a:srgbClr val="0021A5"/>
                </a:solidFill>
                <a:latin typeface="Arial"/>
                <a:cs typeface="Arial"/>
              </a:rPr>
              <a:t>Xilinx </a:t>
            </a:r>
            <a:r>
              <a:rPr lang="en-US" altLang="en-US" sz="1400" kern="0" dirty="0">
                <a:solidFill>
                  <a:srgbClr val="0021A5"/>
                </a:solidFill>
                <a:latin typeface="Arial"/>
                <a:cs typeface="Arial"/>
              </a:rPr>
              <a:t>ISE </a:t>
            </a:r>
            <a:r>
              <a:rPr lang="en-US" altLang="en-US" sz="1400" kern="0" dirty="0" smtClean="0">
                <a:solidFill>
                  <a:srgbClr val="0021A5"/>
                </a:solidFill>
                <a:latin typeface="Arial"/>
                <a:cs typeface="Arial"/>
              </a:rPr>
              <a:t>14.7</a:t>
            </a:r>
            <a:endParaRPr lang="en-US" sz="16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dirty="0">
                <a:solidFill>
                  <a:srgbClr val="FF4A00"/>
                </a:solidFill>
                <a:latin typeface="Arial" charset="0"/>
                <a:cs typeface="Arial" charset="0"/>
              </a:rPr>
              <a:t>Hardware</a:t>
            </a:r>
          </a:p>
          <a:p>
            <a:pPr marL="1022350" lvl="2" indent="-35083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400" kern="0" dirty="0">
                <a:solidFill>
                  <a:srgbClr val="0021A5"/>
                </a:solidFill>
                <a:latin typeface="Arial"/>
                <a:cs typeface="Arial"/>
              </a:rPr>
              <a:t>Virtex-5 LX110T FPGA</a:t>
            </a:r>
          </a:p>
          <a:p>
            <a:pPr marL="1022350" lvl="2" indent="-35083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400" kern="0" dirty="0">
                <a:solidFill>
                  <a:srgbClr val="0021A5"/>
                </a:solidFill>
                <a:latin typeface="Arial"/>
                <a:cs typeface="Arial"/>
              </a:rPr>
              <a:t>4rth generation Intel® Core™ 7 2.5 GHz CPU and 8 GB of RAM</a:t>
            </a:r>
          </a:p>
          <a:p>
            <a:pPr marL="344487"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endParaRPr lang="en-US" sz="1600" kern="0" dirty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Test design</a:t>
            </a: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kern="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JPEG </a:t>
            </a:r>
            <a:r>
              <a:rPr lang="en-US" sz="1600" kern="0" dirty="0">
                <a:solidFill>
                  <a:srgbClr val="FF4A00"/>
                </a:solidFill>
                <a:latin typeface="Arial" charset="0"/>
                <a:cs typeface="Arial" charset="0"/>
              </a:rPr>
              <a:t>e</a:t>
            </a:r>
            <a:r>
              <a:rPr lang="en-US" sz="1600" kern="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ncoding/decoding application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endParaRPr lang="en-US" kern="0" dirty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Next slides present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kern="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CO</a:t>
            </a:r>
            <a:r>
              <a:rPr lang="en-US" sz="1600" kern="0" baseline="-2500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sz="1600" kern="0" dirty="0">
                <a:solidFill>
                  <a:srgbClr val="FF4A00"/>
                </a:solidFill>
                <a:latin typeface="Arial" charset="0"/>
                <a:cs typeface="Arial" charset="0"/>
              </a:rPr>
              <a:t>, </a:t>
            </a:r>
            <a:r>
              <a:rPr lang="en-US" sz="1600" kern="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RR</a:t>
            </a:r>
            <a:r>
              <a:rPr lang="en-US" sz="1600" kern="0" baseline="-2500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sz="1600" kern="0" dirty="0">
                <a:solidFill>
                  <a:srgbClr val="FF4A00"/>
                </a:solidFill>
                <a:latin typeface="Arial" charset="0"/>
                <a:cs typeface="Arial" charset="0"/>
              </a:rPr>
              <a:t>, </a:t>
            </a:r>
            <a:r>
              <a:rPr lang="en-US" sz="1600" kern="0" dirty="0" err="1">
                <a:solidFill>
                  <a:srgbClr val="FF4A00"/>
                </a:solidFill>
                <a:latin typeface="Arial" charset="0"/>
                <a:cs typeface="Arial" charset="0"/>
              </a:rPr>
              <a:t>TR</a:t>
            </a:r>
            <a:r>
              <a:rPr lang="en-US" sz="1600" kern="0" baseline="-25000" dirty="0" err="1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sz="1600" kern="0" dirty="0">
                <a:solidFill>
                  <a:srgbClr val="FF4A00"/>
                </a:solidFill>
                <a:latin typeface="Arial" charset="0"/>
                <a:cs typeface="Arial" charset="0"/>
              </a:rPr>
              <a:t>, </a:t>
            </a:r>
            <a:r>
              <a:rPr lang="en-US" sz="1600" kern="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CI</a:t>
            </a:r>
            <a:r>
              <a:rPr lang="en-US" sz="1600" kern="0" baseline="-25000" dirty="0" err="1" smtClean="0">
                <a:solidFill>
                  <a:srgbClr val="FF4A00"/>
                </a:solidFill>
                <a:latin typeface="Arial" charset="0"/>
                <a:cs typeface="Arial" charset="0"/>
              </a:rPr>
              <a:t>i</a:t>
            </a:r>
            <a:r>
              <a:rPr lang="en-US" sz="1600" kern="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 estimations</a:t>
            </a:r>
            <a:endParaRPr lang="en-US" sz="1600" kern="0" dirty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kern="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Maximum resource requirements, reconfiguration time, and software execution time results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567453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JPEG CODEC Configurations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464" y="1524000"/>
            <a:ext cx="5131829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Two </a:t>
            </a:r>
            <a: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configurations</a:t>
            </a:r>
            <a:endParaRPr lang="en-US" sz="20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Configuration A – JPEG encoding process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Configuration </a:t>
            </a:r>
            <a:r>
              <a:rPr lang="en-US" sz="1600" dirty="0">
                <a:solidFill>
                  <a:srgbClr val="FF4A00"/>
                </a:solidFill>
                <a:latin typeface="Arial" charset="0"/>
                <a:cs typeface="Arial" charset="0"/>
              </a:rPr>
              <a:t>B  – JPEG decoding </a:t>
            </a: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process</a:t>
            </a:r>
            <a:endParaRPr lang="en-US" kern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endParaRPr lang="en-US" sz="1600" dirty="0" smtClean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All tasks change between configurations</a:t>
            </a:r>
            <a:endParaRPr lang="en-US" sz="1600" dirty="0" smtClean="0">
              <a:solidFill>
                <a:srgbClr val="FF4A00"/>
              </a:solidFill>
              <a:latin typeface="Arial" charset="0"/>
              <a:cs typeface="Arial" charset="0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Each configuration will have different requirements for each HW/SW PR partition</a:t>
            </a:r>
          </a:p>
          <a:p>
            <a:pPr marL="1022350" lvl="2" indent="-35083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1400" kern="0" dirty="0">
                <a:solidFill>
                  <a:srgbClr val="0021A5"/>
                </a:solidFill>
                <a:latin typeface="Arial"/>
                <a:cs typeface="Arial"/>
              </a:rPr>
              <a:t>T</a:t>
            </a:r>
            <a:r>
              <a:rPr lang="en-US" sz="1400" kern="0" dirty="0" smtClean="0">
                <a:solidFill>
                  <a:srgbClr val="0021A5"/>
                </a:solidFill>
                <a:latin typeface="Arial"/>
                <a:cs typeface="Arial"/>
              </a:rPr>
              <a:t>otal </a:t>
            </a:r>
            <a:r>
              <a:rPr lang="en-US" sz="1400" kern="0" dirty="0">
                <a:solidFill>
                  <a:srgbClr val="0021A5"/>
                </a:solidFill>
                <a:latin typeface="Arial"/>
                <a:cs typeface="Arial"/>
              </a:rPr>
              <a:t>resource requirements, </a:t>
            </a:r>
            <a:r>
              <a:rPr lang="en-US" sz="1400" kern="0" dirty="0" smtClean="0">
                <a:solidFill>
                  <a:srgbClr val="0021A5"/>
                </a:solidFill>
                <a:latin typeface="Arial"/>
                <a:cs typeface="Arial"/>
              </a:rPr>
              <a:t>reconfiguration time, </a:t>
            </a:r>
            <a:r>
              <a:rPr lang="en-US" sz="1400" kern="0" dirty="0">
                <a:solidFill>
                  <a:srgbClr val="0021A5"/>
                </a:solidFill>
                <a:latin typeface="Arial"/>
                <a:cs typeface="Arial"/>
              </a:rPr>
              <a:t>and execution </a:t>
            </a:r>
            <a:r>
              <a:rPr lang="en-US" sz="1400" kern="0" dirty="0" smtClean="0">
                <a:solidFill>
                  <a:srgbClr val="0021A5"/>
                </a:solidFill>
                <a:latin typeface="Arial"/>
                <a:cs typeface="Arial"/>
              </a:rPr>
              <a:t>time will be different</a:t>
            </a:r>
            <a:endParaRPr lang="en-US" sz="1400" kern="0" dirty="0">
              <a:solidFill>
                <a:srgbClr val="0021A5"/>
              </a:solidFill>
              <a:latin typeface="Arial"/>
              <a:cs typeface="Arial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Enables accurate analysis of our HW/SW PR partitioning methodology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44561"/>
            <a:ext cx="309400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567453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JPEG CODEC Resource Requirements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46319"/>
              </p:ext>
            </p:extLst>
          </p:nvPr>
        </p:nvGraphicFramePr>
        <p:xfrm>
          <a:off x="990600" y="1447800"/>
          <a:ext cx="7239001" cy="475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6610"/>
                <a:gridCol w="1033705"/>
                <a:gridCol w="920212"/>
                <a:gridCol w="1478474"/>
              </a:tblGrid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Resource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requirements,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RR</a:t>
                      </a:r>
                      <a:r>
                        <a:rPr lang="en-US" sz="1600" b="1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effectLst/>
                        </a:rPr>
                        <a:t>Task List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CLBs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DSPs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BRAMs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RGB2YCbCR and FDCT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406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YCbCrtoRGB and IDCT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400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Run Length Encoding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Run Length Decoding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Huffman Encoder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280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Huffman Decoder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350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Byte Stuffer and header encoder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Byte Stripper and header decoder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Quantization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Dequantization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Zigzag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94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Reorder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3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567453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JPEG CODEC Reconfiguration Times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95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 reconfiguration </a:t>
            </a:r>
            <a:r>
              <a:rPr lang="en-US" dirty="0"/>
              <a:t>speed is approximately </a:t>
            </a:r>
            <a:r>
              <a:rPr lang="en-US" dirty="0" smtClean="0"/>
              <a:t>234MB/s [Liu et al 2009]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63456"/>
              </p:ext>
            </p:extLst>
          </p:nvPr>
        </p:nvGraphicFramePr>
        <p:xfrm>
          <a:off x="914400" y="1673358"/>
          <a:ext cx="7010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8286"/>
                <a:gridCol w="3582114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Task List</a:t>
                      </a:r>
                      <a:endParaRPr lang="en-US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Reconfiguration time, </a:t>
                      </a:r>
                      <a:r>
                        <a:rPr lang="en-US" sz="1600" b="1" kern="1200" dirty="0" err="1" smtClean="0">
                          <a:effectLst/>
                        </a:rPr>
                        <a:t>TR</a:t>
                      </a:r>
                      <a:r>
                        <a:rPr lang="en-US" sz="1600" b="1" kern="1200" baseline="-25000" dirty="0" err="1" smtClean="0">
                          <a:effectLst/>
                        </a:rPr>
                        <a:t>i</a:t>
                      </a:r>
                      <a:r>
                        <a:rPr lang="en-US" sz="1600" b="1" kern="1200" dirty="0" smtClean="0">
                          <a:effectLst/>
                        </a:rPr>
                        <a:t> (Frames)</a:t>
                      </a:r>
                      <a:endParaRPr lang="en-US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RGB2YCbCR and FDCT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1650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YCbCrtoRGB and IDCT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1600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Run Length Encoding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480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Run Length Decoding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480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Huffman Encoder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1000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Huffman Decoder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Byte Stuffer and header encoder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Byte Stripper and header decoder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Quantization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170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Dequantization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170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Zigzag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Reorder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09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567453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JPEG CODEC Execution Times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25" y="1226818"/>
            <a:ext cx="8343900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SW runs on VAPRES Micro Blaze softcore </a:t>
            </a:r>
            <a: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processor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Clock cycles – Add =1, subtract =1, divide = 3, and multiply = 34 *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HW 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runs on FPGA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600" dirty="0">
                <a:solidFill>
                  <a:srgbClr val="FF4A00"/>
                </a:solidFill>
                <a:latin typeface="Arial" charset="0"/>
                <a:cs typeface="Arial" charset="0"/>
              </a:rPr>
              <a:t>Clock cycles – Add =1, subtract =1, divide = </a:t>
            </a: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1, </a:t>
            </a:r>
            <a:r>
              <a:rPr lang="en-US" sz="1600" dirty="0">
                <a:solidFill>
                  <a:srgbClr val="FF4A00"/>
                </a:solidFill>
                <a:latin typeface="Arial" charset="0"/>
                <a:cs typeface="Arial" charset="0"/>
              </a:rPr>
              <a:t>and multiply = </a:t>
            </a:r>
            <a:r>
              <a:rPr lang="en-US" sz="1600" dirty="0" smtClean="0">
                <a:solidFill>
                  <a:srgbClr val="FF4A00"/>
                </a:solidFill>
                <a:latin typeface="Arial" charset="0"/>
                <a:cs typeface="Arial" charset="0"/>
              </a:rPr>
              <a:t>1*</a:t>
            </a:r>
            <a:endParaRPr lang="en-US" sz="1600" dirty="0">
              <a:solidFill>
                <a:srgbClr val="FF4A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6478488"/>
            <a:ext cx="2595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 Taken from Xilinx DS100 2009</a:t>
            </a:r>
            <a:endParaRPr lang="en-US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35117"/>
              </p:ext>
            </p:extLst>
          </p:nvPr>
        </p:nvGraphicFramePr>
        <p:xfrm>
          <a:off x="1524000" y="2646347"/>
          <a:ext cx="5943600" cy="379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0414"/>
                <a:gridCol w="1296786"/>
                <a:gridCol w="1676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Execution</a:t>
                      </a:r>
                      <a:r>
                        <a:rPr lang="en-US" sz="11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times, </a:t>
                      </a:r>
                      <a:r>
                        <a:rPr lang="en-US" sz="1100" b="1" baseline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CI</a:t>
                      </a:r>
                      <a:r>
                        <a:rPr lang="en-US" sz="1100" b="1" baseline="-250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n-US" sz="1100" b="1" baseline="-25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Task Name</a:t>
                      </a:r>
                      <a:endParaRPr lang="en-US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SW Execution</a:t>
                      </a:r>
                      <a:br>
                        <a:rPr lang="en-US" sz="1100" b="1" dirty="0">
                          <a:effectLst/>
                        </a:rPr>
                      </a:br>
                      <a:r>
                        <a:rPr lang="en-US" sz="1100" b="1" dirty="0">
                          <a:effectLst/>
                        </a:rPr>
                        <a:t>(cycles)</a:t>
                      </a:r>
                      <a:endParaRPr lang="en-US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HW Execution </a:t>
                      </a:r>
                      <a:br>
                        <a:rPr lang="en-US" sz="1100" b="1" dirty="0">
                          <a:effectLst/>
                        </a:rPr>
                      </a:br>
                      <a:r>
                        <a:rPr lang="en-US" sz="1100" b="1" dirty="0">
                          <a:effectLst/>
                        </a:rPr>
                        <a:t>(cycles)</a:t>
                      </a:r>
                      <a:endParaRPr lang="en-US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RGB2YCbCR and FDCT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10,000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YCbCrtoRGB and IDCT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42,000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10,000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Run Length Encoding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2,000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Run Length Decoding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2,000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Huffman Encoder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25,000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10,000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Huffman Decoder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30,000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10,000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Byte Stuffer and encoder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Byte Stripper and header decoder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Quantization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Dequantization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Zigzag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Reorder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5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3999" cy="674687"/>
          </a:xfrm>
        </p:spPr>
        <p:txBody>
          <a:bodyPr/>
          <a:lstStyle/>
          <a:p>
            <a:r>
              <a:rPr lang="en-US" altLang="en-US" sz="3800" dirty="0"/>
              <a:t>Efficient Embedded System Design</a:t>
            </a:r>
            <a:endParaRPr lang="en-US" altLang="en-US" sz="3800" dirty="0" smtClean="0"/>
          </a:p>
        </p:txBody>
      </p:sp>
      <p:sp>
        <p:nvSpPr>
          <p:cNvPr id="142" name="Rectangle 3"/>
          <p:cNvSpPr>
            <a:spLocks noChangeArrowheads="1"/>
          </p:cNvSpPr>
          <p:nvPr/>
        </p:nvSpPr>
        <p:spPr bwMode="auto">
          <a:xfrm>
            <a:off x="381000" y="1219200"/>
            <a:ext cx="4953000" cy="17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Modern SRAM-based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FPGAs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/>
            </a:r>
            <a:br>
              <a:rPr lang="en-US" altLang="en-US" sz="2000" kern="0" dirty="0" smtClean="0">
                <a:solidFill>
                  <a:srgbClr val="000000"/>
                </a:solidFill>
              </a:rPr>
            </a:br>
            <a:r>
              <a:rPr lang="en-US" altLang="en-US" sz="2000" kern="0" dirty="0" smtClean="0">
                <a:solidFill>
                  <a:srgbClr val="000000"/>
                </a:solidFill>
              </a:rPr>
              <a:t>provide partial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reconfiguration (PR)</a:t>
            </a:r>
            <a:endParaRPr kumimoji="0" lang="en-US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kern="0" dirty="0" smtClean="0"/>
              <a:t>Reconfigures </a:t>
            </a:r>
            <a:r>
              <a:rPr lang="en-US" altLang="en-US" sz="1800" kern="0" dirty="0" smtClean="0"/>
              <a:t>isolated FPGA regions</a:t>
            </a:r>
            <a:endParaRPr lang="en-US" altLang="en-US" sz="1800" kern="0" dirty="0" smtClean="0"/>
          </a:p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/>
              <a:t>P</a:t>
            </a:r>
            <a:r>
              <a:rPr lang="en-US" altLang="en-US" sz="1600" kern="0" dirty="0" smtClean="0"/>
              <a:t>artially </a:t>
            </a:r>
            <a:r>
              <a:rPr lang="en-US" altLang="en-US" sz="1600" kern="0" dirty="0"/>
              <a:t>reconfigurable </a:t>
            </a:r>
            <a:r>
              <a:rPr lang="en-US" altLang="en-US" sz="1600" kern="0" dirty="0" smtClean="0"/>
              <a:t>region (PRRs)</a:t>
            </a:r>
            <a:endParaRPr lang="en-US" altLang="en-US" sz="1600" kern="0" dirty="0"/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kern="0" dirty="0" smtClean="0"/>
              <a:t>Only </a:t>
            </a:r>
            <a:r>
              <a:rPr lang="en-US" altLang="en-US" sz="1800" kern="0" dirty="0"/>
              <a:t>interrupts </a:t>
            </a:r>
            <a:r>
              <a:rPr lang="en-US" altLang="en-US" sz="1800" kern="0" dirty="0" smtClean="0"/>
              <a:t>execution in </a:t>
            </a:r>
            <a:br>
              <a:rPr lang="en-US" altLang="en-US" sz="1800" kern="0" dirty="0" smtClean="0"/>
            </a:br>
            <a:r>
              <a:rPr lang="en-US" altLang="en-US" sz="1800" kern="0" dirty="0" smtClean="0"/>
              <a:t>reconfigured PRR</a:t>
            </a:r>
            <a:endParaRPr lang="en-US" altLang="en-US" sz="1800" kern="0" dirty="0"/>
          </a:p>
        </p:txBody>
      </p:sp>
      <p:sp>
        <p:nvSpPr>
          <p:cNvPr id="152" name="Rectangle 13"/>
          <p:cNvSpPr>
            <a:spLocks noChangeArrowheads="1"/>
          </p:cNvSpPr>
          <p:nvPr/>
        </p:nvSpPr>
        <p:spPr bwMode="auto">
          <a:xfrm>
            <a:off x="3801579" y="3396201"/>
            <a:ext cx="1362075" cy="2743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155" name="Rectangle 16"/>
          <p:cNvSpPr>
            <a:spLocks noChangeArrowheads="1"/>
          </p:cNvSpPr>
          <p:nvPr/>
        </p:nvSpPr>
        <p:spPr bwMode="auto">
          <a:xfrm>
            <a:off x="3801580" y="3772439"/>
            <a:ext cx="1371600" cy="27432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altLang="en-US" sz="1800" kern="0" dirty="0" smtClean="0">
                <a:solidFill>
                  <a:srgbClr val="000000"/>
                </a:solidFill>
              </a:rPr>
              <a:t>T2</a:t>
            </a:r>
            <a:endParaRPr kumimoji="0" lang="es-PE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8" name="Rectangle 19"/>
          <p:cNvSpPr>
            <a:spLocks noChangeArrowheads="1"/>
          </p:cNvSpPr>
          <p:nvPr/>
        </p:nvSpPr>
        <p:spPr bwMode="auto">
          <a:xfrm>
            <a:off x="3799992" y="4178838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T3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" name="Line 21"/>
          <p:cNvSpPr>
            <a:spLocks noChangeShapeType="1"/>
          </p:cNvSpPr>
          <p:nvPr/>
        </p:nvSpPr>
        <p:spPr bwMode="auto">
          <a:xfrm>
            <a:off x="11845909" y="4333078"/>
            <a:ext cx="13144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" name="Rectangle 19"/>
          <p:cNvSpPr>
            <a:spLocks noChangeArrowheads="1"/>
          </p:cNvSpPr>
          <p:nvPr/>
        </p:nvSpPr>
        <p:spPr bwMode="auto">
          <a:xfrm>
            <a:off x="3792054" y="4523255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T4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4400" y="3047943"/>
            <a:ext cx="1819274" cy="3224943"/>
          </a:xfrm>
          <a:prstGeom prst="rect">
            <a:avLst/>
          </a:prstGeom>
          <a:pattFill prst="ltVert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5140" y="6320135"/>
            <a:ext cx="21280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dirty="0">
                <a:solidFill>
                  <a:srgbClr val="000000"/>
                </a:solidFill>
                <a:latin typeface="Times"/>
                <a:cs typeface="+mn-cs"/>
              </a:rPr>
              <a:t>FPGA Fabric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3124143"/>
            <a:ext cx="1390650" cy="9718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PRR 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162050" y="4179879"/>
            <a:ext cx="1371599" cy="9703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/>
              </a:rPr>
              <a:t>PRR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4876800" y="1272975"/>
            <a:ext cx="3933825" cy="16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tabLst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PR enables efficient </a:t>
            </a:r>
            <a:br>
              <a:rPr lang="en-US" altLang="en-US" sz="2000" kern="0" dirty="0" smtClean="0">
                <a:solidFill>
                  <a:srgbClr val="000000"/>
                </a:solidFill>
              </a:rPr>
            </a:br>
            <a:r>
              <a:rPr lang="en-US" altLang="en-US" sz="2000" kern="0" dirty="0" smtClean="0">
                <a:solidFill>
                  <a:srgbClr val="000000"/>
                </a:solidFill>
              </a:rPr>
              <a:t>embedded system design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kern="0" dirty="0" smtClean="0"/>
              <a:t>Multiplex </a:t>
            </a:r>
            <a:r>
              <a:rPr lang="en-US" altLang="en-US" sz="1800" kern="0" dirty="0" smtClean="0"/>
              <a:t>mutually exclusive </a:t>
            </a:r>
            <a:r>
              <a:rPr lang="en-US" altLang="en-US" sz="1800" kern="0" dirty="0" smtClean="0"/>
              <a:t/>
            </a:r>
            <a:br>
              <a:rPr lang="en-US" altLang="en-US" sz="1800" kern="0" dirty="0" smtClean="0"/>
            </a:br>
            <a:r>
              <a:rPr lang="en-US" altLang="en-US" sz="1800" kern="0" dirty="0" smtClean="0"/>
              <a:t>application tasks in PRRs</a:t>
            </a:r>
          </a:p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 smtClean="0"/>
              <a:t>Reduces system area, memory, power requirements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23350" y="5742894"/>
            <a:ext cx="21280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  <a:cs typeface="+mn-cs"/>
              </a:rPr>
              <a:t>Application Tasks</a:t>
            </a:r>
            <a:endParaRPr lang="en-US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18825" y="3282771"/>
            <a:ext cx="28345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T1, T2, T3 required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Load T1 to PRR1,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load T2 to PRR2,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Load T3 to PRR 3</a:t>
            </a:r>
            <a:endParaRPr lang="en-US" sz="1400" b="1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79985" y="4428243"/>
            <a:ext cx="212806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T1, T2, T4 required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 load T4 to PRR3, </a:t>
            </a:r>
            <a:br>
              <a:rPr lang="en-US" sz="1400" b="1" dirty="0" smtClean="0">
                <a:solidFill>
                  <a:srgbClr val="000000"/>
                </a:solidFill>
                <a:latin typeface="Times"/>
              </a:rPr>
            </a:b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T1 and T2 uninterrupted</a:t>
            </a:r>
            <a:endParaRPr lang="en-US" sz="1400" b="1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1162050" y="5257743"/>
            <a:ext cx="1371599" cy="9703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/>
              </a:rPr>
              <a:t>PRR 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 flipV="1">
            <a:off x="5693808" y="4312601"/>
            <a:ext cx="2209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 flipV="1">
            <a:off x="5693808" y="5321145"/>
            <a:ext cx="2209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5794742" y="5405140"/>
            <a:ext cx="184999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T4, T5, T6 required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load T5 to PRR1, load T6 to PRR 2,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T4 uninterrupted</a:t>
            </a:r>
            <a:endParaRPr lang="en-US" sz="1400" b="1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792054" y="4944904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T5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3799993" y="5321145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T6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24825" y="3616467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</a:rPr>
              <a:t>Time S1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188" name="Straight Connector 187"/>
          <p:cNvCxnSpPr/>
          <p:nvPr/>
        </p:nvCxnSpPr>
        <p:spPr bwMode="auto">
          <a:xfrm>
            <a:off x="5711787" y="3282771"/>
            <a:ext cx="216324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Left Brace 98"/>
          <p:cNvSpPr/>
          <p:nvPr/>
        </p:nvSpPr>
        <p:spPr bwMode="auto">
          <a:xfrm flipH="1">
            <a:off x="7796691" y="3282771"/>
            <a:ext cx="249792" cy="10511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153400" y="4650343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</a:rPr>
              <a:t>Time S2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0" name="Left Brace 189"/>
          <p:cNvSpPr/>
          <p:nvPr/>
        </p:nvSpPr>
        <p:spPr bwMode="auto">
          <a:xfrm flipH="1">
            <a:off x="7817883" y="4312601"/>
            <a:ext cx="249792" cy="1017509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124825" y="5664366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</a:rPr>
              <a:t>Time S3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2" name="Left Brace 191"/>
          <p:cNvSpPr/>
          <p:nvPr/>
        </p:nvSpPr>
        <p:spPr bwMode="auto">
          <a:xfrm flipH="1">
            <a:off x="7817883" y="5337331"/>
            <a:ext cx="249792" cy="105189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 flipV="1">
            <a:off x="5711787" y="6387175"/>
            <a:ext cx="2209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Arrow Connector 7"/>
          <p:cNvCxnSpPr>
            <a:stCxn id="152" idx="1"/>
            <a:endCxn id="4" idx="3"/>
          </p:cNvCxnSpPr>
          <p:nvPr/>
        </p:nvCxnSpPr>
        <p:spPr bwMode="auto">
          <a:xfrm rot="10800000" flipV="1">
            <a:off x="2533651" y="3533361"/>
            <a:ext cx="1267929" cy="766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Straight Arrow Connector 7"/>
          <p:cNvCxnSpPr>
            <a:stCxn id="155" idx="1"/>
            <a:endCxn id="55" idx="3"/>
          </p:cNvCxnSpPr>
          <p:nvPr/>
        </p:nvCxnSpPr>
        <p:spPr bwMode="auto">
          <a:xfrm rot="10800000" flipV="1">
            <a:off x="2533650" y="3909599"/>
            <a:ext cx="1267931" cy="755432"/>
          </a:xfrm>
          <a:prstGeom prst="bentConnector3">
            <a:avLst>
              <a:gd name="adj1" fmla="val 67278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8" name="Straight Arrow Connector 7"/>
          <p:cNvCxnSpPr>
            <a:stCxn id="158" idx="1"/>
            <a:endCxn id="101" idx="3"/>
          </p:cNvCxnSpPr>
          <p:nvPr/>
        </p:nvCxnSpPr>
        <p:spPr bwMode="auto">
          <a:xfrm rot="10800000" flipV="1">
            <a:off x="2533650" y="4315997"/>
            <a:ext cx="1266343" cy="14268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Arrow Connector 7"/>
          <p:cNvCxnSpPr>
            <a:stCxn id="181" idx="1"/>
            <a:endCxn id="101" idx="3"/>
          </p:cNvCxnSpPr>
          <p:nvPr/>
        </p:nvCxnSpPr>
        <p:spPr bwMode="auto">
          <a:xfrm rot="10800000" flipV="1">
            <a:off x="2533650" y="4660415"/>
            <a:ext cx="1258405" cy="10824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Straight Arrow Connector 7"/>
          <p:cNvCxnSpPr>
            <a:stCxn id="140" idx="1"/>
            <a:endCxn id="4" idx="3"/>
          </p:cNvCxnSpPr>
          <p:nvPr/>
        </p:nvCxnSpPr>
        <p:spPr bwMode="auto">
          <a:xfrm rot="10800000">
            <a:off x="2533650" y="3610052"/>
            <a:ext cx="1258404" cy="1472013"/>
          </a:xfrm>
          <a:prstGeom prst="bentConnector3">
            <a:avLst>
              <a:gd name="adj1" fmla="val 31834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2" name="Straight Arrow Connector 7"/>
          <p:cNvCxnSpPr>
            <a:stCxn id="141" idx="1"/>
            <a:endCxn id="55" idx="3"/>
          </p:cNvCxnSpPr>
          <p:nvPr/>
        </p:nvCxnSpPr>
        <p:spPr bwMode="auto">
          <a:xfrm rot="10800000">
            <a:off x="2533649" y="4665031"/>
            <a:ext cx="1266344" cy="79327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Straight Arrow Connector 7"/>
          <p:cNvCxnSpPr/>
          <p:nvPr/>
        </p:nvCxnSpPr>
        <p:spPr bwMode="auto">
          <a:xfrm>
            <a:off x="615140" y="3670521"/>
            <a:ext cx="7344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" name="Straight Arrow Connector 7"/>
          <p:cNvCxnSpPr/>
          <p:nvPr/>
        </p:nvCxnSpPr>
        <p:spPr bwMode="auto">
          <a:xfrm>
            <a:off x="615139" y="4665031"/>
            <a:ext cx="7344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" name="TextBox 206"/>
          <p:cNvSpPr txBox="1"/>
          <p:nvPr/>
        </p:nvSpPr>
        <p:spPr>
          <a:xfrm>
            <a:off x="-76200" y="3440668"/>
            <a:ext cx="99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T1</a:t>
            </a:r>
            <a:endParaRPr lang="en-US" b="0" dirty="0" smtClean="0">
              <a:solidFill>
                <a:srgbClr val="000000"/>
              </a:solidFill>
              <a:latin typeface="Time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r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unning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-76200" y="4481733"/>
            <a:ext cx="99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T2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"/>
              </a:rPr>
              <a:t>r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unning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-76200" y="5540112"/>
            <a:ext cx="99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T4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"/>
              </a:rPr>
              <a:t>r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unning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210" name="Straight Arrow Connector 7"/>
          <p:cNvCxnSpPr/>
          <p:nvPr/>
        </p:nvCxnSpPr>
        <p:spPr bwMode="auto">
          <a:xfrm>
            <a:off x="623351" y="5742893"/>
            <a:ext cx="7344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038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5" grpId="0" animBg="1"/>
      <p:bldP spid="158" grpId="0" animBg="1"/>
      <p:bldP spid="181" grpId="0" animBg="1"/>
      <p:bldP spid="50" grpId="1" animBg="1"/>
      <p:bldP spid="52" grpId="0" animBg="1"/>
      <p:bldP spid="4" grpId="0" animBg="1"/>
      <p:bldP spid="4" grpId="1" animBg="1"/>
      <p:bldP spid="55" grpId="0" animBg="1"/>
      <p:bldP spid="55" grpId="1" animBg="1"/>
      <p:bldP spid="61" grpId="0" animBg="1"/>
      <p:bldP spid="89" grpId="0" animBg="1"/>
      <p:bldP spid="90" grpId="0" animBg="1"/>
      <p:bldP spid="101" grpId="0" animBg="1"/>
      <p:bldP spid="101" grpId="1" animBg="1"/>
      <p:bldP spid="139" grpId="0" animBg="1"/>
      <p:bldP spid="140" grpId="0" animBg="1"/>
      <p:bldP spid="141" grpId="0" animBg="1"/>
      <p:bldP spid="187" grpId="0" animBg="1"/>
      <p:bldP spid="99" grpId="0" animBg="1"/>
      <p:bldP spid="189" grpId="0" animBg="1"/>
      <p:bldP spid="190" grpId="0" animBg="1"/>
      <p:bldP spid="191" grpId="0" animBg="1"/>
      <p:bldP spid="192" grpId="0" animBg="1"/>
      <p:bldP spid="207" grpId="0"/>
      <p:bldP spid="207" grpId="1"/>
      <p:bldP spid="208" grpId="0"/>
      <p:bldP spid="208" grpId="1"/>
      <p:bldP spid="2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02" y="3810000"/>
            <a:ext cx="4046998" cy="24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44561"/>
            <a:ext cx="4495800" cy="23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33400" y="567453"/>
            <a:ext cx="84391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Results: </a:t>
            </a:r>
            <a:r>
              <a:rPr lang="en-US" sz="3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HW/SW Partition Exploration</a:t>
            </a:r>
            <a:endParaRPr lang="en-US" sz="3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425" y="2992742"/>
            <a:ext cx="188594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Partitions with low resource requirement and reconfiguration time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6" idx="3"/>
            <a:endCxn id="15" idx="2"/>
          </p:cNvCxnSpPr>
          <p:nvPr/>
        </p:nvCxnSpPr>
        <p:spPr bwMode="auto">
          <a:xfrm flipV="1">
            <a:off x="2619374" y="2601715"/>
            <a:ext cx="1130816" cy="8680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44"/>
          <p:cNvSpPr>
            <a:spLocks noChangeArrowheads="1"/>
          </p:cNvSpPr>
          <p:nvPr/>
        </p:nvSpPr>
        <p:spPr bwMode="auto">
          <a:xfrm>
            <a:off x="3750190" y="2411759"/>
            <a:ext cx="405441" cy="3799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6" idx="3"/>
            <a:endCxn id="21" idx="2"/>
          </p:cNvCxnSpPr>
          <p:nvPr/>
        </p:nvCxnSpPr>
        <p:spPr bwMode="auto">
          <a:xfrm>
            <a:off x="2619374" y="3469796"/>
            <a:ext cx="1260378" cy="1714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44"/>
          <p:cNvSpPr>
            <a:spLocks noChangeArrowheads="1"/>
          </p:cNvSpPr>
          <p:nvPr/>
        </p:nvSpPr>
        <p:spPr bwMode="auto">
          <a:xfrm>
            <a:off x="3879752" y="4973164"/>
            <a:ext cx="501769" cy="422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6" idx="3"/>
            <a:endCxn id="34" idx="2"/>
          </p:cNvCxnSpPr>
          <p:nvPr/>
        </p:nvCxnSpPr>
        <p:spPr bwMode="auto">
          <a:xfrm flipV="1">
            <a:off x="2619374" y="2606234"/>
            <a:ext cx="4336694" cy="8635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44"/>
          <p:cNvSpPr>
            <a:spLocks noChangeArrowheads="1"/>
          </p:cNvSpPr>
          <p:nvPr/>
        </p:nvSpPr>
        <p:spPr bwMode="auto">
          <a:xfrm>
            <a:off x="6956068" y="2420797"/>
            <a:ext cx="359132" cy="37087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18"/>
          <p:cNvCxnSpPr>
            <a:stCxn id="16" idx="3"/>
            <a:endCxn id="36" idx="2"/>
          </p:cNvCxnSpPr>
          <p:nvPr/>
        </p:nvCxnSpPr>
        <p:spPr bwMode="auto">
          <a:xfrm>
            <a:off x="2619374" y="3469796"/>
            <a:ext cx="4120253" cy="16813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44"/>
          <p:cNvSpPr>
            <a:spLocks noChangeArrowheads="1"/>
          </p:cNvSpPr>
          <p:nvPr/>
        </p:nvSpPr>
        <p:spPr bwMode="auto">
          <a:xfrm flipV="1">
            <a:off x="6739627" y="4953000"/>
            <a:ext cx="432881" cy="39623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879162" y="6218957"/>
            <a:ext cx="3256472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3856892" y="3573780"/>
            <a:ext cx="3323273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3451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1" grpId="0" animBg="1"/>
      <p:bldP spid="34" grpId="0" animBg="1"/>
      <p:bldP spid="36" grpId="0" animBg="1"/>
      <p:bldP spid="18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1900"/>
            <a:ext cx="3612646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31269"/>
            <a:ext cx="3465246" cy="215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33400" y="567453"/>
            <a:ext cx="84391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</a:rPr>
              <a:t>Results: HW/SW Partition Exploration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425" y="3946849"/>
            <a:ext cx="188594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Partitions with low total execution time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6" idx="3"/>
            <a:endCxn id="15" idx="2"/>
          </p:cNvCxnSpPr>
          <p:nvPr/>
        </p:nvCxnSpPr>
        <p:spPr bwMode="auto">
          <a:xfrm flipV="1">
            <a:off x="2619374" y="3065562"/>
            <a:ext cx="1684973" cy="11428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44"/>
          <p:cNvSpPr>
            <a:spLocks noChangeArrowheads="1"/>
          </p:cNvSpPr>
          <p:nvPr/>
        </p:nvSpPr>
        <p:spPr bwMode="auto">
          <a:xfrm>
            <a:off x="4304347" y="2926106"/>
            <a:ext cx="3505199" cy="27891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6" idx="2"/>
            <a:endCxn id="25" idx="2"/>
          </p:cNvCxnSpPr>
          <p:nvPr/>
        </p:nvCxnSpPr>
        <p:spPr bwMode="auto">
          <a:xfrm rot="16200000" flipH="1">
            <a:off x="2431143" y="3715326"/>
            <a:ext cx="1233715" cy="274320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4419600" y="5564328"/>
            <a:ext cx="3429000" cy="27891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722495" y="3505200"/>
            <a:ext cx="2668905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799646" y="6095378"/>
            <a:ext cx="2668905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1004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5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567453"/>
            <a:ext cx="84391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3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Results: HW/SW PR Partition Selection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0" y="2514600"/>
            <a:ext cx="3433199" cy="205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90" y="2468453"/>
            <a:ext cx="3463245" cy="207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90453"/>
            <a:ext cx="3124200" cy="20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13" y="4360889"/>
            <a:ext cx="3276600" cy="22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61975" y="1244561"/>
            <a:ext cx="8311470" cy="9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charset="2"/>
              <a:buChar char="n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Example system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designer requirements for both configurations</a:t>
            </a:r>
            <a:endParaRPr lang="en-US" alt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Resource requirements 12,000 </a:t>
            </a:r>
            <a:r>
              <a:rPr lang="en-US" sz="1600" dirty="0">
                <a:latin typeface="Arial" charset="0"/>
                <a:cs typeface="Arial" charset="0"/>
              </a:rPr>
              <a:t>slices, reconfiguration time </a:t>
            </a:r>
            <a:r>
              <a:rPr lang="en-US" sz="1600" dirty="0" smtClean="0">
                <a:latin typeface="Arial" charset="0"/>
                <a:cs typeface="Arial" charset="0"/>
              </a:rPr>
              <a:t>9000 </a:t>
            </a:r>
            <a:r>
              <a:rPr lang="en-US" sz="1600" dirty="0">
                <a:latin typeface="Arial" charset="0"/>
                <a:cs typeface="Arial" charset="0"/>
              </a:rPr>
              <a:t>frames, </a:t>
            </a:r>
            <a:r>
              <a:rPr lang="en-US" sz="1600" dirty="0" smtClean="0"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>and </a:t>
            </a:r>
            <a:r>
              <a:rPr lang="en-US" sz="1600" dirty="0">
                <a:latin typeface="Arial" charset="0"/>
                <a:cs typeface="Arial" charset="0"/>
              </a:rPr>
              <a:t>total system execution </a:t>
            </a:r>
            <a:r>
              <a:rPr lang="en-US" sz="1600" dirty="0" smtClean="0">
                <a:latin typeface="Arial" charset="0"/>
                <a:cs typeface="Arial" charset="0"/>
              </a:rPr>
              <a:t>25,000 cycles</a:t>
            </a:r>
          </a:p>
          <a:p>
            <a:pPr lvl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Choose any HW/SW PR partition between 1-1000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buClr>
                <a:srgbClr val="3B812F"/>
              </a:buClr>
              <a:buFont typeface="Wingdings" charset="2"/>
              <a:buChar char="q"/>
              <a:defRPr/>
            </a:pP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26" name="Oval 44"/>
          <p:cNvSpPr>
            <a:spLocks noChangeArrowheads="1"/>
          </p:cNvSpPr>
          <p:nvPr/>
        </p:nvSpPr>
        <p:spPr bwMode="auto">
          <a:xfrm>
            <a:off x="1188287" y="4095154"/>
            <a:ext cx="205955" cy="26573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sp>
        <p:nvSpPr>
          <p:cNvPr id="27" name="Oval 44"/>
          <p:cNvSpPr>
            <a:spLocks noChangeArrowheads="1"/>
          </p:cNvSpPr>
          <p:nvPr/>
        </p:nvSpPr>
        <p:spPr bwMode="auto">
          <a:xfrm>
            <a:off x="1250468" y="6167854"/>
            <a:ext cx="175042" cy="27891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5631611" y="4082450"/>
            <a:ext cx="190500" cy="26573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sp>
        <p:nvSpPr>
          <p:cNvPr id="30" name="Oval 44"/>
          <p:cNvSpPr>
            <a:spLocks noChangeArrowheads="1"/>
          </p:cNvSpPr>
          <p:nvPr/>
        </p:nvSpPr>
        <p:spPr bwMode="auto">
          <a:xfrm>
            <a:off x="5649762" y="6117549"/>
            <a:ext cx="154197" cy="27891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00" y="3883835"/>
            <a:ext cx="1257969" cy="12215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dirty="0" smtClean="0"/>
              <a:t>HW/SW PR partitions that meet system designer goals</a:t>
            </a:r>
            <a:endParaRPr lang="en-US" sz="1400" dirty="0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4413551" y="4801959"/>
            <a:ext cx="339424" cy="26745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3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119813" y="3489325"/>
          <a:ext cx="3030537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9" name="Worksheet" r:id="rId4" imgW="4905344" imgH="3543210" progId="Excel.Sheet.8">
                  <p:link updateAutomatic="1"/>
                </p:oleObj>
              </mc:Choice>
              <mc:Fallback>
                <p:oleObj name="Worksheet" r:id="rId4" imgW="4905344" imgH="35432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9813" y="3489325"/>
                        <a:ext cx="3030537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119438" y="3489325"/>
          <a:ext cx="3030537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0" name="Worksheet" r:id="rId6" imgW="4905344" imgH="3543210" progId="Excel.Sheet.8">
                  <p:link updateAutomatic="1"/>
                </p:oleObj>
              </mc:Choice>
              <mc:Fallback>
                <p:oleObj name="Worksheet" r:id="rId6" imgW="4905344" imgH="35432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9438" y="3489325"/>
                        <a:ext cx="3030537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6038" y="3489325"/>
          <a:ext cx="30257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Worksheet" r:id="rId8" imgW="4895889" imgH="3543210" progId="Excel.Sheet.8">
                  <p:link updateAutomatic="1"/>
                </p:oleObj>
              </mc:Choice>
              <mc:Fallback>
                <p:oleObj name="Worksheet" r:id="rId8" imgW="4895889" imgH="35432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38" y="3489325"/>
                        <a:ext cx="3025775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44"/>
          <p:cNvSpPr>
            <a:spLocks noChangeArrowheads="1"/>
          </p:cNvSpPr>
          <p:nvPr/>
        </p:nvSpPr>
        <p:spPr bwMode="auto">
          <a:xfrm>
            <a:off x="533400" y="4452258"/>
            <a:ext cx="91440" cy="9144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63" y="1296988"/>
          <a:ext cx="3016250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2" name="Worksheet" r:id="rId10" imgW="4895889" imgH="3552930" progId="Excel.Sheet.8">
                  <p:link updateAutomatic="1"/>
                </p:oleObj>
              </mc:Choice>
              <mc:Fallback>
                <p:oleObj name="Worksheet" r:id="rId10" imgW="4895889" imgH="355293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3" y="1296988"/>
                        <a:ext cx="3016250" cy="218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119438" y="1296988"/>
          <a:ext cx="3024187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3" name="Worksheet" r:id="rId12" imgW="4895889" imgH="3543210" progId="Excel.Sheet.8">
                  <p:link updateAutomatic="1"/>
                </p:oleObj>
              </mc:Choice>
              <mc:Fallback>
                <p:oleObj name="Worksheet" r:id="rId12" imgW="4895889" imgH="35432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19438" y="1296988"/>
                        <a:ext cx="3024187" cy="218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124575" y="1296988"/>
          <a:ext cx="30257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Worksheet" r:id="rId14" imgW="4895889" imgH="3543210" progId="Excel.Sheet.8">
                  <p:link updateAutomatic="1"/>
                </p:oleObj>
              </mc:Choice>
              <mc:Fallback>
                <p:oleObj name="Worksheet" r:id="rId14" imgW="4895889" imgH="35432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24575" y="1296988"/>
                        <a:ext cx="3025775" cy="218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46038" y="5789268"/>
            <a:ext cx="8883650" cy="71568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solidFill>
                  <a:srgbClr val="0000FF"/>
                </a:solidFill>
              </a:rPr>
              <a:t>Due to simulated annealing’s initial random exploration, 3 different floorplan runs are shown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solidFill>
                  <a:srgbClr val="0000FF"/>
                </a:solidFill>
              </a:rPr>
              <a:t>Solution </a:t>
            </a:r>
            <a:r>
              <a:rPr lang="en-US" altLang="en-US" sz="1400" b="0" dirty="0">
                <a:solidFill>
                  <a:srgbClr val="0000FF"/>
                </a:solidFill>
              </a:rPr>
              <a:t>improves with successful </a:t>
            </a:r>
            <a:r>
              <a:rPr lang="en-US" altLang="en-US" sz="1400" b="0" dirty="0" smtClean="0">
                <a:solidFill>
                  <a:srgbClr val="0000FF"/>
                </a:solidFill>
              </a:rPr>
              <a:t>iterations (highlighted circle)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0000FF"/>
                </a:solidFill>
              </a:rPr>
              <a:t>Growth rate </a:t>
            </a:r>
            <a:r>
              <a:rPr lang="en-US" altLang="en-US" sz="1400" dirty="0">
                <a:solidFill>
                  <a:srgbClr val="0000FF"/>
                </a:solidFill>
              </a:rPr>
              <a:t>quickly levels off to within </a:t>
            </a:r>
            <a:r>
              <a:rPr lang="en-US" altLang="en-US" sz="1400" dirty="0" smtClean="0">
                <a:solidFill>
                  <a:srgbClr val="0000FF"/>
                </a:solidFill>
              </a:rPr>
              <a:t>1.8 </a:t>
            </a:r>
            <a:r>
              <a:rPr lang="en-US" altLang="en-US" sz="1400" dirty="0">
                <a:solidFill>
                  <a:srgbClr val="0000FF"/>
                </a:solidFill>
              </a:rPr>
              <a:t>% </a:t>
            </a:r>
            <a:r>
              <a:rPr lang="en-US" altLang="en-US" sz="1400" dirty="0" smtClean="0">
                <a:solidFill>
                  <a:srgbClr val="0000FF"/>
                </a:solidFill>
              </a:rPr>
              <a:t>of </a:t>
            </a:r>
            <a:r>
              <a:rPr lang="en-US" altLang="en-US" sz="1400" dirty="0">
                <a:solidFill>
                  <a:srgbClr val="0000FF"/>
                </a:solidFill>
              </a:rPr>
              <a:t>the highest </a:t>
            </a:r>
            <a:r>
              <a:rPr lang="en-US" altLang="en-US" sz="1400" dirty="0" smtClean="0">
                <a:solidFill>
                  <a:srgbClr val="0000FF"/>
                </a:solidFill>
              </a:rPr>
              <a:t>achievable within average of 20 iterations</a:t>
            </a:r>
            <a:endParaRPr lang="en-US" altLang="en-US" sz="1400" b="0" dirty="0">
              <a:solidFill>
                <a:srgbClr val="0000FF"/>
              </a:solidFill>
            </a:endParaRPr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2209800" y="4232910"/>
            <a:ext cx="91440" cy="9144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30" name="Oval 44"/>
          <p:cNvSpPr>
            <a:spLocks noChangeArrowheads="1"/>
          </p:cNvSpPr>
          <p:nvPr/>
        </p:nvSpPr>
        <p:spPr bwMode="auto">
          <a:xfrm>
            <a:off x="3756660" y="4278630"/>
            <a:ext cx="91440" cy="9144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31" name="Oval 44"/>
          <p:cNvSpPr>
            <a:spLocks noChangeArrowheads="1"/>
          </p:cNvSpPr>
          <p:nvPr/>
        </p:nvSpPr>
        <p:spPr bwMode="auto">
          <a:xfrm>
            <a:off x="6827520" y="4477658"/>
            <a:ext cx="91440" cy="9144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32" name="Oval 44"/>
          <p:cNvSpPr>
            <a:spLocks noChangeArrowheads="1"/>
          </p:cNvSpPr>
          <p:nvPr/>
        </p:nvSpPr>
        <p:spPr bwMode="auto">
          <a:xfrm>
            <a:off x="8290560" y="4191000"/>
            <a:ext cx="91440" cy="9144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-142875" y="6096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9pPr>
          </a:lstStyle>
          <a:p>
            <a:pPr lvl="1">
              <a:buClr>
                <a:srgbClr val="CC9900"/>
              </a:buClr>
              <a:buSzPct val="65000"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Results: JPEG Codec Design Space Exploration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381000" y="3450771"/>
            <a:ext cx="25908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505200" y="3450771"/>
            <a:ext cx="25908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534876" y="3429000"/>
            <a:ext cx="25908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22547" y="5663292"/>
            <a:ext cx="25908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3505200" y="5666014"/>
            <a:ext cx="25908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534876" y="5671456"/>
            <a:ext cx="25908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442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9" grpId="0" animBg="1"/>
      <p:bldP spid="30" grpId="0" animBg="1"/>
      <p:bldP spid="31" grpId="0" animBg="1"/>
      <p:bldP spid="3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/>
          <a:lstStyle/>
          <a:p>
            <a:pPr marL="457200" lvl="1">
              <a:buClr>
                <a:srgbClr val="CC9900"/>
              </a:buClr>
              <a:buSzPct val="65000"/>
              <a:defRPr/>
            </a:pPr>
            <a:r>
              <a:rPr lang="en-US" sz="3200" kern="1200" dirty="0">
                <a:latin typeface="+mj-lt"/>
                <a:ea typeface="+mj-ea"/>
                <a:cs typeface="+mj-cs"/>
              </a:rPr>
              <a:t>Conclusions and Future Direction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charset="2"/>
              <a:buChar char="n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presented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the DAPR design flow</a:t>
            </a:r>
            <a:endParaRPr lang="en-US" alt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eaLnBrk="1" hangingPunct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altLang="en-US" sz="1800" kern="0" dirty="0" smtClean="0">
                <a:latin typeface="Arial"/>
                <a:cs typeface="Arial"/>
              </a:rPr>
              <a:t>Determines HW/SW PR partitions that </a:t>
            </a:r>
            <a:br>
              <a:rPr lang="en-US" altLang="en-US" sz="1800" kern="0" dirty="0" smtClean="0">
                <a:latin typeface="Arial"/>
                <a:cs typeface="Arial"/>
              </a:rPr>
            </a:br>
            <a:r>
              <a:rPr lang="en-US" altLang="en-US" sz="1800" kern="0" dirty="0" smtClean="0">
                <a:latin typeface="Arial"/>
                <a:cs typeface="Arial"/>
              </a:rPr>
              <a:t>tradeoff  resource requirements and reconfiguration time</a:t>
            </a:r>
          </a:p>
          <a:p>
            <a:pPr lvl="1" eaLnBrk="1" hangingPunct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altLang="en-US" sz="1800" kern="0" dirty="0" smtClean="0">
                <a:latin typeface="Arial"/>
                <a:cs typeface="Arial"/>
              </a:rPr>
              <a:t>Designers choose a HW/SW PR partition that satisfy system design goals</a:t>
            </a:r>
          </a:p>
          <a:p>
            <a:pPr lvl="1" eaLnBrk="1" hangingPunct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altLang="en-US" sz="1800" kern="0" dirty="0" smtClean="0">
                <a:latin typeface="Arial"/>
                <a:cs typeface="Arial"/>
              </a:rPr>
              <a:t>Leverages a novel simulated annealing based algorithm to improve the clock frequency of the HW/SW PR design partition </a:t>
            </a:r>
            <a:endParaRPr lang="en-US" alt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rgbClr val="CC9900"/>
              </a:buClr>
              <a:buFont typeface="Wingdings" charset="2"/>
              <a:buChar char="n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DAPR design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flow alleviates intricacies involved in HW/SW co-design of PR-based embedded systems by automation</a:t>
            </a:r>
          </a:p>
          <a:p>
            <a:pPr lvl="1" eaLnBrk="1" hangingPunct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altLang="en-US" sz="1800" kern="0" dirty="0">
                <a:latin typeface="Arial"/>
                <a:cs typeface="Arial"/>
              </a:rPr>
              <a:t>DAPR design flows </a:t>
            </a:r>
            <a:r>
              <a:rPr lang="en-US" altLang="en-US" sz="1800" kern="0" dirty="0" smtClean="0">
                <a:latin typeface="Arial"/>
                <a:cs typeface="Arial"/>
              </a:rPr>
              <a:t> makes PR design more accessible and </a:t>
            </a:r>
            <a:br>
              <a:rPr lang="en-US" altLang="en-US" sz="1800" kern="0" dirty="0" smtClean="0">
                <a:latin typeface="Arial"/>
                <a:cs typeface="Arial"/>
              </a:rPr>
            </a:br>
            <a:r>
              <a:rPr lang="en-US" altLang="en-US" sz="1800" kern="0" dirty="0" smtClean="0">
                <a:latin typeface="Arial"/>
                <a:cs typeface="Arial"/>
              </a:rPr>
              <a:t>amenable to a wide range of system designers</a:t>
            </a:r>
            <a:endParaRPr lang="en-US" alt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1" indent="-342900" eaLnBrk="1" hangingPunct="1"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Future directions</a:t>
            </a:r>
            <a:endParaRPr lang="en-US" alt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eaLnBrk="1" hangingPunct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altLang="en-US" sz="1800" kern="0" dirty="0" smtClean="0">
                <a:latin typeface="Arial"/>
                <a:cs typeface="Arial"/>
              </a:rPr>
              <a:t>Improve </a:t>
            </a:r>
            <a:r>
              <a:rPr lang="en-US" altLang="en-US" sz="1800" kern="0" dirty="0">
                <a:latin typeface="Arial"/>
                <a:cs typeface="Arial"/>
              </a:rPr>
              <a:t>DAPR design </a:t>
            </a:r>
            <a:r>
              <a:rPr lang="en-US" altLang="en-US" sz="1800" kern="0" dirty="0" smtClean="0">
                <a:latin typeface="Arial"/>
                <a:cs typeface="Arial"/>
              </a:rPr>
              <a:t>flows HW/SW PR partitioning methodology’s </a:t>
            </a:r>
            <a:r>
              <a:rPr lang="en-US" altLang="en-US" sz="1800" kern="0" dirty="0">
                <a:latin typeface="Arial"/>
                <a:cs typeface="Arial"/>
              </a:rPr>
              <a:t>estimation </a:t>
            </a:r>
            <a:r>
              <a:rPr lang="en-US" altLang="en-US" sz="1800" kern="0" dirty="0" smtClean="0">
                <a:latin typeface="Arial"/>
                <a:cs typeface="Arial"/>
              </a:rPr>
              <a:t>technique for hardware/software execution time calculation</a:t>
            </a:r>
          </a:p>
          <a:p>
            <a:pPr lvl="2" eaLnBrk="1" hangingPunct="1">
              <a:buClr>
                <a:srgbClr val="CC9900"/>
              </a:buClr>
              <a:buFont typeface="Wingdings" charset="2"/>
              <a:buChar char="n"/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Leverage an </a:t>
            </a:r>
            <a:r>
              <a:rPr lang="en-US" altLang="en-US" sz="1600" kern="0" dirty="0">
                <a:latin typeface="Arial"/>
                <a:cs typeface="Arial"/>
              </a:rPr>
              <a:t>application profiler</a:t>
            </a:r>
          </a:p>
          <a:p>
            <a:pPr lvl="1" eaLnBrk="1" hangingPunct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altLang="en-US" sz="1800" kern="0" dirty="0" smtClean="0">
                <a:latin typeface="Arial"/>
                <a:cs typeface="Arial"/>
              </a:rPr>
              <a:t>Explore techniques to improve DAPR design flows PR design floorplanning</a:t>
            </a:r>
          </a:p>
          <a:p>
            <a:pPr lvl="1" eaLnBrk="1" hangingPunct="1">
              <a:buClr>
                <a:srgbClr val="3B812F"/>
              </a:buClr>
              <a:buFont typeface="Wingdings" charset="2"/>
              <a:buChar char="q"/>
              <a:defRPr/>
            </a:pPr>
            <a:r>
              <a:rPr lang="en-US" altLang="en-US" sz="1800" kern="0" dirty="0" smtClean="0">
                <a:latin typeface="Arial"/>
                <a:cs typeface="Arial"/>
              </a:rPr>
              <a:t>Enhance portability </a:t>
            </a:r>
            <a:r>
              <a:rPr lang="en-US" altLang="en-US" sz="1800" kern="0" dirty="0">
                <a:latin typeface="Arial"/>
                <a:cs typeface="Arial"/>
              </a:rPr>
              <a:t>of </a:t>
            </a:r>
            <a:r>
              <a:rPr lang="en-US" altLang="en-US" sz="1800" kern="0" dirty="0" smtClean="0">
                <a:latin typeface="Arial"/>
                <a:cs typeface="Arial"/>
              </a:rPr>
              <a:t>DAPR</a:t>
            </a:r>
            <a:r>
              <a:rPr lang="en-US" altLang="en-US" sz="1800" kern="0" dirty="0">
                <a:latin typeface="Arial"/>
                <a:cs typeface="Arial"/>
              </a:rPr>
              <a:t> </a:t>
            </a:r>
            <a:r>
              <a:rPr lang="en-US" altLang="en-US" sz="1800" kern="0" dirty="0" smtClean="0">
                <a:latin typeface="Arial"/>
                <a:cs typeface="Arial"/>
              </a:rPr>
              <a:t>design flow </a:t>
            </a:r>
            <a:r>
              <a:rPr lang="en-US" altLang="en-US" sz="1800" kern="0" dirty="0">
                <a:latin typeface="Arial"/>
                <a:cs typeface="Arial"/>
              </a:rPr>
              <a:t>to </a:t>
            </a:r>
            <a:r>
              <a:rPr lang="en-US" altLang="en-US" sz="1800" kern="0" dirty="0" smtClean="0">
                <a:latin typeface="Arial"/>
                <a:cs typeface="Arial"/>
              </a:rPr>
              <a:t>Altera Devices</a:t>
            </a:r>
            <a:endParaRPr lang="en-US" altLang="en-US" sz="1800" kern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0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866900" y="685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>
                <a:srgbClr val="CC9900"/>
              </a:buClr>
              <a:buFont typeface="Wingdings" pitchFamily="2" charset="2"/>
              <a:buNone/>
            </a:pPr>
            <a:r>
              <a:rPr lang="en-US" altLang="en-US" sz="4200" b="1" smtClean="0">
                <a:solidFill>
                  <a:srgbClr val="66CCFF"/>
                </a:solidFill>
                <a:latin typeface="Comic Sans MS" pitchFamily="-109" charset="0"/>
              </a:rPr>
              <a:t>QUESTIONS?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485900"/>
            <a:ext cx="26749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1500" y="5516563"/>
            <a:ext cx="800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This work was supported in part by the I/UCRC Program of the National Science Foundation under Grant No. EEC-0642422.  We also gratefully acknowledge tools provided by Xilinx. </a:t>
            </a:r>
          </a:p>
        </p:txBody>
      </p:sp>
    </p:spTree>
    <p:extLst>
      <p:ext uri="{BB962C8B-B14F-4D97-AF65-F5344CB8AC3E}">
        <p14:creationId xmlns:p14="http://schemas.microsoft.com/office/powerpoint/2010/main" val="40422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3999" cy="674687"/>
          </a:xfrm>
        </p:spPr>
        <p:txBody>
          <a:bodyPr/>
          <a:lstStyle/>
          <a:p>
            <a:r>
              <a:rPr lang="en-US" altLang="en-US" sz="3800" dirty="0"/>
              <a:t>Efficient Embedded System Design</a:t>
            </a:r>
            <a:endParaRPr lang="en-US" altLang="en-US" sz="3800" dirty="0" smtClean="0"/>
          </a:p>
        </p:txBody>
      </p:sp>
      <p:sp>
        <p:nvSpPr>
          <p:cNvPr id="142" name="Rectangle 3"/>
          <p:cNvSpPr>
            <a:spLocks noChangeArrowheads="1"/>
          </p:cNvSpPr>
          <p:nvPr/>
        </p:nvSpPr>
        <p:spPr bwMode="auto">
          <a:xfrm>
            <a:off x="228600" y="1228723"/>
            <a:ext cx="8915400" cy="17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Cutting edge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PR-capable </a:t>
            </a:r>
            <a:r>
              <a:rPr lang="en-US" altLang="en-US" sz="2000" kern="0" dirty="0">
                <a:solidFill>
                  <a:srgbClr val="000000"/>
                </a:solidFill>
              </a:rPr>
              <a:t>FPGAs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can also contain software </a:t>
            </a:r>
            <a:r>
              <a:rPr lang="en-US" altLang="en-US" sz="2000" kern="0" dirty="0">
                <a:solidFill>
                  <a:srgbClr val="000000"/>
                </a:solidFill>
              </a:rPr>
              <a:t>processors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kern="0" dirty="0" smtClean="0"/>
              <a:t>Enables designing hardware/software (HW/SW) hybrid systems</a:t>
            </a:r>
          </a:p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 smtClean="0"/>
              <a:t>Tasks execute in software and/or </a:t>
            </a:r>
            <a:r>
              <a:rPr lang="en-US" altLang="en-US" sz="1600" kern="0" dirty="0" smtClean="0"/>
              <a:t>hardware</a:t>
            </a:r>
            <a:endParaRPr lang="en-US" altLang="en-US" sz="1400" kern="0" dirty="0" smtClean="0"/>
          </a:p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 smtClean="0"/>
              <a:t>Further reduces </a:t>
            </a:r>
            <a:r>
              <a:rPr lang="en-US" altLang="en-US" sz="1600" kern="0" dirty="0"/>
              <a:t>area </a:t>
            </a:r>
            <a:r>
              <a:rPr lang="en-US" altLang="en-US" sz="1600" kern="0" dirty="0" smtClean="0"/>
              <a:t>requirements</a:t>
            </a:r>
            <a:endParaRPr lang="en-US" altLang="en-US" sz="1600" kern="0" dirty="0"/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kern="0" dirty="0"/>
              <a:t>D</a:t>
            </a:r>
            <a:r>
              <a:rPr lang="en-US" altLang="en-US" sz="1800" kern="0" dirty="0" smtClean="0"/>
              <a:t>esigning hybrid systems is complex</a:t>
            </a:r>
          </a:p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/>
              <a:t>Difficult to leverage PR benefits effectively – </a:t>
            </a:r>
            <a:r>
              <a:rPr lang="en-US" altLang="en-US" sz="1600" kern="0" dirty="0" smtClean="0"/>
              <a:t>known </a:t>
            </a:r>
            <a:r>
              <a:rPr lang="en-US" altLang="en-US" sz="1600" kern="0" dirty="0"/>
              <a:t>as a HW/SW </a:t>
            </a:r>
            <a:r>
              <a:rPr lang="en-US" altLang="en-US" sz="1600" kern="0" dirty="0" smtClean="0"/>
              <a:t>co-design problem</a:t>
            </a:r>
            <a:endParaRPr lang="en-US" altLang="en-US" sz="1600" kern="0" dirty="0"/>
          </a:p>
        </p:txBody>
      </p:sp>
      <p:sp>
        <p:nvSpPr>
          <p:cNvPr id="152" name="Rectangle 13"/>
          <p:cNvSpPr>
            <a:spLocks noChangeArrowheads="1"/>
          </p:cNvSpPr>
          <p:nvPr/>
        </p:nvSpPr>
        <p:spPr bwMode="auto">
          <a:xfrm>
            <a:off x="3830154" y="3443826"/>
            <a:ext cx="1362075" cy="2743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altLang="en-US" sz="1800" kern="0" dirty="0" smtClean="0">
                <a:solidFill>
                  <a:srgbClr val="000000"/>
                </a:solidFill>
              </a:rPr>
              <a:t>T1</a:t>
            </a:r>
            <a:endParaRPr kumimoji="0" lang="es-PE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5" name="Rectangle 16"/>
          <p:cNvSpPr>
            <a:spLocks noChangeArrowheads="1"/>
          </p:cNvSpPr>
          <p:nvPr/>
        </p:nvSpPr>
        <p:spPr bwMode="auto">
          <a:xfrm>
            <a:off x="3830155" y="3820064"/>
            <a:ext cx="1371600" cy="27432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altLang="en-US" sz="1800" kern="0" dirty="0" smtClean="0">
                <a:solidFill>
                  <a:srgbClr val="000000"/>
                </a:solidFill>
              </a:rPr>
              <a:t>T2</a:t>
            </a:r>
            <a:endParaRPr kumimoji="0" lang="es-PE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8" name="Rectangle 19"/>
          <p:cNvSpPr>
            <a:spLocks noChangeArrowheads="1"/>
          </p:cNvSpPr>
          <p:nvPr/>
        </p:nvSpPr>
        <p:spPr bwMode="auto">
          <a:xfrm>
            <a:off x="3828567" y="4226463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T3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" name="Line 21"/>
          <p:cNvSpPr>
            <a:spLocks noChangeShapeType="1"/>
          </p:cNvSpPr>
          <p:nvPr/>
        </p:nvSpPr>
        <p:spPr bwMode="auto">
          <a:xfrm>
            <a:off x="11845909" y="4333078"/>
            <a:ext cx="13144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" name="Rectangle 19"/>
          <p:cNvSpPr>
            <a:spLocks noChangeArrowheads="1"/>
          </p:cNvSpPr>
          <p:nvPr/>
        </p:nvSpPr>
        <p:spPr bwMode="auto">
          <a:xfrm>
            <a:off x="3820629" y="4570880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T4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42975" y="3095568"/>
            <a:ext cx="1819274" cy="3224943"/>
          </a:xfrm>
          <a:prstGeom prst="rect">
            <a:avLst/>
          </a:prstGeom>
          <a:pattFill prst="ltVert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5140" y="6367760"/>
            <a:ext cx="21280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dirty="0">
                <a:solidFill>
                  <a:srgbClr val="000000"/>
                </a:solidFill>
                <a:latin typeface="Times"/>
                <a:cs typeface="+mn-cs"/>
              </a:rPr>
              <a:t>FPGA Fabric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71575" y="3171768"/>
            <a:ext cx="1390650" cy="9718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/>
              </a:rPr>
              <a:t>Software </a:t>
            </a:r>
            <a:br>
              <a:rPr lang="en-US" sz="2400" dirty="0" smtClean="0">
                <a:latin typeface="Times"/>
              </a:rPr>
            </a:br>
            <a:r>
              <a:rPr lang="en-US" sz="2400" dirty="0" smtClean="0">
                <a:latin typeface="Times"/>
              </a:rPr>
              <a:t>Processor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190625" y="4227504"/>
            <a:ext cx="1371599" cy="9703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/>
              </a:rPr>
              <a:t>PRR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51925" y="5790519"/>
            <a:ext cx="21280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  <a:cs typeface="+mn-cs"/>
              </a:rPr>
              <a:t>Application Tasks</a:t>
            </a:r>
            <a:endParaRPr lang="en-US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47400" y="3499961"/>
            <a:ext cx="283457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T1, T2, T3 required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T1 and T2 runs in software,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Load T3 to PRR 2</a:t>
            </a:r>
            <a:endParaRPr lang="en-US" sz="1400" b="1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91175" y="4391025"/>
            <a:ext cx="212806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T1, T2, T4 required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T1 and T2 still running in software,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 load T4 to PRR2 </a:t>
            </a:r>
            <a:endParaRPr lang="en-US" sz="1400" b="1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 flipV="1">
            <a:off x="5722383" y="4360226"/>
            <a:ext cx="2209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 flipV="1">
            <a:off x="5722383" y="5368770"/>
            <a:ext cx="2209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5823317" y="5452765"/>
            <a:ext cx="184999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T4, T5, T6 required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T5 and T6 runs in software,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"/>
              </a:rPr>
              <a:t>T4 uninterrupted</a:t>
            </a:r>
            <a:endParaRPr lang="en-US" sz="1400" b="1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820629" y="4992529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T5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3828568" y="5368770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T6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24825" y="3686175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</a:rPr>
              <a:t>Time S1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188" name="Straight Connector 187"/>
          <p:cNvCxnSpPr/>
          <p:nvPr/>
        </p:nvCxnSpPr>
        <p:spPr bwMode="auto">
          <a:xfrm>
            <a:off x="5740362" y="3330396"/>
            <a:ext cx="216324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Left Brace 98"/>
          <p:cNvSpPr/>
          <p:nvPr/>
        </p:nvSpPr>
        <p:spPr bwMode="auto">
          <a:xfrm flipH="1">
            <a:off x="7825266" y="3330396"/>
            <a:ext cx="249792" cy="10511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143875" y="4695825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</a:rPr>
              <a:t>Time S2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0" name="Left Brace 189"/>
          <p:cNvSpPr/>
          <p:nvPr/>
        </p:nvSpPr>
        <p:spPr bwMode="auto">
          <a:xfrm flipH="1">
            <a:off x="7846458" y="4360226"/>
            <a:ext cx="249792" cy="1017509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082915" y="5737360"/>
            <a:ext cx="10896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</a:rPr>
              <a:t>Time S3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2" name="Left Brace 191"/>
          <p:cNvSpPr/>
          <p:nvPr/>
        </p:nvSpPr>
        <p:spPr bwMode="auto">
          <a:xfrm flipH="1">
            <a:off x="7846458" y="5384956"/>
            <a:ext cx="249792" cy="105189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 flipV="1">
            <a:off x="5740362" y="6434800"/>
            <a:ext cx="2209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Arrow Connector 7"/>
          <p:cNvCxnSpPr>
            <a:stCxn id="158" idx="1"/>
            <a:endCxn id="55" idx="3"/>
          </p:cNvCxnSpPr>
          <p:nvPr/>
        </p:nvCxnSpPr>
        <p:spPr bwMode="auto">
          <a:xfrm rot="10800000" flipV="1">
            <a:off x="2562225" y="4363622"/>
            <a:ext cx="1266343" cy="3490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Straight Arrow Connector 7"/>
          <p:cNvCxnSpPr/>
          <p:nvPr/>
        </p:nvCxnSpPr>
        <p:spPr bwMode="auto">
          <a:xfrm>
            <a:off x="866775" y="3693599"/>
            <a:ext cx="45560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" name="Straight Arrow Connector 7"/>
          <p:cNvCxnSpPr/>
          <p:nvPr/>
        </p:nvCxnSpPr>
        <p:spPr bwMode="auto">
          <a:xfrm>
            <a:off x="643714" y="4712656"/>
            <a:ext cx="7344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" name="TextBox 206"/>
          <p:cNvSpPr txBox="1"/>
          <p:nvPr/>
        </p:nvSpPr>
        <p:spPr>
          <a:xfrm>
            <a:off x="-47625" y="3488293"/>
            <a:ext cx="99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T1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 &amp; T2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r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unning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-47625" y="4529358"/>
            <a:ext cx="99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T4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"/>
              </a:rPr>
              <a:t>r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unning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47" name="Straight Arrow Connector 7"/>
          <p:cNvCxnSpPr>
            <a:stCxn id="181" idx="1"/>
            <a:endCxn id="55" idx="3"/>
          </p:cNvCxnSpPr>
          <p:nvPr/>
        </p:nvCxnSpPr>
        <p:spPr bwMode="auto">
          <a:xfrm rot="10800000" flipV="1">
            <a:off x="2562225" y="4712656"/>
            <a:ext cx="1258405" cy="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-27263" y="3495675"/>
            <a:ext cx="990600" cy="7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T5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 &amp; T6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r</a:t>
            </a:r>
            <a:r>
              <a:rPr lang="en-US" b="0" dirty="0" smtClean="0">
                <a:solidFill>
                  <a:srgbClr val="000000"/>
                </a:solidFill>
                <a:latin typeface="Times"/>
              </a:rPr>
              <a:t>unning</a:t>
            </a:r>
            <a:endParaRPr lang="en-US" b="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90625" y="5266849"/>
            <a:ext cx="1371599" cy="9703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/>
              </a:rPr>
              <a:t>Area </a:t>
            </a:r>
            <a:br>
              <a:rPr lang="en-US" sz="2400" dirty="0" smtClean="0">
                <a:latin typeface="Times"/>
              </a:rPr>
            </a:br>
            <a:r>
              <a:rPr lang="en-US" sz="2400" dirty="0" smtClean="0">
                <a:latin typeface="Times"/>
              </a:rPr>
              <a:t>Savings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0931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9" grpId="0" animBg="1"/>
      <p:bldP spid="90" grpId="0" animBg="1"/>
      <p:bldP spid="139" grpId="0" animBg="1"/>
      <p:bldP spid="187" grpId="0" animBg="1"/>
      <p:bldP spid="99" grpId="0" animBg="1"/>
      <p:bldP spid="189" grpId="0" animBg="1"/>
      <p:bldP spid="190" grpId="0" animBg="1"/>
      <p:bldP spid="191" grpId="0" animBg="1"/>
      <p:bldP spid="192" grpId="0" animBg="1"/>
      <p:bldP spid="207" grpId="0"/>
      <p:bldP spid="207" grpId="1"/>
      <p:bldP spid="208" grpId="0"/>
      <p:bldP spid="53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563563"/>
            <a:ext cx="9144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en-US" sz="3200" dirty="0" smtClean="0">
                <a:solidFill>
                  <a:schemeClr val="accent2"/>
                </a:solidFill>
              </a:rPr>
              <a:t>Traditional HW/SW Co-design for PR Systems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25228" y="1186132"/>
            <a:ext cx="906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9900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HW/SW co-design of PR systems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requires 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specialized design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flow</a:t>
            </a:r>
          </a:p>
          <a:p>
            <a:pPr lvl="1">
              <a:buClr>
                <a:srgbClr val="3B812F"/>
              </a:buClr>
            </a:pPr>
            <a:r>
              <a:rPr lang="en-US" altLang="zh-CN" sz="1800" kern="0" dirty="0" smtClean="0">
                <a:latin typeface="Arial" charset="0"/>
                <a:cs typeface="Arial" charset="0"/>
              </a:rPr>
              <a:t>HW/SW PR partitioning </a:t>
            </a:r>
            <a:r>
              <a:rPr lang="en-US" altLang="zh-CN" sz="1800" kern="0" dirty="0">
                <a:latin typeface="Arial" charset="0"/>
                <a:cs typeface="Arial" charset="0"/>
              </a:rPr>
              <a:t>a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llocates tasks into software and hardware, </a:t>
            </a:r>
            <a:br>
              <a:rPr lang="en-US" altLang="zh-CN" sz="1800" kern="0" dirty="0" smtClean="0">
                <a:latin typeface="Arial" charset="0"/>
                <a:cs typeface="Arial" charset="0"/>
              </a:rPr>
            </a:br>
            <a:r>
              <a:rPr lang="en-US" altLang="zh-CN" sz="1800" kern="0" dirty="0" smtClean="0">
                <a:latin typeface="Arial" charset="0"/>
                <a:cs typeface="Arial" charset="0"/>
              </a:rPr>
              <a:t>and allocates/maps hardware tasks into one or more PRRs</a:t>
            </a:r>
          </a:p>
          <a:p>
            <a:pPr lvl="1">
              <a:buClr>
                <a:srgbClr val="3B812F"/>
              </a:buClr>
            </a:pPr>
            <a:r>
              <a:rPr lang="en-US" altLang="zh-CN" sz="1800" kern="0" dirty="0" smtClean="0">
                <a:latin typeface="Arial" charset="0"/>
                <a:cs typeface="Arial" charset="0"/>
              </a:rPr>
              <a:t>PR </a:t>
            </a:r>
            <a:r>
              <a:rPr lang="en-US" altLang="zh-CN" sz="1800" kern="0" dirty="0">
                <a:latin typeface="Arial" charset="0"/>
                <a:cs typeface="Arial" charset="0"/>
              </a:rPr>
              <a:t>design floorplanning determines physical placement of PRRs </a:t>
            </a:r>
            <a:br>
              <a:rPr lang="en-US" altLang="zh-CN" sz="1800" kern="0" dirty="0">
                <a:latin typeface="Arial" charset="0"/>
                <a:cs typeface="Arial" charset="0"/>
              </a:rPr>
            </a:br>
            <a:r>
              <a:rPr lang="en-US" altLang="zh-CN" sz="1800" kern="0" dirty="0">
                <a:latin typeface="Arial" charset="0"/>
                <a:cs typeface="Arial" charset="0"/>
              </a:rPr>
              <a:t>and 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PRR </a:t>
            </a:r>
            <a:r>
              <a:rPr lang="en-US" altLang="zh-CN" sz="1800" kern="0" dirty="0">
                <a:latin typeface="Arial" charset="0"/>
                <a:cs typeface="Arial" charset="0"/>
              </a:rPr>
              <a:t>boundary communication interfaces (partition pins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buClr>
                <a:srgbClr val="3B812F"/>
              </a:buClr>
            </a:pPr>
            <a:r>
              <a:rPr lang="en-US" altLang="zh-CN" sz="1800" kern="0" dirty="0" smtClean="0">
                <a:latin typeface="Arial" charset="0"/>
                <a:cs typeface="Arial" charset="0"/>
              </a:rPr>
              <a:t>Place and 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route, 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and final bitstream generation follows</a:t>
            </a:r>
            <a:br>
              <a:rPr lang="en-US" altLang="zh-CN" sz="1800" kern="0" dirty="0" smtClean="0">
                <a:latin typeface="Arial" charset="0"/>
                <a:cs typeface="Arial" charset="0"/>
              </a:rPr>
            </a:br>
            <a:endParaRPr lang="en-US" altLang="zh-CN" sz="1800" kern="0" dirty="0" smtClean="0">
              <a:latin typeface="Arial" charset="0"/>
              <a:cs typeface="Arial" charset="0"/>
            </a:endParaRPr>
          </a:p>
          <a:p>
            <a:pPr>
              <a:buClr>
                <a:srgbClr val="CC9900"/>
              </a:buClr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 </a:t>
            </a:r>
            <a:r>
              <a:rPr lang="en-US" altLang="zh-CN" sz="2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partitioning and PR floorplanning are performance critical steps</a:t>
            </a:r>
          </a:p>
          <a:p>
            <a:pPr lvl="1">
              <a:buClr>
                <a:srgbClr val="3B812F"/>
              </a:buClr>
            </a:pPr>
            <a:r>
              <a:rPr lang="en-US" altLang="zh-CN" sz="1800" b="1" i="1" kern="0" dirty="0" smtClean="0">
                <a:latin typeface="Arial" charset="0"/>
                <a:cs typeface="Arial" charset="0"/>
              </a:rPr>
              <a:t>Chosen PR partition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 affects </a:t>
            </a:r>
            <a:r>
              <a:rPr lang="en-US" altLang="zh-CN" sz="1800" kern="0" dirty="0">
                <a:latin typeface="Arial" charset="0"/>
                <a:cs typeface="Arial" charset="0"/>
              </a:rPr>
              <a:t>resource requirements and number 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of </a:t>
            </a:r>
            <a:r>
              <a:rPr lang="en-US" altLang="zh-CN" sz="1800" kern="0" dirty="0">
                <a:latin typeface="Arial" charset="0"/>
                <a:cs typeface="Arial" charset="0"/>
              </a:rPr>
              <a:t>reconfigurations required (reconfiguration time) </a:t>
            </a:r>
            <a:endParaRPr lang="en-US" altLang="zh-CN" sz="1800" kern="0" dirty="0" smtClean="0">
              <a:latin typeface="Arial" charset="0"/>
              <a:cs typeface="Arial" charset="0"/>
            </a:endParaRPr>
          </a:p>
          <a:p>
            <a:pPr lvl="1">
              <a:buClr>
                <a:srgbClr val="3B812F"/>
              </a:buClr>
            </a:pPr>
            <a:r>
              <a:rPr lang="en-US" altLang="zh-CN" sz="1800" b="1" i="1" kern="0" dirty="0" smtClean="0">
                <a:latin typeface="Arial" charset="0"/>
                <a:cs typeface="Arial" charset="0"/>
              </a:rPr>
              <a:t>PR floorplan</a:t>
            </a:r>
            <a:r>
              <a:rPr lang="en-US" altLang="zh-CN" sz="1800" kern="0" dirty="0" smtClean="0">
                <a:latin typeface="Arial" charset="0"/>
                <a:cs typeface="Arial" charset="0"/>
              </a:rPr>
              <a:t> directly affects </a:t>
            </a:r>
            <a:r>
              <a:rPr lang="en-US" altLang="zh-CN" sz="1800" kern="0" dirty="0">
                <a:latin typeface="Arial" charset="0"/>
                <a:cs typeface="Arial" charset="0"/>
              </a:rPr>
              <a:t>overall design speed (clock frequency)</a:t>
            </a:r>
          </a:p>
          <a:p>
            <a:pPr lvl="1">
              <a:buClr>
                <a:srgbClr val="3B812F"/>
              </a:buClr>
            </a:pPr>
            <a:endParaRPr lang="en-US" altLang="zh-CN" sz="1800" kern="0" dirty="0">
              <a:latin typeface="Arial" charset="0"/>
              <a:cs typeface="Arial" charset="0"/>
            </a:endParaRPr>
          </a:p>
          <a:p>
            <a:pPr lvl="1">
              <a:buClr>
                <a:srgbClr val="3B812F"/>
              </a:buClr>
            </a:pPr>
            <a:endParaRPr lang="en-US" altLang="zh-CN" sz="1800" kern="0" dirty="0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5125" y="6400800"/>
            <a:ext cx="1905000" cy="457200"/>
          </a:xfrm>
        </p:spPr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utoShape 4" descr="Image result for altera stratix 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325228" y="4769773"/>
            <a:ext cx="3124200" cy="588963"/>
            <a:chOff x="307975" y="4881603"/>
            <a:chExt cx="3124200" cy="588963"/>
          </a:xfrm>
        </p:grpSpPr>
        <p:sp>
          <p:nvSpPr>
            <p:cNvPr id="156" name="Rounded Rectangle 89"/>
            <p:cNvSpPr>
              <a:spLocks noChangeArrowheads="1"/>
            </p:cNvSpPr>
            <p:nvPr/>
          </p:nvSpPr>
          <p:spPr bwMode="auto">
            <a:xfrm>
              <a:off x="2212975" y="4881603"/>
              <a:ext cx="1219200" cy="58896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noProof="0" dirty="0" smtClean="0">
                  <a:solidFill>
                    <a:srgbClr val="000000"/>
                  </a:solidFill>
                </a:rPr>
                <a:t>HW/SW PR Partitioning</a:t>
              </a:r>
              <a:endPara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1" name="Round Single Corner Rectangle 160"/>
            <p:cNvSpPr/>
            <p:nvPr/>
          </p:nvSpPr>
          <p:spPr bwMode="auto">
            <a:xfrm>
              <a:off x="307975" y="4905375"/>
              <a:ext cx="1556343" cy="533400"/>
            </a:xfrm>
            <a:prstGeom prst="round1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Tasks</a:t>
              </a:r>
              <a:endParaRPr lang="en-US" sz="1200" b="1" kern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62" name="AutoShape 39"/>
            <p:cNvCxnSpPr>
              <a:cxnSpLocks noChangeShapeType="1"/>
              <a:stCxn id="161" idx="3"/>
              <a:endCxn id="156" idx="1"/>
            </p:cNvCxnSpPr>
            <p:nvPr/>
          </p:nvCxnSpPr>
          <p:spPr bwMode="auto">
            <a:xfrm>
              <a:off x="1864318" y="5172075"/>
              <a:ext cx="348657" cy="4010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Group 178"/>
          <p:cNvGrpSpPr/>
          <p:nvPr/>
        </p:nvGrpSpPr>
        <p:grpSpPr>
          <a:xfrm>
            <a:off x="3449428" y="4769772"/>
            <a:ext cx="3657600" cy="588963"/>
            <a:chOff x="3432175" y="4881602"/>
            <a:chExt cx="3657600" cy="588963"/>
          </a:xfrm>
        </p:grpSpPr>
        <p:sp>
          <p:nvSpPr>
            <p:cNvPr id="157" name="Rounded Rectangle 89"/>
            <p:cNvSpPr>
              <a:spLocks noChangeArrowheads="1"/>
            </p:cNvSpPr>
            <p:nvPr/>
          </p:nvSpPr>
          <p:spPr bwMode="auto">
            <a:xfrm>
              <a:off x="5721350" y="4881602"/>
              <a:ext cx="1368425" cy="58896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noProof="0" dirty="0" smtClean="0">
                  <a:solidFill>
                    <a:srgbClr val="000000"/>
                  </a:solidFill>
                </a:rPr>
                <a:t>PR design Floorplanning</a:t>
              </a:r>
              <a:endPara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158" name="AutoShape 39"/>
            <p:cNvCxnSpPr>
              <a:cxnSpLocks noChangeShapeType="1"/>
              <a:stCxn id="156" idx="3"/>
              <a:endCxn id="163" idx="1"/>
            </p:cNvCxnSpPr>
            <p:nvPr/>
          </p:nvCxnSpPr>
          <p:spPr bwMode="auto">
            <a:xfrm flipV="1">
              <a:off x="3432175" y="5173683"/>
              <a:ext cx="326728" cy="2402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ound Single Corner Rectangle 162"/>
            <p:cNvSpPr/>
            <p:nvPr/>
          </p:nvSpPr>
          <p:spPr bwMode="auto">
            <a:xfrm>
              <a:off x="3758903" y="4906983"/>
              <a:ext cx="1556343" cy="533400"/>
            </a:xfrm>
            <a:prstGeom prst="round1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Chosen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HW/SW PR partition</a:t>
              </a:r>
              <a:endParaRPr lang="en-US" sz="1200" b="1" kern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64" name="AutoShape 39"/>
            <p:cNvCxnSpPr>
              <a:cxnSpLocks noChangeShapeType="1"/>
              <a:stCxn id="163" idx="3"/>
              <a:endCxn id="157" idx="1"/>
            </p:cNvCxnSpPr>
            <p:nvPr/>
          </p:nvCxnSpPr>
          <p:spPr bwMode="auto">
            <a:xfrm>
              <a:off x="5315246" y="5173683"/>
              <a:ext cx="406104" cy="2401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0" name="Group 209"/>
          <p:cNvGrpSpPr/>
          <p:nvPr/>
        </p:nvGrpSpPr>
        <p:grpSpPr>
          <a:xfrm>
            <a:off x="2839829" y="5358735"/>
            <a:ext cx="3582987" cy="713982"/>
            <a:chOff x="2839829" y="5358735"/>
            <a:chExt cx="3582987" cy="713982"/>
          </a:xfrm>
        </p:grpSpPr>
        <p:sp>
          <p:nvSpPr>
            <p:cNvPr id="165" name="Rectangle 164"/>
            <p:cNvSpPr/>
            <p:nvPr/>
          </p:nvSpPr>
          <p:spPr>
            <a:xfrm>
              <a:off x="3218447" y="5426386"/>
              <a:ext cx="2894012" cy="646331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0" lvl="1">
                <a:buClr>
                  <a:srgbClr val="3B812F"/>
                </a:buClr>
              </a:pPr>
              <a:r>
                <a:rPr lang="en-US" altLang="zh-CN" kern="0" dirty="0" smtClean="0">
                  <a:latin typeface="Arial" charset="0"/>
                  <a:cs typeface="Arial" charset="0"/>
                </a:rPr>
                <a:t>Performance critical steps</a:t>
              </a:r>
              <a:endParaRPr lang="en-US" altLang="zh-CN" kern="0" dirty="0">
                <a:latin typeface="Arial" charset="0"/>
                <a:cs typeface="Arial" charset="0"/>
              </a:endParaRPr>
            </a:p>
          </p:txBody>
        </p:sp>
        <p:cxnSp>
          <p:nvCxnSpPr>
            <p:cNvPr id="166" name="Straight Arrow Connector 26"/>
            <p:cNvCxnSpPr>
              <a:stCxn id="165" idx="3"/>
              <a:endCxn id="157" idx="2"/>
            </p:cNvCxnSpPr>
            <p:nvPr/>
          </p:nvCxnSpPr>
          <p:spPr bwMode="auto">
            <a:xfrm flipV="1">
              <a:off x="6112459" y="5358735"/>
              <a:ext cx="310357" cy="390817"/>
            </a:xfrm>
            <a:prstGeom prst="bentConnector2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3" name="Straight Arrow Connector 26"/>
            <p:cNvCxnSpPr>
              <a:stCxn id="165" idx="1"/>
              <a:endCxn id="156" idx="2"/>
            </p:cNvCxnSpPr>
            <p:nvPr/>
          </p:nvCxnSpPr>
          <p:spPr bwMode="auto">
            <a:xfrm rot="10800000">
              <a:off x="2839829" y="5358736"/>
              <a:ext cx="378619" cy="390816"/>
            </a:xfrm>
            <a:prstGeom prst="bentConnector2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1" name="Group 200"/>
          <p:cNvGrpSpPr/>
          <p:nvPr/>
        </p:nvGrpSpPr>
        <p:grpSpPr>
          <a:xfrm>
            <a:off x="7107028" y="4739590"/>
            <a:ext cx="1673225" cy="588963"/>
            <a:chOff x="7089775" y="4876800"/>
            <a:chExt cx="1673225" cy="588963"/>
          </a:xfrm>
          <a:solidFill>
            <a:srgbClr val="00B0F0"/>
          </a:solidFill>
        </p:grpSpPr>
        <p:cxnSp>
          <p:nvCxnSpPr>
            <p:cNvPr id="202" name="AutoShape 39"/>
            <p:cNvCxnSpPr>
              <a:cxnSpLocks noChangeShapeType="1"/>
              <a:endCxn id="203" idx="1"/>
            </p:cNvCxnSpPr>
            <p:nvPr/>
          </p:nvCxnSpPr>
          <p:spPr bwMode="auto">
            <a:xfrm flipV="1">
              <a:off x="7089775" y="5171282"/>
              <a:ext cx="304800" cy="4802"/>
            </a:xfrm>
            <a:prstGeom prst="straightConnector1">
              <a:avLst/>
            </a:prstGeom>
            <a:grp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203" name="Rounded Rectangle 89"/>
            <p:cNvSpPr>
              <a:spLocks noChangeArrowheads="1"/>
            </p:cNvSpPr>
            <p:nvPr/>
          </p:nvSpPr>
          <p:spPr bwMode="auto">
            <a:xfrm>
              <a:off x="7394575" y="4876800"/>
              <a:ext cx="1368425" cy="58896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</a:rPr>
                <a:t>Place and Route Design</a:t>
              </a:r>
              <a:endPara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7411827" y="5328553"/>
            <a:ext cx="1368425" cy="860656"/>
            <a:chOff x="7411827" y="5328553"/>
            <a:chExt cx="1368425" cy="860656"/>
          </a:xfrm>
        </p:grpSpPr>
        <p:sp>
          <p:nvSpPr>
            <p:cNvPr id="160" name="Rounded Rectangle 89"/>
            <p:cNvSpPr>
              <a:spLocks noChangeArrowheads="1"/>
            </p:cNvSpPr>
            <p:nvPr/>
          </p:nvSpPr>
          <p:spPr bwMode="auto">
            <a:xfrm>
              <a:off x="7411827" y="5600246"/>
              <a:ext cx="1368425" cy="58896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</a:rPr>
                <a:t>Generate Final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</a:rPr>
                <a:t>Design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</a:rPr>
                <a:t>Bitstreams </a:t>
              </a:r>
              <a:endPara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204" name="AutoShape 39"/>
            <p:cNvCxnSpPr>
              <a:cxnSpLocks noChangeShapeType="1"/>
              <a:stCxn id="203" idx="2"/>
              <a:endCxn id="160" idx="0"/>
            </p:cNvCxnSpPr>
            <p:nvPr/>
          </p:nvCxnSpPr>
          <p:spPr bwMode="auto">
            <a:xfrm flipH="1">
              <a:off x="8096040" y="5328553"/>
              <a:ext cx="1" cy="271693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624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3999" cy="674687"/>
          </a:xfrm>
        </p:spPr>
        <p:txBody>
          <a:bodyPr/>
          <a:lstStyle/>
          <a:p>
            <a:r>
              <a:rPr lang="en-US" altLang="en-US" sz="3800" dirty="0"/>
              <a:t>HW/SW PR </a:t>
            </a:r>
            <a:r>
              <a:rPr lang="en-US" altLang="en-US" sz="3800" dirty="0" smtClean="0"/>
              <a:t>Partitioning Challenges</a:t>
            </a:r>
          </a:p>
        </p:txBody>
      </p:sp>
      <p:sp>
        <p:nvSpPr>
          <p:cNvPr id="142" name="Rectangle 3"/>
          <p:cNvSpPr>
            <a:spLocks noChangeArrowheads="1"/>
          </p:cNvSpPr>
          <p:nvPr/>
        </p:nvSpPr>
        <p:spPr bwMode="auto">
          <a:xfrm>
            <a:off x="445458" y="1219200"/>
            <a:ext cx="8839200" cy="75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800" kern="0" dirty="0" smtClean="0">
                <a:solidFill>
                  <a:srgbClr val="000000"/>
                </a:solidFill>
              </a:rPr>
              <a:t>Many </a:t>
            </a:r>
            <a:r>
              <a:rPr lang="en-US" altLang="en-US" sz="1800" kern="0" dirty="0">
                <a:solidFill>
                  <a:srgbClr val="000000"/>
                </a:solidFill>
              </a:rPr>
              <a:t>possible PR </a:t>
            </a:r>
            <a:r>
              <a:rPr lang="en-US" altLang="en-US" sz="1800" kern="0" dirty="0" smtClean="0">
                <a:solidFill>
                  <a:srgbClr val="000000"/>
                </a:solidFill>
              </a:rPr>
              <a:t>partitions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600" kern="0" dirty="0" smtClean="0"/>
              <a:t>Partition A requires more PRRs = more hardware requirements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600" kern="0" dirty="0" smtClean="0"/>
              <a:t>Partition </a:t>
            </a:r>
            <a:r>
              <a:rPr lang="en-US" altLang="en-US" sz="1600" kern="0" dirty="0"/>
              <a:t>B requires more reconfigurations = more reconfiguration time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600" b="1" kern="0" dirty="0" smtClean="0"/>
              <a:t>Challenge</a:t>
            </a:r>
            <a:r>
              <a:rPr lang="en-US" altLang="en-US" sz="1600" kern="0" dirty="0" smtClean="0"/>
              <a:t>: Choose PR partition that meets system designer goals </a:t>
            </a:r>
            <a:br>
              <a:rPr lang="en-US" altLang="en-US" sz="1600" kern="0" dirty="0" smtClean="0"/>
            </a:br>
            <a:r>
              <a:rPr lang="en-US" altLang="en-US" sz="1600" kern="0" dirty="0" err="1" smtClean="0"/>
              <a:t>wrt</a:t>
            </a:r>
            <a:r>
              <a:rPr lang="en-US" altLang="en-US" sz="1600" kern="0" dirty="0" smtClean="0"/>
              <a:t> hardware requirements and reconfiguration time tradeoff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endParaRPr lang="en-US" altLang="en-US" sz="1600" kern="0" dirty="0"/>
          </a:p>
        </p:txBody>
      </p:sp>
      <p:sp>
        <p:nvSpPr>
          <p:cNvPr id="160" name="Line 21"/>
          <p:cNvSpPr>
            <a:spLocks noChangeShapeType="1"/>
          </p:cNvSpPr>
          <p:nvPr/>
        </p:nvSpPr>
        <p:spPr bwMode="auto">
          <a:xfrm>
            <a:off x="11845909" y="4333078"/>
            <a:ext cx="13144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504" y="2603749"/>
            <a:ext cx="8763000" cy="3674852"/>
            <a:chOff x="304800" y="2608052"/>
            <a:chExt cx="8763000" cy="390345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304800" y="2608052"/>
              <a:ext cx="8763000" cy="20574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04800" y="4725930"/>
              <a:ext cx="8763000" cy="1785574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26596" y="3070198"/>
              <a:ext cx="534987" cy="257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T1</a:t>
              </a: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09133" y="3395635"/>
              <a:ext cx="534988" cy="255588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T2</a:t>
              </a: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09133" y="3703610"/>
              <a:ext cx="534988" cy="257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T3</a:t>
              </a: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12308" y="4011585"/>
              <a:ext cx="534988" cy="255588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T4</a:t>
              </a: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20996" y="4346548"/>
              <a:ext cx="534988" cy="257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T5</a:t>
              </a:r>
            </a:p>
          </p:txBody>
        </p:sp>
        <p:cxnSp>
          <p:nvCxnSpPr>
            <p:cNvPr id="96" name="Straight Arrow Connector 14"/>
            <p:cNvCxnSpPr>
              <a:cxnSpLocks noChangeShapeType="1"/>
              <a:stCxn id="91" idx="6"/>
              <a:endCxn id="97" idx="1"/>
            </p:cNvCxnSpPr>
            <p:nvPr/>
          </p:nvCxnSpPr>
          <p:spPr bwMode="auto">
            <a:xfrm>
              <a:off x="1261583" y="3198785"/>
              <a:ext cx="1265238" cy="174625"/>
            </a:xfrm>
            <a:prstGeom prst="bentConnector3">
              <a:avLst>
                <a:gd name="adj1" fmla="val 51505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97" name="Rectangle 96"/>
            <p:cNvSpPr/>
            <p:nvPr/>
          </p:nvSpPr>
          <p:spPr bwMode="auto">
            <a:xfrm>
              <a:off x="2526821" y="3116235"/>
              <a:ext cx="1865312" cy="5127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FPGA Hardware</a:t>
              </a:r>
            </a:p>
          </p:txBody>
        </p:sp>
        <p:cxnSp>
          <p:nvCxnSpPr>
            <p:cNvPr id="98" name="Straight Arrow Connector 14"/>
            <p:cNvCxnSpPr>
              <a:cxnSpLocks noChangeShapeType="1"/>
              <a:stCxn id="92" idx="6"/>
              <a:endCxn id="97" idx="1"/>
            </p:cNvCxnSpPr>
            <p:nvPr/>
          </p:nvCxnSpPr>
          <p:spPr bwMode="auto">
            <a:xfrm flipV="1">
              <a:off x="1244121" y="3373410"/>
              <a:ext cx="1282700" cy="149225"/>
            </a:xfrm>
            <a:prstGeom prst="bentConnector3">
              <a:avLst>
                <a:gd name="adj1" fmla="val 5228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0" name="Straight Arrow Connector 14"/>
            <p:cNvCxnSpPr>
              <a:cxnSpLocks noChangeShapeType="1"/>
              <a:stCxn id="93" idx="6"/>
            </p:cNvCxnSpPr>
            <p:nvPr/>
          </p:nvCxnSpPr>
          <p:spPr bwMode="auto">
            <a:xfrm>
              <a:off x="1244121" y="3832198"/>
              <a:ext cx="1282700" cy="312737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1" name="Straight Arrow Connector 14"/>
            <p:cNvCxnSpPr>
              <a:cxnSpLocks noChangeShapeType="1"/>
              <a:stCxn id="94" idx="6"/>
            </p:cNvCxnSpPr>
            <p:nvPr/>
          </p:nvCxnSpPr>
          <p:spPr bwMode="auto">
            <a:xfrm>
              <a:off x="1247296" y="4140173"/>
              <a:ext cx="1279525" cy="4762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" name="Straight Arrow Connector 14"/>
            <p:cNvCxnSpPr>
              <a:cxnSpLocks noChangeShapeType="1"/>
              <a:stCxn id="95" idx="6"/>
            </p:cNvCxnSpPr>
            <p:nvPr/>
          </p:nvCxnSpPr>
          <p:spPr bwMode="auto">
            <a:xfrm flipV="1">
              <a:off x="1255984" y="4160810"/>
              <a:ext cx="1253374" cy="314326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3" name="Rectangle 110"/>
            <p:cNvSpPr>
              <a:spLocks noChangeArrowheads="1"/>
            </p:cNvSpPr>
            <p:nvPr/>
          </p:nvSpPr>
          <p:spPr bwMode="auto">
            <a:xfrm>
              <a:off x="4923946" y="3071785"/>
              <a:ext cx="1620837" cy="600075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100" kern="0" dirty="0" smtClean="0">
                  <a:solidFill>
                    <a:srgbClr val="000000"/>
                  </a:solidFill>
                </a:rPr>
                <a:t>HW Tasks </a:t>
              </a:r>
              <a:br>
                <a:rPr lang="en-US" altLang="en-US" sz="1100" kern="0" dirty="0" smtClean="0">
                  <a:solidFill>
                    <a:srgbClr val="000000"/>
                  </a:solidFill>
                </a:rPr>
              </a:br>
              <a:r>
                <a:rPr lang="en-US" altLang="en-US" sz="1100" kern="0" dirty="0" smtClean="0">
                  <a:solidFill>
                    <a:srgbClr val="000000"/>
                  </a:solidFill>
                </a:rPr>
                <a:t>partitioned </a:t>
              </a:r>
              <a:br>
                <a:rPr lang="en-US" altLang="en-US" sz="1100" kern="0" dirty="0" smtClean="0">
                  <a:solidFill>
                    <a:srgbClr val="000000"/>
                  </a:solidFill>
                </a:rPr>
              </a:br>
              <a:r>
                <a:rPr lang="en-US" altLang="en-US" sz="1100" kern="0" dirty="0" smtClean="0">
                  <a:solidFill>
                    <a:srgbClr val="000000"/>
                  </a:solidFill>
                </a:rPr>
                <a:t>into </a:t>
              </a:r>
              <a:r>
                <a:rPr lang="en-US" altLang="en-US" sz="1100" kern="0" dirty="0">
                  <a:solidFill>
                    <a:srgbClr val="000000"/>
                  </a:solidFill>
                </a:rPr>
                <a:t>2</a:t>
              </a:r>
              <a:r>
                <a:rPr lang="en-US" altLang="en-US" sz="1100" kern="0" dirty="0" smtClean="0">
                  <a:solidFill>
                    <a:srgbClr val="000000"/>
                  </a:solidFill>
                </a:rPr>
                <a:t> PRRs</a:t>
              </a:r>
            </a:p>
          </p:txBody>
        </p:sp>
        <p:cxnSp>
          <p:nvCxnSpPr>
            <p:cNvPr id="104" name="Straight Arrow Connector 14"/>
            <p:cNvCxnSpPr>
              <a:cxnSpLocks noChangeShapeType="1"/>
              <a:stCxn id="97" idx="3"/>
              <a:endCxn id="103" idx="1"/>
            </p:cNvCxnSpPr>
            <p:nvPr/>
          </p:nvCxnSpPr>
          <p:spPr bwMode="auto">
            <a:xfrm flipV="1">
              <a:off x="4392133" y="3371823"/>
              <a:ext cx="531813" cy="1587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5" name="Rectangle 104"/>
            <p:cNvSpPr/>
            <p:nvPr/>
          </p:nvSpPr>
          <p:spPr bwMode="auto">
            <a:xfrm>
              <a:off x="2526821" y="3868710"/>
              <a:ext cx="1870075" cy="5429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FPGA Software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941303" y="2689710"/>
              <a:ext cx="971550" cy="4619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b="0" u="sng" dirty="0">
                  <a:solidFill>
                    <a:srgbClr val="000000"/>
                  </a:solidFill>
                  <a:latin typeface="Times"/>
                  <a:cs typeface="+mn-cs"/>
                </a:rPr>
                <a:t>PRR 2</a:t>
              </a:r>
            </a:p>
            <a:p>
              <a:pPr algn="ctr" eaLnBrk="0" hangingPunct="0"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Times"/>
                  <a:cs typeface="+mn-cs"/>
                </a:rPr>
                <a:t>T2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946421" y="2687610"/>
              <a:ext cx="984250" cy="45402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b="0" u="sng" dirty="0">
                  <a:solidFill>
                    <a:srgbClr val="000000"/>
                  </a:solidFill>
                  <a:latin typeface="Times"/>
                  <a:cs typeface="+mn-cs"/>
                </a:rPr>
                <a:t>PRR 1 </a:t>
              </a:r>
            </a:p>
            <a:p>
              <a:pPr algn="ctr" eaLnBrk="0" hangingPunct="0"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Times"/>
                  <a:cs typeface="+mn-cs"/>
                </a:rPr>
                <a:t>T1</a:t>
              </a:r>
            </a:p>
          </p:txBody>
        </p:sp>
        <p:cxnSp>
          <p:nvCxnSpPr>
            <p:cNvPr id="108" name="Straight Arrow Connector 14"/>
            <p:cNvCxnSpPr>
              <a:cxnSpLocks noChangeShapeType="1"/>
              <a:stCxn id="103" idx="3"/>
              <a:endCxn id="107" idx="2"/>
            </p:cNvCxnSpPr>
            <p:nvPr/>
          </p:nvCxnSpPr>
          <p:spPr bwMode="auto">
            <a:xfrm flipV="1">
              <a:off x="6544783" y="3141635"/>
              <a:ext cx="893763" cy="230188"/>
            </a:xfrm>
            <a:prstGeom prst="bentConnector2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9" name="Straight Arrow Connector 14"/>
            <p:cNvCxnSpPr>
              <a:cxnSpLocks noChangeShapeType="1"/>
              <a:stCxn id="103" idx="3"/>
              <a:endCxn id="106" idx="2"/>
            </p:cNvCxnSpPr>
            <p:nvPr/>
          </p:nvCxnSpPr>
          <p:spPr bwMode="auto">
            <a:xfrm flipV="1">
              <a:off x="6544783" y="3151672"/>
              <a:ext cx="1882295" cy="220151"/>
            </a:xfrm>
            <a:prstGeom prst="bentConnector2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0" name="Rectangle 109"/>
            <p:cNvSpPr/>
            <p:nvPr/>
          </p:nvSpPr>
          <p:spPr bwMode="auto">
            <a:xfrm>
              <a:off x="4923946" y="3809943"/>
              <a:ext cx="1373188" cy="62865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b="0" u="sng" dirty="0">
                  <a:solidFill>
                    <a:srgbClr val="000000"/>
                  </a:solidFill>
                  <a:latin typeface="Times"/>
                  <a:cs typeface="+mn-cs"/>
                </a:rPr>
                <a:t>SW Processor</a:t>
              </a:r>
            </a:p>
            <a:p>
              <a:pPr algn="ctr" eaLnBrk="0" hangingPunct="0"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Times"/>
                  <a:cs typeface="+mn-cs"/>
                </a:rPr>
                <a:t>T3,T4,T5</a:t>
              </a:r>
            </a:p>
          </p:txBody>
        </p:sp>
        <p:cxnSp>
          <p:nvCxnSpPr>
            <p:cNvPr id="111" name="Straight Arrow Connector 14"/>
            <p:cNvCxnSpPr>
              <a:cxnSpLocks noChangeShapeType="1"/>
              <a:stCxn id="105" idx="3"/>
              <a:endCxn id="110" idx="1"/>
            </p:cNvCxnSpPr>
            <p:nvPr/>
          </p:nvCxnSpPr>
          <p:spPr bwMode="auto">
            <a:xfrm flipV="1">
              <a:off x="4396896" y="4124268"/>
              <a:ext cx="527050" cy="1590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3" name="Rectangle 112"/>
            <p:cNvSpPr/>
            <p:nvPr/>
          </p:nvSpPr>
          <p:spPr>
            <a:xfrm>
              <a:off x="6874503" y="5923516"/>
              <a:ext cx="1552575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u="sng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Partition </a:t>
              </a:r>
              <a:r>
                <a:rPr lang="en-US" sz="2000" b="0" u="sng" kern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</a:t>
              </a:r>
              <a:endParaRPr lang="en-US" sz="2000" b="0" u="sng" dirty="0">
                <a:solidFill>
                  <a:srgbClr val="000000"/>
                </a:solidFill>
                <a:latin typeface="Times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628650" y="4943474"/>
              <a:ext cx="533400" cy="257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T3</a:t>
              </a: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609600" y="5268912"/>
              <a:ext cx="534988" cy="257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T4</a:t>
              </a: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09600" y="5578474"/>
              <a:ext cx="534988" cy="255588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T5</a:t>
              </a: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612775" y="5884862"/>
              <a:ext cx="534988" cy="257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T1</a:t>
              </a: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612775" y="6219824"/>
              <a:ext cx="534988" cy="257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T2</a:t>
              </a:r>
            </a:p>
          </p:txBody>
        </p:sp>
        <p:cxnSp>
          <p:nvCxnSpPr>
            <p:cNvPr id="119" name="Straight Arrow Connector 14"/>
            <p:cNvCxnSpPr>
              <a:cxnSpLocks noChangeShapeType="1"/>
              <a:stCxn id="114" idx="6"/>
              <a:endCxn id="120" idx="1"/>
            </p:cNvCxnSpPr>
            <p:nvPr/>
          </p:nvCxnSpPr>
          <p:spPr bwMode="auto">
            <a:xfrm>
              <a:off x="1162050" y="5072062"/>
              <a:ext cx="1265238" cy="174625"/>
            </a:xfrm>
            <a:prstGeom prst="bentConnector3">
              <a:avLst>
                <a:gd name="adj1" fmla="val 43472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0" name="Rectangle 119"/>
            <p:cNvSpPr/>
            <p:nvPr/>
          </p:nvSpPr>
          <p:spPr bwMode="auto">
            <a:xfrm>
              <a:off x="2427288" y="4989512"/>
              <a:ext cx="1865312" cy="5143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FPGA Hardware</a:t>
              </a:r>
            </a:p>
          </p:txBody>
        </p:sp>
        <p:cxnSp>
          <p:nvCxnSpPr>
            <p:cNvPr id="121" name="Straight Arrow Connector 14"/>
            <p:cNvCxnSpPr>
              <a:cxnSpLocks noChangeShapeType="1"/>
              <a:stCxn id="115" idx="6"/>
              <a:endCxn id="120" idx="1"/>
            </p:cNvCxnSpPr>
            <p:nvPr/>
          </p:nvCxnSpPr>
          <p:spPr bwMode="auto">
            <a:xfrm flipV="1">
              <a:off x="1144588" y="5246687"/>
              <a:ext cx="1282700" cy="150812"/>
            </a:xfrm>
            <a:prstGeom prst="bentConnector3">
              <a:avLst>
                <a:gd name="adj1" fmla="val 45431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2" name="Straight Arrow Connector 14"/>
            <p:cNvCxnSpPr>
              <a:cxnSpLocks noChangeShapeType="1"/>
              <a:stCxn id="116" idx="6"/>
              <a:endCxn id="120" idx="1"/>
            </p:cNvCxnSpPr>
            <p:nvPr/>
          </p:nvCxnSpPr>
          <p:spPr bwMode="auto">
            <a:xfrm flipV="1">
              <a:off x="1144588" y="5246687"/>
              <a:ext cx="1282700" cy="458787"/>
            </a:xfrm>
            <a:prstGeom prst="bentConnector3">
              <a:avLst>
                <a:gd name="adj1" fmla="val 44519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3" name="Straight Arrow Connector 14"/>
            <p:cNvCxnSpPr>
              <a:cxnSpLocks noChangeShapeType="1"/>
              <a:stCxn id="117" idx="6"/>
              <a:endCxn id="127" idx="1"/>
            </p:cNvCxnSpPr>
            <p:nvPr/>
          </p:nvCxnSpPr>
          <p:spPr bwMode="auto">
            <a:xfrm>
              <a:off x="1147763" y="6013449"/>
              <a:ext cx="1279525" cy="12700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4" name="Straight Arrow Connector 14"/>
            <p:cNvCxnSpPr>
              <a:cxnSpLocks noChangeShapeType="1"/>
              <a:stCxn id="118" idx="6"/>
              <a:endCxn id="127" idx="1"/>
            </p:cNvCxnSpPr>
            <p:nvPr/>
          </p:nvCxnSpPr>
          <p:spPr bwMode="auto">
            <a:xfrm flipV="1">
              <a:off x="1147763" y="6013449"/>
              <a:ext cx="1279525" cy="334963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5" name="Rectangle 110"/>
            <p:cNvSpPr>
              <a:spLocks noChangeArrowheads="1"/>
            </p:cNvSpPr>
            <p:nvPr/>
          </p:nvSpPr>
          <p:spPr bwMode="auto">
            <a:xfrm>
              <a:off x="4826000" y="4945062"/>
              <a:ext cx="1619250" cy="601662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100" kern="0" dirty="0" smtClean="0">
                  <a:solidFill>
                    <a:srgbClr val="000000"/>
                  </a:solidFill>
                </a:rPr>
                <a:t>HW Tasks </a:t>
              </a:r>
              <a:br>
                <a:rPr lang="en-US" altLang="en-US" sz="1100" kern="0" dirty="0" smtClean="0">
                  <a:solidFill>
                    <a:srgbClr val="000000"/>
                  </a:solidFill>
                </a:rPr>
              </a:br>
              <a:r>
                <a:rPr lang="en-US" altLang="en-US" sz="1100" kern="0" dirty="0" smtClean="0">
                  <a:solidFill>
                    <a:srgbClr val="000000"/>
                  </a:solidFill>
                </a:rPr>
                <a:t>partitioned </a:t>
              </a:r>
              <a:br>
                <a:rPr lang="en-US" altLang="en-US" sz="1100" kern="0" dirty="0" smtClean="0">
                  <a:solidFill>
                    <a:srgbClr val="000000"/>
                  </a:solidFill>
                </a:rPr>
              </a:br>
              <a:r>
                <a:rPr lang="en-US" altLang="en-US" sz="1100" kern="0" dirty="0" smtClean="0">
                  <a:solidFill>
                    <a:srgbClr val="000000"/>
                  </a:solidFill>
                </a:rPr>
                <a:t>into 1 PRRs</a:t>
              </a:r>
            </a:p>
          </p:txBody>
        </p:sp>
        <p:cxnSp>
          <p:nvCxnSpPr>
            <p:cNvPr id="126" name="Straight Arrow Connector 14"/>
            <p:cNvCxnSpPr>
              <a:cxnSpLocks noChangeShapeType="1"/>
              <a:stCxn id="120" idx="3"/>
              <a:endCxn id="125" idx="1"/>
            </p:cNvCxnSpPr>
            <p:nvPr/>
          </p:nvCxnSpPr>
          <p:spPr bwMode="auto">
            <a:xfrm flipV="1">
              <a:off x="4292600" y="5246687"/>
              <a:ext cx="533400" cy="0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7" name="Rectangle 126"/>
            <p:cNvSpPr/>
            <p:nvPr/>
          </p:nvSpPr>
          <p:spPr bwMode="auto">
            <a:xfrm>
              <a:off x="2427288" y="5741987"/>
              <a:ext cx="1871662" cy="5429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FPGA Software</a:t>
              </a: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216504" y="4989512"/>
              <a:ext cx="984250" cy="45402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b="0" u="sng" dirty="0">
                  <a:solidFill>
                    <a:srgbClr val="000000"/>
                  </a:solidFill>
                  <a:latin typeface="Times"/>
                  <a:cs typeface="+mn-cs"/>
                </a:rPr>
                <a:t>PRR 1 </a:t>
              </a:r>
            </a:p>
            <a:p>
              <a:pPr algn="ctr" eaLnBrk="0" hangingPunct="0"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Times"/>
                  <a:cs typeface="+mn-cs"/>
                </a:rPr>
                <a:t>T3, T4, T5</a:t>
              </a:r>
            </a:p>
          </p:txBody>
        </p:sp>
        <p:cxnSp>
          <p:nvCxnSpPr>
            <p:cNvPr id="129" name="Straight Arrow Connector 14"/>
            <p:cNvCxnSpPr>
              <a:cxnSpLocks noChangeShapeType="1"/>
              <a:stCxn id="125" idx="3"/>
              <a:endCxn id="128" idx="1"/>
            </p:cNvCxnSpPr>
            <p:nvPr/>
          </p:nvCxnSpPr>
          <p:spPr bwMode="auto">
            <a:xfrm flipV="1">
              <a:off x="6445250" y="5216525"/>
              <a:ext cx="771254" cy="0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0" name="Rectangle 129"/>
            <p:cNvSpPr/>
            <p:nvPr/>
          </p:nvSpPr>
          <p:spPr bwMode="auto">
            <a:xfrm>
              <a:off x="4865058" y="5699304"/>
              <a:ext cx="1373188" cy="62865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b="0" u="sng" dirty="0">
                  <a:solidFill>
                    <a:srgbClr val="000000"/>
                  </a:solidFill>
                  <a:latin typeface="Times"/>
                  <a:cs typeface="+mn-cs"/>
                </a:rPr>
                <a:t>SW Processor</a:t>
              </a:r>
            </a:p>
            <a:p>
              <a:pPr algn="ctr" eaLnBrk="0" hangingPunct="0"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Times"/>
                  <a:cs typeface="+mn-cs"/>
                </a:rPr>
                <a:t>T1, T2</a:t>
              </a:r>
            </a:p>
          </p:txBody>
        </p:sp>
        <p:cxnSp>
          <p:nvCxnSpPr>
            <p:cNvPr id="131" name="Straight Arrow Connector 14"/>
            <p:cNvCxnSpPr>
              <a:cxnSpLocks noChangeShapeType="1"/>
              <a:stCxn id="127" idx="3"/>
              <a:endCxn id="130" idx="1"/>
            </p:cNvCxnSpPr>
            <p:nvPr/>
          </p:nvCxnSpPr>
          <p:spPr bwMode="auto">
            <a:xfrm>
              <a:off x="4298950" y="6013450"/>
              <a:ext cx="566108" cy="17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3" name="Rectangle 132"/>
            <p:cNvSpPr/>
            <p:nvPr/>
          </p:nvSpPr>
          <p:spPr>
            <a:xfrm>
              <a:off x="6886096" y="3960785"/>
              <a:ext cx="1552575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u="sng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Partition </a:t>
              </a:r>
              <a:r>
                <a:rPr lang="en-US" sz="2000" u="sng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000" b="0" u="sng" dirty="0">
                <a:solidFill>
                  <a:srgbClr val="000000"/>
                </a:solidFill>
                <a:latin typeface="Times"/>
                <a:cs typeface="+mn-cs"/>
              </a:endParaRPr>
            </a:p>
          </p:txBody>
        </p:sp>
      </p:grp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5125" y="6400800"/>
            <a:ext cx="1905000" cy="457200"/>
          </a:xfrm>
        </p:spPr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5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3999" cy="674687"/>
          </a:xfrm>
        </p:spPr>
        <p:txBody>
          <a:bodyPr/>
          <a:lstStyle/>
          <a:p>
            <a:r>
              <a:rPr lang="en-US" altLang="en-US" sz="3800" dirty="0" smtClean="0"/>
              <a:t>PR </a:t>
            </a:r>
            <a:r>
              <a:rPr lang="en-US" altLang="en-US" sz="3800" dirty="0"/>
              <a:t>D</a:t>
            </a:r>
            <a:r>
              <a:rPr lang="en-US" altLang="en-US" sz="3800" dirty="0" smtClean="0"/>
              <a:t>esign Floorplanning Challenges</a:t>
            </a:r>
          </a:p>
        </p:txBody>
      </p:sp>
      <p:sp>
        <p:nvSpPr>
          <p:cNvPr id="142" name="Rectangle 3"/>
          <p:cNvSpPr>
            <a:spLocks noChangeArrowheads="1"/>
          </p:cNvSpPr>
          <p:nvPr/>
        </p:nvSpPr>
        <p:spPr bwMode="auto">
          <a:xfrm>
            <a:off x="228600" y="1219200"/>
            <a:ext cx="902754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Many possible PRR and partition pin floorplans</a:t>
            </a:r>
            <a:endParaRPr lang="en-US" altLang="en-US" sz="1800" kern="0" dirty="0" smtClean="0"/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kern="0" dirty="0" smtClean="0"/>
              <a:t>Each floorplan has different total wire length and affects design clock frequency</a:t>
            </a:r>
          </a:p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600" kern="0" dirty="0" smtClean="0"/>
              <a:t>Example - Floorplan A with less wire length is faster that Floorplan B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3B812F"/>
              </a:buClr>
              <a:defRPr/>
            </a:pPr>
            <a:r>
              <a:rPr lang="en-US" altLang="en-US" sz="1800" kern="0" dirty="0" smtClean="0"/>
              <a:t>FPGA </a:t>
            </a:r>
            <a:r>
              <a:rPr lang="en-US" altLang="en-US" sz="1800" kern="0" dirty="0"/>
              <a:t>resource and clocking resource locations, </a:t>
            </a:r>
            <a:r>
              <a:rPr lang="en-US" altLang="en-US" sz="1800" kern="0" dirty="0" smtClean="0"/>
              <a:t>and distance </a:t>
            </a:r>
            <a:r>
              <a:rPr lang="en-US" altLang="en-US" sz="1800" kern="0" dirty="0"/>
              <a:t>from </a:t>
            </a:r>
            <a:r>
              <a:rPr lang="en-US" altLang="en-US" sz="1800" kern="0" dirty="0" smtClean="0"/>
              <a:t/>
            </a:r>
            <a:br>
              <a:rPr lang="en-US" altLang="en-US" sz="1800" kern="0" dirty="0" smtClean="0"/>
            </a:br>
            <a:r>
              <a:rPr lang="en-US" altLang="en-US" sz="1800" kern="0" dirty="0" smtClean="0"/>
              <a:t>input</a:t>
            </a:r>
            <a:r>
              <a:rPr lang="en-US" altLang="en-US" sz="1800" kern="0" dirty="0"/>
              <a:t>/</a:t>
            </a:r>
            <a:r>
              <a:rPr lang="en-US" altLang="en-US" sz="1800" kern="0" dirty="0" smtClean="0"/>
              <a:t>output (I/O) interfaces also affects </a:t>
            </a:r>
            <a:r>
              <a:rPr lang="en-US" altLang="en-US" sz="1800" kern="0" dirty="0"/>
              <a:t>design clock </a:t>
            </a:r>
            <a:r>
              <a:rPr lang="en-US" altLang="en-US" sz="1800" kern="0" dirty="0" smtClean="0"/>
              <a:t>frequency</a:t>
            </a:r>
            <a:endParaRPr lang="en-US" altLang="en-US" sz="1800" kern="0" dirty="0"/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en-US" sz="1800" b="1" kern="0" dirty="0" smtClean="0"/>
              <a:t>Challenge</a:t>
            </a:r>
            <a:r>
              <a:rPr lang="en-US" altLang="en-US" sz="1800" kern="0" dirty="0" smtClean="0"/>
              <a:t> – Find PR design floorplan that </a:t>
            </a:r>
            <a:r>
              <a:rPr lang="en-US" altLang="en-US" sz="1800" kern="0" dirty="0"/>
              <a:t>meets system designer </a:t>
            </a:r>
            <a:r>
              <a:rPr lang="en-US" altLang="en-US" sz="1800" kern="0" dirty="0" smtClean="0"/>
              <a:t>goals</a:t>
            </a:r>
            <a:r>
              <a:rPr lang="en-US" altLang="en-US" sz="1800" kern="0" dirty="0"/>
              <a:t> </a:t>
            </a:r>
            <a:r>
              <a:rPr lang="en-US" altLang="en-US" sz="1800" kern="0" dirty="0" smtClean="0"/>
              <a:t/>
            </a:r>
            <a:br>
              <a:rPr lang="en-US" altLang="en-US" sz="1800" kern="0" dirty="0" smtClean="0"/>
            </a:br>
            <a:r>
              <a:rPr lang="en-US" altLang="en-US" sz="1800" kern="0" dirty="0" err="1" smtClean="0"/>
              <a:t>wrt</a:t>
            </a:r>
            <a:r>
              <a:rPr lang="en-US" altLang="en-US" sz="1800" kern="0" dirty="0" smtClean="0"/>
              <a:t> to clock frequency </a:t>
            </a:r>
            <a:endParaRPr lang="en-US" altLang="en-US" sz="1800" kern="0" dirty="0"/>
          </a:p>
        </p:txBody>
      </p:sp>
      <p:sp>
        <p:nvSpPr>
          <p:cNvPr id="160" name="Line 21"/>
          <p:cNvSpPr>
            <a:spLocks noChangeShapeType="1"/>
          </p:cNvSpPr>
          <p:nvPr/>
        </p:nvSpPr>
        <p:spPr bwMode="auto">
          <a:xfrm>
            <a:off x="11845909" y="4333078"/>
            <a:ext cx="13144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4504" y="3758894"/>
            <a:ext cx="243840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rgbClr val="000000"/>
                </a:solidFill>
              </a:rPr>
              <a:t>HW/SW </a:t>
            </a:r>
            <a:r>
              <a:rPr lang="en-US" sz="1400" b="0" dirty="0">
                <a:solidFill>
                  <a:srgbClr val="000000"/>
                </a:solidFill>
              </a:rPr>
              <a:t>PR partition </a:t>
            </a:r>
            <a:r>
              <a:rPr lang="en-US" sz="1400" b="0" dirty="0" smtClean="0">
                <a:solidFill>
                  <a:srgbClr val="000000"/>
                </a:solidFill>
              </a:rPr>
              <a:t>A Chosen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Hardware Allocation –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T1, T2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Software Allocation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T3, T4, T5 </a:t>
            </a:r>
            <a:endParaRPr lang="en-US" sz="1400" b="0" dirty="0">
              <a:solidFill>
                <a:srgbClr val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33542" y="4928444"/>
            <a:ext cx="1645552" cy="1039627"/>
            <a:chOff x="133542" y="4928444"/>
            <a:chExt cx="1645552" cy="1039627"/>
          </a:xfrm>
        </p:grpSpPr>
        <p:sp>
          <p:nvSpPr>
            <p:cNvPr id="164" name="TextBox 163"/>
            <p:cNvSpPr txBox="1"/>
            <p:nvPr/>
          </p:nvSpPr>
          <p:spPr>
            <a:xfrm>
              <a:off x="133542" y="5506406"/>
              <a:ext cx="1645552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dirty="0">
                  <a:solidFill>
                    <a:srgbClr val="000000"/>
                  </a:solidFill>
                </a:rPr>
                <a:t>PR Design Floorplanning</a:t>
              </a:r>
            </a:p>
          </p:txBody>
        </p:sp>
        <p:cxnSp>
          <p:nvCxnSpPr>
            <p:cNvPr id="181" name="Straight Arrow Connector 14"/>
            <p:cNvCxnSpPr>
              <a:cxnSpLocks noChangeShapeType="1"/>
              <a:stCxn id="180" idx="2"/>
              <a:endCxn id="164" idx="0"/>
            </p:cNvCxnSpPr>
            <p:nvPr/>
          </p:nvCxnSpPr>
          <p:spPr bwMode="auto">
            <a:xfrm rot="5400000">
              <a:off x="816031" y="5068732"/>
              <a:ext cx="577961" cy="297386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92" name="TextBox 191"/>
          <p:cNvSpPr txBox="1"/>
          <p:nvPr/>
        </p:nvSpPr>
        <p:spPr>
          <a:xfrm>
            <a:off x="7933987" y="4983696"/>
            <a:ext cx="16455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 smtClean="0">
                <a:solidFill>
                  <a:srgbClr val="000000"/>
                </a:solidFill>
              </a:rPr>
              <a:t>Requires 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more</a:t>
            </a:r>
            <a:r>
              <a:rPr lang="en-US" sz="1200" b="0" dirty="0">
                <a:solidFill>
                  <a:srgbClr val="000000"/>
                </a:solidFill>
              </a:rPr>
              <a:t/>
            </a:r>
            <a:br>
              <a:rPr lang="en-US" sz="1200" b="0" dirty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total 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wire length 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than 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Floorplan </a:t>
            </a:r>
            <a:r>
              <a:rPr lang="en-US" sz="1200" b="0" dirty="0">
                <a:solidFill>
                  <a:srgbClr val="000000"/>
                </a:solidFill>
              </a:rPr>
              <a:t>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779094" y="3243642"/>
            <a:ext cx="6783615" cy="3234381"/>
            <a:chOff x="1779094" y="3243642"/>
            <a:chExt cx="6783615" cy="3234381"/>
          </a:xfrm>
        </p:grpSpPr>
        <p:sp>
          <p:nvSpPr>
            <p:cNvPr id="182" name="TextBox 181"/>
            <p:cNvSpPr txBox="1"/>
            <p:nvPr/>
          </p:nvSpPr>
          <p:spPr>
            <a:xfrm>
              <a:off x="3451101" y="3243642"/>
              <a:ext cx="13578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FPGA Fabric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309823" y="3243642"/>
              <a:ext cx="13578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FPGA Fabric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883386" y="5875511"/>
              <a:ext cx="2428608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Partition A: Floorplan A</a:t>
              </a: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599670" y="3539704"/>
              <a:ext cx="2855317" cy="2380831"/>
            </a:xfrm>
            <a:prstGeom prst="rect">
              <a:avLst/>
            </a:prstGeom>
            <a:pattFill prst="ltVert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 b="0" dirty="0">
                <a:solidFill>
                  <a:srgbClr val="000000"/>
                </a:solidFill>
                <a:latin typeface="Times"/>
                <a:cs typeface="+mn-cs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758551" y="4829128"/>
              <a:ext cx="1006624" cy="96411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algn="ctr" eaLnBrk="0" hangingPunct="0">
                <a:defRPr/>
              </a:pPr>
              <a:r>
                <a:rPr lang="en-US" sz="1100" b="0" u="sng" dirty="0">
                  <a:solidFill>
                    <a:srgbClr val="000000"/>
                  </a:solidFill>
                  <a:latin typeface="Times"/>
                  <a:cs typeface="+mn-cs"/>
                </a:rPr>
                <a:t>HW PRR 2</a:t>
              </a: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>T2</a:t>
              </a: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372327" y="5144319"/>
              <a:ext cx="973713" cy="70127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algn="ctr" eaLnBrk="0" hangingPunct="0">
                <a:defRPr/>
              </a:pPr>
              <a:r>
                <a:rPr lang="en-US" sz="1100" b="0" u="sng" dirty="0">
                  <a:solidFill>
                    <a:srgbClr val="000000"/>
                  </a:solidFill>
                  <a:latin typeface="Times"/>
                  <a:cs typeface="+mn-cs"/>
                </a:rPr>
                <a:t>SW Processor </a:t>
              </a: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/>
              </a:r>
              <a:b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</a:b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>T3,T4,T5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214581" y="3700333"/>
              <a:ext cx="1005489" cy="112879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algn="ctr" eaLnBrk="0" hangingPunct="0">
                <a:defRPr/>
              </a:pPr>
              <a:r>
                <a:rPr lang="en-US" sz="1100" b="0" u="sng" dirty="0">
                  <a:solidFill>
                    <a:srgbClr val="000000"/>
                  </a:solidFill>
                  <a:latin typeface="Times"/>
                  <a:cs typeface="+mn-cs"/>
                </a:rPr>
                <a:t>HW PRR 1 </a:t>
              </a: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>T1</a:t>
              </a:r>
            </a:p>
          </p:txBody>
        </p:sp>
        <p:grpSp>
          <p:nvGrpSpPr>
            <p:cNvPr id="165" name="Group 46"/>
            <p:cNvGrpSpPr>
              <a:grpSpLocks/>
            </p:cNvGrpSpPr>
            <p:nvPr/>
          </p:nvGrpSpPr>
          <p:grpSpPr bwMode="auto">
            <a:xfrm>
              <a:off x="3642610" y="5139956"/>
              <a:ext cx="245131" cy="196312"/>
              <a:chOff x="6164263" y="5267325"/>
              <a:chExt cx="342900" cy="285750"/>
            </a:xfrm>
          </p:grpSpPr>
          <p:sp>
            <p:nvSpPr>
              <p:cNvPr id="222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6" name="Group 54"/>
            <p:cNvGrpSpPr>
              <a:grpSpLocks/>
            </p:cNvGrpSpPr>
            <p:nvPr/>
          </p:nvGrpSpPr>
          <p:grpSpPr bwMode="auto">
            <a:xfrm>
              <a:off x="4097690" y="4566288"/>
              <a:ext cx="245131" cy="196312"/>
              <a:chOff x="6164263" y="5267325"/>
              <a:chExt cx="342900" cy="285750"/>
            </a:xfrm>
          </p:grpSpPr>
          <p:sp>
            <p:nvSpPr>
              <p:cNvPr id="219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7" name="Group 58"/>
            <p:cNvGrpSpPr>
              <a:grpSpLocks/>
            </p:cNvGrpSpPr>
            <p:nvPr/>
          </p:nvGrpSpPr>
          <p:grpSpPr bwMode="auto">
            <a:xfrm>
              <a:off x="5097505" y="4566288"/>
              <a:ext cx="245131" cy="196312"/>
              <a:chOff x="6164263" y="5267325"/>
              <a:chExt cx="342900" cy="285750"/>
            </a:xfrm>
          </p:grpSpPr>
          <p:sp>
            <p:nvSpPr>
              <p:cNvPr id="216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8" name="Group 67"/>
            <p:cNvGrpSpPr>
              <a:grpSpLocks/>
            </p:cNvGrpSpPr>
            <p:nvPr/>
          </p:nvGrpSpPr>
          <p:grpSpPr bwMode="auto">
            <a:xfrm>
              <a:off x="3649419" y="5580568"/>
              <a:ext cx="245131" cy="196312"/>
              <a:chOff x="6164263" y="5267325"/>
              <a:chExt cx="342900" cy="285750"/>
            </a:xfrm>
          </p:grpSpPr>
          <p:sp>
            <p:nvSpPr>
              <p:cNvPr id="213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5825704" y="5858090"/>
              <a:ext cx="2428608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Times"/>
                  <a:cs typeface="+mn-cs"/>
                </a:rPr>
                <a:t>Partition A: Floorplan B</a:t>
              </a: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513771" y="3539704"/>
              <a:ext cx="2854182" cy="2380832"/>
            </a:xfrm>
            <a:prstGeom prst="rect">
              <a:avLst/>
            </a:prstGeom>
            <a:pattFill prst="ltVert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 b="0" dirty="0">
                <a:solidFill>
                  <a:srgbClr val="000000"/>
                </a:solidFill>
                <a:latin typeface="Times"/>
                <a:cs typeface="+mn-cs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686499" y="4997084"/>
              <a:ext cx="973713" cy="7001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algn="ctr" eaLnBrk="0" hangingPunct="0">
                <a:defRPr/>
              </a:pPr>
              <a:r>
                <a:rPr lang="en-US" sz="1100" b="0" u="sng" dirty="0">
                  <a:solidFill>
                    <a:srgbClr val="000000"/>
                  </a:solidFill>
                  <a:latin typeface="Times"/>
                  <a:cs typeface="+mn-cs"/>
                </a:rPr>
                <a:t>SW Processor </a:t>
              </a: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/>
              </a:r>
              <a:b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</a:b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>T3,T4,T5</a:t>
              </a: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6817958" y="4688438"/>
              <a:ext cx="1006624" cy="112879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algn="ctr" eaLnBrk="0" hangingPunct="0">
                <a:defRPr/>
              </a:pPr>
              <a:r>
                <a:rPr lang="en-US" sz="1100" b="0" u="sng" dirty="0">
                  <a:solidFill>
                    <a:srgbClr val="000000"/>
                  </a:solidFill>
                  <a:latin typeface="Times"/>
                  <a:cs typeface="+mn-cs"/>
                </a:rPr>
                <a:t>HW PRR 1 </a:t>
              </a: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>T1</a:t>
              </a:r>
            </a:p>
          </p:txBody>
        </p:sp>
        <p:grpSp>
          <p:nvGrpSpPr>
            <p:cNvPr id="173" name="Group 106"/>
            <p:cNvGrpSpPr>
              <a:grpSpLocks/>
            </p:cNvGrpSpPr>
            <p:nvPr/>
          </p:nvGrpSpPr>
          <p:grpSpPr bwMode="auto">
            <a:xfrm>
              <a:off x="7702017" y="5506406"/>
              <a:ext cx="245131" cy="196312"/>
              <a:chOff x="6164263" y="5267325"/>
              <a:chExt cx="342900" cy="285750"/>
            </a:xfrm>
          </p:grpSpPr>
          <p:sp>
            <p:nvSpPr>
              <p:cNvPr id="210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2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4" name="Group 119"/>
            <p:cNvGrpSpPr>
              <a:grpSpLocks/>
            </p:cNvGrpSpPr>
            <p:nvPr/>
          </p:nvGrpSpPr>
          <p:grpSpPr bwMode="auto">
            <a:xfrm>
              <a:off x="7708826" y="5257743"/>
              <a:ext cx="245131" cy="196312"/>
              <a:chOff x="6164263" y="5267325"/>
              <a:chExt cx="342900" cy="285750"/>
            </a:xfrm>
          </p:grpSpPr>
          <p:sp>
            <p:nvSpPr>
              <p:cNvPr id="207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5" name="Rectangle 174"/>
            <p:cNvSpPr/>
            <p:nvPr/>
          </p:nvSpPr>
          <p:spPr bwMode="auto">
            <a:xfrm>
              <a:off x="6958682" y="3567277"/>
              <a:ext cx="1006624" cy="963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algn="ctr" eaLnBrk="0" hangingPunct="0">
                <a:defRPr/>
              </a:pPr>
              <a:r>
                <a:rPr lang="en-US" sz="1100" b="0" u="sng" dirty="0">
                  <a:solidFill>
                    <a:srgbClr val="000000"/>
                  </a:solidFill>
                  <a:latin typeface="Times"/>
                  <a:cs typeface="+mn-cs"/>
                </a:rPr>
                <a:t>HW PRR 2</a:t>
              </a: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endParaRPr lang="en-US" sz="1100" b="0" dirty="0">
                <a:solidFill>
                  <a:srgbClr val="000000"/>
                </a:solidFill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Times"/>
                  <a:cs typeface="+mn-cs"/>
                </a:rPr>
                <a:t>T2</a:t>
              </a:r>
            </a:p>
          </p:txBody>
        </p:sp>
        <p:grpSp>
          <p:nvGrpSpPr>
            <p:cNvPr id="176" name="Group 100"/>
            <p:cNvGrpSpPr>
              <a:grpSpLocks/>
            </p:cNvGrpSpPr>
            <p:nvPr/>
          </p:nvGrpSpPr>
          <p:grpSpPr bwMode="auto">
            <a:xfrm>
              <a:off x="6818525" y="3719964"/>
              <a:ext cx="245131" cy="196312"/>
              <a:chOff x="6164263" y="5267325"/>
              <a:chExt cx="342900" cy="285750"/>
            </a:xfrm>
          </p:grpSpPr>
          <p:sp>
            <p:nvSpPr>
              <p:cNvPr id="204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7" name="Group 123"/>
            <p:cNvGrpSpPr>
              <a:grpSpLocks/>
            </p:cNvGrpSpPr>
            <p:nvPr/>
          </p:nvGrpSpPr>
          <p:grpSpPr bwMode="auto">
            <a:xfrm>
              <a:off x="7817773" y="4083142"/>
              <a:ext cx="245131" cy="196312"/>
              <a:chOff x="6164263" y="5267325"/>
              <a:chExt cx="342900" cy="285750"/>
            </a:xfrm>
          </p:grpSpPr>
          <p:sp>
            <p:nvSpPr>
              <p:cNvPr id="201" name="Rectangle 54"/>
              <p:cNvSpPr>
                <a:spLocks noChangeArrowheads="1"/>
              </p:cNvSpPr>
              <p:nvPr/>
            </p:nvSpPr>
            <p:spPr bwMode="auto">
              <a:xfrm>
                <a:off x="6278563" y="5267325"/>
                <a:ext cx="123825" cy="285750"/>
              </a:xfrm>
              <a:prstGeom prst="rect">
                <a:avLst/>
              </a:prstGeom>
              <a:solidFill>
                <a:srgbClr val="FF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charset="2"/>
                  <a:buChar char="q"/>
                  <a:defRPr sz="2400">
                    <a:solidFill>
                      <a:srgbClr val="FF4A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2"/>
                  <a:buChar char="n"/>
                  <a:defRPr sz="2000">
                    <a:solidFill>
                      <a:srgbClr val="0021A5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q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PE" altLang="en-US" sz="1600" b="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Line 55"/>
              <p:cNvSpPr>
                <a:spLocks noChangeShapeType="1"/>
              </p:cNvSpPr>
              <p:nvPr/>
            </p:nvSpPr>
            <p:spPr bwMode="auto">
              <a:xfrm>
                <a:off x="6173788" y="5353050"/>
                <a:ext cx="333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3" name="Line 56"/>
              <p:cNvSpPr>
                <a:spLocks noChangeShapeType="1"/>
              </p:cNvSpPr>
              <p:nvPr/>
            </p:nvSpPr>
            <p:spPr bwMode="auto">
              <a:xfrm flipH="1">
                <a:off x="6164263" y="5467350"/>
                <a:ext cx="323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78" name="Straight Arrow Connector 14"/>
            <p:cNvCxnSpPr>
              <a:cxnSpLocks noChangeShapeType="1"/>
              <a:stCxn id="164" idx="3"/>
              <a:endCxn id="158" idx="1"/>
            </p:cNvCxnSpPr>
            <p:nvPr/>
          </p:nvCxnSpPr>
          <p:spPr bwMode="auto">
            <a:xfrm>
              <a:off x="1779094" y="5737239"/>
              <a:ext cx="1104292" cy="307549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9" name="Straight Arrow Connector 14"/>
            <p:cNvCxnSpPr>
              <a:cxnSpLocks noChangeShapeType="1"/>
              <a:stCxn id="164" idx="3"/>
              <a:endCxn id="169" idx="2"/>
            </p:cNvCxnSpPr>
            <p:nvPr/>
          </p:nvCxnSpPr>
          <p:spPr bwMode="auto">
            <a:xfrm>
              <a:off x="1779094" y="5737239"/>
              <a:ext cx="5260914" cy="459405"/>
            </a:xfrm>
            <a:prstGeom prst="bentConnector4">
              <a:avLst>
                <a:gd name="adj1" fmla="val 10584"/>
                <a:gd name="adj2" fmla="val 14976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3" name="Straight Arrow Connector 14"/>
            <p:cNvCxnSpPr>
              <a:cxnSpLocks noChangeShapeType="1"/>
              <a:stCxn id="162" idx="0"/>
              <a:endCxn id="221" idx="1"/>
            </p:cNvCxnSpPr>
            <p:nvPr/>
          </p:nvCxnSpPr>
          <p:spPr bwMode="auto">
            <a:xfrm rot="16200000" flipV="1">
              <a:off x="4258131" y="4543265"/>
              <a:ext cx="440612" cy="761494"/>
            </a:xfrm>
            <a:prstGeom prst="bentConnector3">
              <a:avLst>
                <a:gd name="adj1" fmla="val 42426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4" name="Straight Arrow Connector 14"/>
            <p:cNvCxnSpPr>
              <a:cxnSpLocks noChangeShapeType="1"/>
              <a:stCxn id="162" idx="0"/>
              <a:endCxn id="218" idx="0"/>
            </p:cNvCxnSpPr>
            <p:nvPr/>
          </p:nvCxnSpPr>
          <p:spPr bwMode="auto">
            <a:xfrm rot="5400000" flipH="1" flipV="1">
              <a:off x="4873795" y="4689096"/>
              <a:ext cx="440612" cy="469834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5" name="Straight Arrow Connector 14"/>
            <p:cNvCxnSpPr>
              <a:cxnSpLocks noChangeShapeType="1"/>
              <a:stCxn id="162" idx="1"/>
              <a:endCxn id="223" idx="1"/>
            </p:cNvCxnSpPr>
            <p:nvPr/>
          </p:nvCxnSpPr>
          <p:spPr bwMode="auto">
            <a:xfrm rot="10800000">
              <a:off x="3887741" y="5198850"/>
              <a:ext cx="484586" cy="296650"/>
            </a:xfrm>
            <a:prstGeom prst="bentConnector4">
              <a:avLst>
                <a:gd name="adj1" fmla="val 50000"/>
                <a:gd name="adj2" fmla="val 100000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6" name="Straight Arrow Connector 14"/>
            <p:cNvCxnSpPr>
              <a:cxnSpLocks noChangeShapeType="1"/>
              <a:stCxn id="162" idx="1"/>
              <a:endCxn id="215" idx="0"/>
            </p:cNvCxnSpPr>
            <p:nvPr/>
          </p:nvCxnSpPr>
          <p:spPr bwMode="auto">
            <a:xfrm rot="10800000" flipV="1">
              <a:off x="3880931" y="5495499"/>
              <a:ext cx="491396" cy="222487"/>
            </a:xfrm>
            <a:prstGeom prst="bentConnector4">
              <a:avLst>
                <a:gd name="adj1" fmla="val 50000"/>
                <a:gd name="adj2" fmla="val 98602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7" name="Straight Arrow Connector 14"/>
            <p:cNvCxnSpPr>
              <a:cxnSpLocks noChangeShapeType="1"/>
              <a:stCxn id="212" idx="0"/>
              <a:endCxn id="171" idx="2"/>
            </p:cNvCxnSpPr>
            <p:nvPr/>
          </p:nvCxnSpPr>
          <p:spPr bwMode="auto">
            <a:xfrm rot="5400000">
              <a:off x="7026722" y="4790458"/>
              <a:ext cx="53440" cy="1760173"/>
            </a:xfrm>
            <a:prstGeom prst="bentConnector3">
              <a:avLst>
                <a:gd name="adj1" fmla="val 392403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8" name="Straight Arrow Connector 14"/>
            <p:cNvCxnSpPr>
              <a:cxnSpLocks noChangeShapeType="1"/>
              <a:stCxn id="208" idx="1"/>
              <a:endCxn id="171" idx="0"/>
            </p:cNvCxnSpPr>
            <p:nvPr/>
          </p:nvCxnSpPr>
          <p:spPr bwMode="auto">
            <a:xfrm rot="16200000" flipV="1">
              <a:off x="6903880" y="4266560"/>
              <a:ext cx="319553" cy="1780601"/>
            </a:xfrm>
            <a:prstGeom prst="bentConnector3">
              <a:avLst>
                <a:gd name="adj1" fmla="val 217019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9" name="Straight Arrow Connector 14"/>
            <p:cNvCxnSpPr>
              <a:cxnSpLocks noChangeShapeType="1"/>
              <a:stCxn id="203" idx="0"/>
              <a:endCxn id="171" idx="0"/>
            </p:cNvCxnSpPr>
            <p:nvPr/>
          </p:nvCxnSpPr>
          <p:spPr bwMode="auto">
            <a:xfrm rot="5400000">
              <a:off x="6723059" y="3670857"/>
              <a:ext cx="776524" cy="1875929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90" name="Straight Arrow Connector 14"/>
            <p:cNvCxnSpPr>
              <a:cxnSpLocks noChangeShapeType="1"/>
              <a:stCxn id="206" idx="1"/>
              <a:endCxn id="171" idx="0"/>
            </p:cNvCxnSpPr>
            <p:nvPr/>
          </p:nvCxnSpPr>
          <p:spPr bwMode="auto">
            <a:xfrm rot="16200000" flipH="1" flipV="1">
              <a:off x="5926090" y="4104648"/>
              <a:ext cx="1139701" cy="645169"/>
            </a:xfrm>
            <a:prstGeom prst="bentConnector3">
              <a:avLst>
                <a:gd name="adj1" fmla="val 201"/>
              </a:avLst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grpSp>
          <p:nvGrpSpPr>
            <p:cNvPr id="194" name="Group 212"/>
            <p:cNvGrpSpPr>
              <a:grpSpLocks/>
            </p:cNvGrpSpPr>
            <p:nvPr/>
          </p:nvGrpSpPr>
          <p:grpSpPr bwMode="auto">
            <a:xfrm>
              <a:off x="7254820" y="6201024"/>
              <a:ext cx="1307889" cy="276999"/>
              <a:chOff x="9583910" y="2495610"/>
              <a:chExt cx="1829484" cy="404327"/>
            </a:xfrm>
          </p:grpSpPr>
          <p:sp>
            <p:nvSpPr>
              <p:cNvPr id="196" name="TextBox 195"/>
              <p:cNvSpPr txBox="1"/>
              <p:nvPr/>
            </p:nvSpPr>
            <p:spPr>
              <a:xfrm>
                <a:off x="9583910" y="2495610"/>
                <a:ext cx="1829484" cy="404327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dirty="0">
                    <a:solidFill>
                      <a:srgbClr val="000000"/>
                    </a:solidFill>
                  </a:rPr>
                  <a:t>Partition Pins</a:t>
                </a:r>
              </a:p>
            </p:txBody>
          </p:sp>
          <p:grpSp>
            <p:nvGrpSpPr>
              <p:cNvPr id="197" name="Group 208"/>
              <p:cNvGrpSpPr>
                <a:grpSpLocks/>
              </p:cNvGrpSpPr>
              <p:nvPr/>
            </p:nvGrpSpPr>
            <p:grpSpPr bwMode="auto">
              <a:xfrm>
                <a:off x="9685995" y="2575004"/>
                <a:ext cx="365378" cy="286549"/>
                <a:chOff x="6091413" y="5072589"/>
                <a:chExt cx="365378" cy="286549"/>
              </a:xfrm>
            </p:grpSpPr>
            <p:sp>
              <p:nvSpPr>
                <p:cNvPr id="198" name="Rectangle 54"/>
                <p:cNvSpPr>
                  <a:spLocks noChangeArrowheads="1"/>
                </p:cNvSpPr>
                <p:nvPr/>
              </p:nvSpPr>
              <p:spPr bwMode="auto">
                <a:xfrm>
                  <a:off x="6216564" y="5072589"/>
                  <a:ext cx="123821" cy="286549"/>
                </a:xfrm>
                <a:prstGeom prst="rect">
                  <a:avLst/>
                </a:prstGeom>
                <a:solidFill>
                  <a:srgbClr val="FF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charset="2"/>
                    <a:buChar char="n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charset="2"/>
                    <a:buChar char="q"/>
                    <a:defRPr sz="2400">
                      <a:solidFill>
                        <a:srgbClr val="FF4A00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charset="2"/>
                    <a:buChar char="n"/>
                    <a:defRPr sz="2000">
                      <a:solidFill>
                        <a:srgbClr val="0021A5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q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s-PE" altLang="en-US" sz="1600" b="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" name="Line 55"/>
                <p:cNvSpPr>
                  <a:spLocks noChangeShapeType="1"/>
                </p:cNvSpPr>
                <p:nvPr/>
              </p:nvSpPr>
              <p:spPr bwMode="auto">
                <a:xfrm>
                  <a:off x="6123426" y="5187811"/>
                  <a:ext cx="3333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 ker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6091413" y="5266837"/>
                  <a:ext cx="32384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 ker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cxnSp>
        <p:nvCxnSpPr>
          <p:cNvPr id="193" name="Straight Arrow Connector 14"/>
          <p:cNvCxnSpPr>
            <a:cxnSpLocks noChangeShapeType="1"/>
            <a:stCxn id="192" idx="0"/>
          </p:cNvCxnSpPr>
          <p:nvPr/>
        </p:nvCxnSpPr>
        <p:spPr bwMode="auto">
          <a:xfrm flipH="1" flipV="1">
            <a:off x="7965305" y="4608822"/>
            <a:ext cx="791458" cy="374874"/>
          </a:xfrm>
          <a:prstGeom prst="straightConnector1">
            <a:avLst/>
          </a:prstGeom>
          <a:noFill/>
          <a:ln w="38100" algn="ctr">
            <a:solidFill>
              <a:srgbClr val="F83EC3"/>
            </a:solidFill>
            <a:round/>
            <a:headEnd/>
            <a:tailEnd type="arrow" w="med" len="med"/>
          </a:ln>
        </p:spPr>
      </p:cxnSp>
      <p:sp>
        <p:nvSpPr>
          <p:cNvPr id="7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5125" y="6400800"/>
            <a:ext cx="1905000" cy="457200"/>
          </a:xfrm>
        </p:spPr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533400"/>
            <a:ext cx="9067800" cy="66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en-US" sz="3600" dirty="0" smtClean="0">
                <a:solidFill>
                  <a:schemeClr val="accent2"/>
                </a:solidFill>
              </a:rPr>
              <a:t>Design Automation for HW/SW Co-design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7852" y="1143000"/>
            <a:ext cx="8656148" cy="25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Clr>
                <a:srgbClr val="CC9900"/>
              </a:buClr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We present</a:t>
            </a: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u="sng" dirty="0">
                <a:latin typeface="Arial" charset="0"/>
                <a:cs typeface="Arial" charset="0"/>
              </a:rPr>
              <a:t>D</a:t>
            </a:r>
            <a:r>
              <a:rPr lang="en-US" altLang="en-US" sz="1800" dirty="0">
                <a:latin typeface="Arial" charset="0"/>
                <a:cs typeface="Arial" charset="0"/>
              </a:rPr>
              <a:t>esign </a:t>
            </a:r>
            <a:r>
              <a:rPr lang="en-US" altLang="en-US" sz="1800" u="sng" dirty="0">
                <a:latin typeface="Arial" charset="0"/>
                <a:cs typeface="Arial" charset="0"/>
              </a:rPr>
              <a:t>A</a:t>
            </a:r>
            <a:r>
              <a:rPr lang="en-US" altLang="en-US" sz="1800" dirty="0">
                <a:latin typeface="Arial" charset="0"/>
                <a:cs typeface="Arial" charset="0"/>
              </a:rPr>
              <a:t>utomation for </a:t>
            </a:r>
            <a:r>
              <a:rPr lang="en-US" altLang="en-US" sz="1800" u="sng" dirty="0">
                <a:latin typeface="Arial" charset="0"/>
                <a:cs typeface="Arial" charset="0"/>
              </a:rPr>
              <a:t>P</a:t>
            </a:r>
            <a:r>
              <a:rPr lang="en-US" altLang="en-US" sz="1800" dirty="0">
                <a:latin typeface="Arial" charset="0"/>
                <a:cs typeface="Arial" charset="0"/>
              </a:rPr>
              <a:t>artial </a:t>
            </a:r>
            <a:r>
              <a:rPr lang="en-US" altLang="en-US" sz="1800" u="sng" dirty="0">
                <a:latin typeface="Arial" charset="0"/>
                <a:cs typeface="Arial" charset="0"/>
              </a:rPr>
              <a:t>R</a:t>
            </a:r>
            <a:r>
              <a:rPr lang="en-US" altLang="en-US" sz="1800" dirty="0">
                <a:latin typeface="Arial" charset="0"/>
                <a:cs typeface="Arial" charset="0"/>
              </a:rPr>
              <a:t>econfiguration (DAPR) design flow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to aid embedded system designers with HW/SW co-design challenges</a:t>
            </a: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dirty="0">
                <a:latin typeface="Arial" charset="0"/>
                <a:cs typeface="Arial" charset="0"/>
              </a:rPr>
              <a:t>P</a:t>
            </a:r>
            <a:r>
              <a:rPr lang="en-US" altLang="en-US" sz="1800" dirty="0" smtClean="0">
                <a:latin typeface="Arial" charset="0"/>
                <a:cs typeface="Arial" charset="0"/>
              </a:rPr>
              <a:t>erforms automated HW/SW PR partitioning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Automatically explores design space using an exhaustive search</a:t>
            </a: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Designer chooses HW/SW PR partition that meets required goals</a:t>
            </a:r>
            <a:endParaRPr lang="en-US" altLang="en-US" sz="1400" kern="0" dirty="0" smtClean="0">
              <a:latin typeface="Arial"/>
              <a:cs typeface="Arial"/>
            </a:endParaRP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Performs </a:t>
            </a:r>
            <a:r>
              <a:rPr lang="en-US" altLang="en-US" sz="1800" dirty="0">
                <a:latin typeface="Arial" charset="0"/>
                <a:cs typeface="Arial" charset="0"/>
              </a:rPr>
              <a:t>automated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floorplanning on chosen HW/SW PR partition</a:t>
            </a: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altLang="en-US" sz="1600" kern="0" dirty="0">
                <a:latin typeface="Arial"/>
                <a:cs typeface="Arial"/>
              </a:rPr>
              <a:t>Automatically explores design </a:t>
            </a:r>
            <a:r>
              <a:rPr lang="en-US" altLang="en-US" sz="1600" kern="0" dirty="0" smtClean="0">
                <a:latin typeface="Arial"/>
                <a:cs typeface="Arial"/>
              </a:rPr>
              <a:t>space using a simulated annealing-based heuristics</a:t>
            </a: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Leverages vendor tools to automatically output final design bitstreams </a:t>
            </a:r>
            <a:endParaRPr lang="en-US" altLang="en-US" sz="1600" kern="0" dirty="0">
              <a:latin typeface="Arial"/>
              <a:cs typeface="Arial"/>
            </a:endParaRPr>
          </a:p>
          <a:p>
            <a:pPr lvl="2">
              <a:buClr>
                <a:srgbClr val="3B812F"/>
              </a:buClr>
              <a:defRPr/>
            </a:pPr>
            <a:endParaRPr lang="en-US" altLang="en-US" sz="1400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51108" y="5141893"/>
            <a:ext cx="2237118" cy="954107"/>
          </a:xfrm>
          <a:prstGeom prst="rect">
            <a:avLst/>
          </a:prstGeom>
          <a:ln w="3175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buClr>
                <a:srgbClr val="CC9900"/>
              </a:buClr>
              <a:defRPr/>
            </a:pPr>
            <a:r>
              <a:rPr lang="en-US" altLang="en-US" sz="1400" i="1" kern="0" dirty="0" smtClean="0">
                <a:solidFill>
                  <a:srgbClr val="FF0000"/>
                </a:solidFill>
                <a:latin typeface="Arial"/>
                <a:cs typeface="Arial"/>
              </a:rPr>
              <a:t>Determines PR partitions with reconfiguration time vs. area requirement tradeoffs</a:t>
            </a:r>
            <a:endParaRPr lang="en-US" altLang="en-US" sz="1100" i="1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019800" y="5275493"/>
            <a:ext cx="3047999" cy="523220"/>
          </a:xfrm>
          <a:prstGeom prst="rect">
            <a:avLst/>
          </a:prstGeom>
          <a:ln w="3175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buClr>
                <a:srgbClr val="CC9900"/>
              </a:buClr>
            </a:pPr>
            <a:r>
              <a:rPr lang="en-US" altLang="en-US" sz="1400" i="1" kern="0" dirty="0">
                <a:solidFill>
                  <a:srgbClr val="FF0000"/>
                </a:solidFill>
                <a:latin typeface="Arial"/>
                <a:cs typeface="Arial"/>
              </a:rPr>
              <a:t>Works towards improving the clock </a:t>
            </a:r>
            <a:r>
              <a:rPr lang="en-US" altLang="en-US" sz="1400" i="1" kern="0" dirty="0" smtClean="0">
                <a:solidFill>
                  <a:srgbClr val="FF0000"/>
                </a:solidFill>
                <a:latin typeface="Arial"/>
                <a:cs typeface="Arial"/>
              </a:rPr>
              <a:t>frequency of </a:t>
            </a:r>
            <a:r>
              <a:rPr lang="en-US" altLang="en-US" sz="1400" i="1" kern="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en-US" altLang="en-US" sz="1400" i="1" kern="0" dirty="0" smtClean="0">
                <a:solidFill>
                  <a:srgbClr val="FF0000"/>
                </a:solidFill>
                <a:latin typeface="Arial"/>
                <a:cs typeface="Arial"/>
              </a:rPr>
              <a:t>PR partition</a:t>
            </a:r>
            <a:endParaRPr lang="en-US" altLang="en-US" sz="1400" i="1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50" name="Straight Arrow Connector 26"/>
          <p:cNvCxnSpPr>
            <a:stCxn id="106" idx="3"/>
            <a:endCxn id="21" idx="2"/>
          </p:cNvCxnSpPr>
          <p:nvPr/>
        </p:nvCxnSpPr>
        <p:spPr bwMode="auto">
          <a:xfrm flipV="1">
            <a:off x="2588226" y="4868635"/>
            <a:ext cx="234349" cy="750312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3" name="Straight Arrow Connector 26"/>
          <p:cNvCxnSpPr>
            <a:stCxn id="109" idx="0"/>
            <a:endCxn id="22" idx="2"/>
          </p:cNvCxnSpPr>
          <p:nvPr/>
        </p:nvCxnSpPr>
        <p:spPr bwMode="auto">
          <a:xfrm rot="16200000" flipV="1">
            <a:off x="6771253" y="4502945"/>
            <a:ext cx="406859" cy="1138237"/>
          </a:xfrm>
          <a:prstGeom prst="bentConnector3">
            <a:avLst>
              <a:gd name="adj1" fmla="val 17777"/>
            </a:avLst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07975" y="4274869"/>
            <a:ext cx="8455025" cy="1344080"/>
            <a:chOff x="381000" y="4732069"/>
            <a:chExt cx="8455025" cy="1344080"/>
          </a:xfrm>
        </p:grpSpPr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3422161" y="5706817"/>
              <a:ext cx="2438400" cy="369332"/>
            </a:xfrm>
            <a:prstGeom prst="rect">
              <a:avLst/>
            </a:prstGeom>
            <a:gradFill rotWithShape="1">
              <a:gsLst>
                <a:gs pos="0">
                  <a:srgbClr val="83D3FF"/>
                </a:gs>
                <a:gs pos="50000">
                  <a:srgbClr val="B5E2FF"/>
                </a:gs>
                <a:gs pos="100000">
                  <a:srgbClr val="DBF0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000000"/>
              </a:outerShdw>
            </a:effectLst>
          </p:spPr>
          <p:txBody>
            <a:bodyPr wrap="square" anchor="ctr" anchorCtr="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s-ES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DAPR </a:t>
              </a:r>
              <a:r>
                <a:rPr kumimoji="0" lang="es-ES" alt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Design</a:t>
              </a:r>
              <a:r>
                <a:rPr kumimoji="0" lang="es-ES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es-ES" alt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Flow</a:t>
              </a:r>
              <a:endParaRPr kumimoji="0" lang="es-E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1" name="Rounded Rectangle 89"/>
            <p:cNvSpPr>
              <a:spLocks noChangeArrowheads="1"/>
            </p:cNvSpPr>
            <p:nvPr/>
          </p:nvSpPr>
          <p:spPr bwMode="auto">
            <a:xfrm>
              <a:off x="2286000" y="4736872"/>
              <a:ext cx="1219200" cy="58896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noProof="0" dirty="0" smtClean="0">
                  <a:solidFill>
                    <a:srgbClr val="000000"/>
                  </a:solidFill>
                </a:rPr>
                <a:t>Automated Partitioning</a:t>
              </a:r>
              <a:endPara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2" name="Rounded Rectangle 89"/>
            <p:cNvSpPr>
              <a:spLocks noChangeArrowheads="1"/>
            </p:cNvSpPr>
            <p:nvPr/>
          </p:nvSpPr>
          <p:spPr bwMode="auto">
            <a:xfrm>
              <a:off x="5794375" y="4736871"/>
              <a:ext cx="1368425" cy="58896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noProof="0" dirty="0" smtClean="0">
                  <a:solidFill>
                    <a:srgbClr val="000000"/>
                  </a:solidFill>
                </a:rPr>
                <a:t>Automated Floorplanning</a:t>
              </a:r>
              <a:endPara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23" name="AutoShape 39"/>
            <p:cNvCxnSpPr>
              <a:cxnSpLocks noChangeShapeType="1"/>
              <a:stCxn id="21" idx="3"/>
              <a:endCxn id="26" idx="1"/>
            </p:cNvCxnSpPr>
            <p:nvPr/>
          </p:nvCxnSpPr>
          <p:spPr bwMode="auto">
            <a:xfrm flipV="1">
              <a:off x="3505200" y="5028952"/>
              <a:ext cx="326728" cy="2402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9"/>
            <p:cNvCxnSpPr>
              <a:cxnSpLocks noChangeShapeType="1"/>
              <a:stCxn id="22" idx="3"/>
              <a:endCxn id="25" idx="1"/>
            </p:cNvCxnSpPr>
            <p:nvPr/>
          </p:nvCxnSpPr>
          <p:spPr bwMode="auto">
            <a:xfrm flipV="1">
              <a:off x="7162800" y="5026551"/>
              <a:ext cx="304800" cy="4802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ounded Rectangle 89"/>
            <p:cNvSpPr>
              <a:spLocks noChangeArrowheads="1"/>
            </p:cNvSpPr>
            <p:nvPr/>
          </p:nvSpPr>
          <p:spPr bwMode="auto">
            <a:xfrm>
              <a:off x="7467600" y="4732069"/>
              <a:ext cx="1368425" cy="58896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400">
                  <a:solidFill>
                    <a:srgbClr val="FF4A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rgbClr val="0021A5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</a:rPr>
                <a:t>Final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</a:rPr>
                <a:t>Design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</a:rPr>
                <a:t>Bitstreams </a:t>
              </a:r>
              <a:endPara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 bwMode="auto">
            <a:xfrm>
              <a:off x="381000" y="4760644"/>
              <a:ext cx="1556343" cy="533400"/>
            </a:xfrm>
            <a:prstGeom prst="round1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Tasks</a:t>
              </a:r>
              <a:endParaRPr lang="en-US" sz="1200" b="1" kern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1" name="AutoShape 39"/>
            <p:cNvCxnSpPr>
              <a:cxnSpLocks noChangeShapeType="1"/>
              <a:stCxn id="30" idx="3"/>
              <a:endCxn id="21" idx="1"/>
            </p:cNvCxnSpPr>
            <p:nvPr/>
          </p:nvCxnSpPr>
          <p:spPr bwMode="auto">
            <a:xfrm>
              <a:off x="1937343" y="5027344"/>
              <a:ext cx="348657" cy="4010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ound Single Corner Rectangle 25"/>
            <p:cNvSpPr/>
            <p:nvPr/>
          </p:nvSpPr>
          <p:spPr bwMode="auto">
            <a:xfrm>
              <a:off x="3831928" y="4762252"/>
              <a:ext cx="1556343" cy="533400"/>
            </a:xfrm>
            <a:prstGeom prst="round1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Chosen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HW/SW PR partition</a:t>
              </a:r>
              <a:endParaRPr lang="en-US" sz="1200" b="1" kern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6" name="AutoShape 39"/>
            <p:cNvCxnSpPr>
              <a:cxnSpLocks noChangeShapeType="1"/>
              <a:stCxn id="26" idx="3"/>
              <a:endCxn id="22" idx="1"/>
            </p:cNvCxnSpPr>
            <p:nvPr/>
          </p:nvCxnSpPr>
          <p:spPr bwMode="auto">
            <a:xfrm>
              <a:off x="5388271" y="5028952"/>
              <a:ext cx="406104" cy="2401"/>
            </a:xfrm>
            <a:prstGeom prst="straightConnector1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1578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33400"/>
            <a:ext cx="9212262" cy="66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00" dirty="0">
                <a:solidFill>
                  <a:schemeClr val="accent2"/>
                </a:solidFill>
              </a:rPr>
              <a:t>Overview </a:t>
            </a:r>
            <a:r>
              <a:rPr lang="en-US" altLang="en-US" sz="3800" dirty="0" smtClean="0">
                <a:solidFill>
                  <a:schemeClr val="accent2"/>
                </a:solidFill>
              </a:rPr>
              <a:t>of Contributions</a:t>
            </a:r>
            <a:endParaRPr lang="en-US" altLang="en-US" sz="3800" dirty="0">
              <a:solidFill>
                <a:schemeClr val="accent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3416" y="1198745"/>
            <a:ext cx="8715784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Clr>
                <a:srgbClr val="CC9900"/>
              </a:buClr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Automated design flow for efficient HW/SW PR co-design of PR systems</a:t>
            </a:r>
            <a:endParaRPr lang="en-US" altLang="en-US" sz="1800" kern="0" dirty="0" smtClean="0">
              <a:latin typeface="Arial"/>
              <a:cs typeface="Arial"/>
            </a:endParaRP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kern="0" dirty="0">
                <a:latin typeface="Arial" charset="0"/>
                <a:cs typeface="Arial" charset="0"/>
              </a:rPr>
              <a:t>A</a:t>
            </a:r>
            <a:r>
              <a:rPr lang="en-US" altLang="en-US" sz="1800" kern="0" dirty="0" smtClean="0">
                <a:latin typeface="Arial" charset="0"/>
                <a:cs typeface="Arial" charset="0"/>
              </a:rPr>
              <a:t>utomated exhaustive search-based methodology of HW/SW PR partitions</a:t>
            </a: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Partitions tradeoff reconfiguration time vs. area requirements</a:t>
            </a: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Total system execution time for partitions is also reported</a:t>
            </a: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kern="0" dirty="0" smtClean="0">
                <a:latin typeface="Arial" charset="0"/>
                <a:cs typeface="Arial" charset="0"/>
              </a:rPr>
              <a:t>Automated simulated annealing-based PR design floorplanning methodology</a:t>
            </a: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sz="1600" kern="0" dirty="0" smtClean="0">
                <a:latin typeface="Arial"/>
                <a:cs typeface="Arial"/>
              </a:rPr>
              <a:t>Improves clock frequency to approximately 10% of the highest </a:t>
            </a:r>
            <a:br>
              <a:rPr lang="en-US" sz="1600" kern="0" dirty="0" smtClean="0">
                <a:latin typeface="Arial"/>
                <a:cs typeface="Arial"/>
              </a:rPr>
            </a:br>
            <a:r>
              <a:rPr lang="en-US" sz="1600" kern="0" dirty="0" smtClean="0">
                <a:latin typeface="Arial"/>
                <a:cs typeface="Arial"/>
              </a:rPr>
              <a:t>achievable clock frequency between 12-20 iterations on average</a:t>
            </a:r>
            <a:endParaRPr lang="en-US" altLang="en-US" sz="1600" kern="0" dirty="0" smtClean="0">
              <a:latin typeface="Arial"/>
              <a:cs typeface="Arial"/>
            </a:endParaRPr>
          </a:p>
          <a:p>
            <a:pPr lvl="2" eaLnBrk="1" hangingPunct="1">
              <a:buClr>
                <a:srgbClr val="CC9900"/>
              </a:buClr>
              <a:defRPr/>
            </a:pPr>
            <a:r>
              <a:rPr lang="en-US" altLang="en-US" sz="1600" kern="0" dirty="0" smtClean="0">
                <a:latin typeface="Arial"/>
                <a:cs typeface="Arial"/>
              </a:rPr>
              <a:t>Supports PR-capable Virtex</a:t>
            </a:r>
            <a:r>
              <a:rPr lang="en-US" altLang="en-US" sz="1600" kern="0" dirty="0">
                <a:latin typeface="Arial"/>
                <a:cs typeface="Arial"/>
              </a:rPr>
              <a:t>-4</a:t>
            </a:r>
            <a:r>
              <a:rPr lang="en-US" altLang="en-US" sz="1600" kern="0" dirty="0" smtClean="0">
                <a:latin typeface="Arial"/>
                <a:cs typeface="Arial"/>
              </a:rPr>
              <a:t>, 5, 6, and 7 devices</a:t>
            </a:r>
          </a:p>
          <a:p>
            <a:pPr lvl="3" eaLnBrk="1" hangingPunct="1">
              <a:buClr>
                <a:srgbClr val="CC9900"/>
              </a:buClr>
              <a:defRPr/>
            </a:pPr>
            <a:r>
              <a:rPr lang="en-US" altLang="en-US" sz="1400" kern="0" dirty="0" smtClean="0">
                <a:latin typeface="Arial"/>
                <a:cs typeface="Arial"/>
              </a:rPr>
              <a:t>Generalized, thus easily extendable to any PR-capable device</a:t>
            </a:r>
            <a:br>
              <a:rPr lang="en-US" altLang="en-US" sz="1400" kern="0" dirty="0" smtClean="0">
                <a:latin typeface="Arial"/>
                <a:cs typeface="Arial"/>
              </a:rPr>
            </a:br>
            <a:endParaRPr lang="en-US" altLang="en-US" sz="20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rgbClr val="CC9900"/>
              </a:buClr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DAPR design flow benefits</a:t>
            </a:r>
            <a:endParaRPr lang="en-US" altLang="en-US" sz="1800" kern="0" dirty="0" smtClean="0">
              <a:latin typeface="Arial"/>
              <a:cs typeface="Arial"/>
            </a:endParaRP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kern="0" dirty="0">
                <a:latin typeface="Arial" charset="0"/>
                <a:cs typeface="Arial" charset="0"/>
              </a:rPr>
              <a:t>Simple and holistic PR design flow that requires minimal design intervention</a:t>
            </a: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kern="0" dirty="0">
                <a:latin typeface="Arial" charset="0"/>
                <a:cs typeface="Arial" charset="0"/>
              </a:rPr>
              <a:t>Makes PR benefits easily attainable and amenable to </a:t>
            </a:r>
            <a:r>
              <a:rPr lang="en-US" altLang="en-US" sz="1800" kern="0" dirty="0" smtClean="0">
                <a:latin typeface="Arial" charset="0"/>
                <a:cs typeface="Arial" charset="0"/>
              </a:rPr>
              <a:t>designers</a:t>
            </a:r>
            <a:endParaRPr lang="en-US" altLang="en-US" sz="1400" kern="0" dirty="0" smtClean="0">
              <a:latin typeface="Arial"/>
              <a:cs typeface="Arial"/>
            </a:endParaRPr>
          </a:p>
          <a:p>
            <a:pPr marL="671512" lvl="2" indent="0" eaLnBrk="1" hangingPunct="1">
              <a:buClr>
                <a:srgbClr val="3B812F"/>
              </a:buClr>
              <a:buNone/>
              <a:defRPr/>
            </a:pPr>
            <a:endParaRPr lang="en-US" altLang="en-US" sz="1400" kern="0" dirty="0" smtClean="0">
              <a:latin typeface="Arial"/>
              <a:cs typeface="Arial"/>
            </a:endParaRPr>
          </a:p>
          <a:p>
            <a:pPr lvl="1" eaLnBrk="1" hangingPunct="1">
              <a:buClr>
                <a:srgbClr val="3B812F"/>
              </a:buClr>
              <a:defRPr/>
            </a:pPr>
            <a:endParaRPr lang="en-US" altLang="en-US" sz="1800" kern="0" dirty="0" smtClean="0"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tabLst/>
              <a:defRPr/>
            </a:pPr>
            <a:endParaRPr lang="en-US" altLang="en-US" sz="2000" kern="0" noProof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 indent="-342900" eaLnBrk="1" hangingPunct="1">
              <a:buClr>
                <a:srgbClr val="CC9900"/>
              </a:buClr>
              <a:buSzPct val="65000"/>
              <a:buFont typeface="Wingdings" charset="2"/>
              <a:buChar char="n"/>
              <a:defRPr/>
            </a:pPr>
            <a:endParaRPr lang="en-US" altLang="en-US" sz="1200" kern="0" noProof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charset="2"/>
              <a:buChar char="n"/>
              <a:tabLst/>
              <a:defRPr/>
            </a:pPr>
            <a:endParaRPr kumimoji="0" lang="en-US" altLang="en-US" sz="2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4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altLang="en-US" sz="3800" kern="1200" dirty="0" smtClean="0"/>
              <a:t>DAPR’s Initial Analysis</a:t>
            </a:r>
            <a:endParaRPr lang="en-US" altLang="en-US" sz="3800" kern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11314" y="6400800"/>
            <a:ext cx="1905000" cy="457200"/>
          </a:xfrm>
        </p:spPr>
        <p:txBody>
          <a:bodyPr/>
          <a:lstStyle/>
          <a:p>
            <a:pPr>
              <a:defRPr/>
            </a:pPr>
            <a:fld id="{6452F263-C6CE-4819-A005-BE1F77CA07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-109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C9900"/>
              </a:buClr>
              <a:buSzPct val="65000"/>
              <a:buFont typeface="Wingdings" charset="2"/>
              <a:buChar char="n"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 system design is modularized in nature</a:t>
            </a: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kern="0" dirty="0">
                <a:latin typeface="Arial" charset="0"/>
                <a:cs typeface="Arial" charset="0"/>
              </a:rPr>
              <a:t>Application divided into tasks</a:t>
            </a: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kern="0" dirty="0">
                <a:latin typeface="Arial" charset="0"/>
                <a:cs typeface="Arial" charset="0"/>
              </a:rPr>
              <a:t>Application task flow graph represents application functionality</a:t>
            </a:r>
          </a:p>
          <a:p>
            <a:pPr marL="342900" lvl="1" indent="-342900">
              <a:buClr>
                <a:srgbClr val="CC9900"/>
              </a:buClr>
              <a:buSzPct val="65000"/>
              <a:buFont typeface="Wingdings" charset="2"/>
              <a:buChar char="n"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 systems change during runtime</a:t>
            </a:r>
          </a:p>
          <a:p>
            <a:pPr lvl="1">
              <a:buClr>
                <a:srgbClr val="3B812F"/>
              </a:buClr>
              <a:defRPr/>
            </a:pPr>
            <a:r>
              <a:rPr lang="en-US" altLang="en-US" sz="1800" kern="0" dirty="0">
                <a:latin typeface="Arial" charset="0"/>
                <a:cs typeface="Arial" charset="0"/>
              </a:rPr>
              <a:t>Can have multiple task flow graphs (configurations) [</a:t>
            </a:r>
            <a:r>
              <a:rPr lang="en-US" altLang="en-US" sz="1800" kern="0" dirty="0" err="1">
                <a:latin typeface="Arial" charset="0"/>
                <a:cs typeface="Arial" charset="0"/>
              </a:rPr>
              <a:t>Vipin</a:t>
            </a:r>
            <a:r>
              <a:rPr lang="en-US" altLang="en-US" sz="1800" kern="0" dirty="0">
                <a:latin typeface="Arial" charset="0"/>
                <a:cs typeface="Arial" charset="0"/>
              </a:rPr>
              <a:t> et </a:t>
            </a:r>
            <a:r>
              <a:rPr lang="en-US" altLang="en-US" sz="1800" kern="0" dirty="0" smtClean="0">
                <a:latin typeface="Arial" charset="0"/>
                <a:cs typeface="Arial" charset="0"/>
              </a:rPr>
              <a:t>al. 2013]</a:t>
            </a:r>
            <a:endParaRPr lang="en-US" altLang="en-US" sz="1400" kern="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2200" kern="0" dirty="0" smtClean="0">
              <a:ea typeface="SimSun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88741" y="2971800"/>
            <a:ext cx="1412605" cy="3137671"/>
            <a:chOff x="4688741" y="2971800"/>
            <a:chExt cx="1412605" cy="3137671"/>
          </a:xfrm>
        </p:grpSpPr>
        <p:sp>
          <p:nvSpPr>
            <p:cNvPr id="5" name="Oval 4"/>
            <p:cNvSpPr/>
            <p:nvPr/>
          </p:nvSpPr>
          <p:spPr bwMode="auto">
            <a:xfrm>
              <a:off x="5168935" y="2971800"/>
              <a:ext cx="556490" cy="52294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T1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688741" y="3886954"/>
              <a:ext cx="556490" cy="52294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T2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5544856" y="3886954"/>
              <a:ext cx="556490" cy="52294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693941" y="4669540"/>
              <a:ext cx="556490" cy="52294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T4</a:t>
              </a: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543412" y="4669540"/>
              <a:ext cx="556490" cy="52294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T1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68934" y="5586526"/>
              <a:ext cx="556490" cy="52294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T5</a:t>
              </a:r>
            </a:p>
          </p:txBody>
        </p:sp>
        <p:cxnSp>
          <p:nvCxnSpPr>
            <p:cNvPr id="4" name="Straight Arrow Connector 3"/>
            <p:cNvCxnSpPr>
              <a:stCxn id="5" idx="4"/>
              <a:endCxn id="82" idx="0"/>
            </p:cNvCxnSpPr>
            <p:nvPr/>
          </p:nvCxnSpPr>
          <p:spPr bwMode="auto">
            <a:xfrm rot="5400000">
              <a:off x="5010978" y="3450752"/>
              <a:ext cx="392209" cy="4801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5" idx="4"/>
              <a:endCxn id="83" idx="0"/>
            </p:cNvCxnSpPr>
            <p:nvPr/>
          </p:nvCxnSpPr>
          <p:spPr bwMode="auto">
            <a:xfrm rot="16200000" flipH="1">
              <a:off x="5439035" y="3502889"/>
              <a:ext cx="392209" cy="37592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3"/>
            <p:cNvCxnSpPr>
              <a:stCxn id="82" idx="4"/>
              <a:endCxn id="85" idx="0"/>
            </p:cNvCxnSpPr>
            <p:nvPr/>
          </p:nvCxnSpPr>
          <p:spPr bwMode="auto">
            <a:xfrm rot="16200000" flipH="1">
              <a:off x="4837166" y="4539718"/>
              <a:ext cx="259641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3"/>
            <p:cNvCxnSpPr>
              <a:stCxn id="83" idx="4"/>
              <a:endCxn id="86" idx="0"/>
            </p:cNvCxnSpPr>
            <p:nvPr/>
          </p:nvCxnSpPr>
          <p:spPr bwMode="auto">
            <a:xfrm rot="5400000">
              <a:off x="5692558" y="4538998"/>
              <a:ext cx="259641" cy="144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3"/>
            <p:cNvCxnSpPr>
              <a:stCxn id="86" idx="4"/>
              <a:endCxn id="87" idx="0"/>
            </p:cNvCxnSpPr>
            <p:nvPr/>
          </p:nvCxnSpPr>
          <p:spPr bwMode="auto">
            <a:xfrm rot="5400000">
              <a:off x="5437397" y="5202267"/>
              <a:ext cx="394042" cy="37447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"/>
            <p:cNvCxnSpPr>
              <a:stCxn id="85" idx="4"/>
              <a:endCxn id="87" idx="0"/>
            </p:cNvCxnSpPr>
            <p:nvPr/>
          </p:nvCxnSpPr>
          <p:spPr bwMode="auto">
            <a:xfrm rot="16200000" flipH="1">
              <a:off x="5012662" y="5152010"/>
              <a:ext cx="394042" cy="47499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8" name="Rectangle 57"/>
          <p:cNvSpPr/>
          <p:nvPr/>
        </p:nvSpPr>
        <p:spPr>
          <a:xfrm>
            <a:off x="4648200" y="6090115"/>
            <a:ext cx="1597959" cy="35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Configuration 0 </a:t>
            </a:r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6629400" y="2971800"/>
            <a:ext cx="1702590" cy="3507375"/>
            <a:chOff x="2579393" y="2667000"/>
            <a:chExt cx="1813317" cy="3605120"/>
          </a:xfrm>
        </p:grpSpPr>
        <p:sp>
          <p:nvSpPr>
            <p:cNvPr id="38" name="Oval 37"/>
            <p:cNvSpPr/>
            <p:nvPr/>
          </p:nvSpPr>
          <p:spPr bwMode="auto">
            <a:xfrm>
              <a:off x="3132928" y="2667000"/>
              <a:ext cx="631488" cy="5461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T1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588018" y="3622675"/>
              <a:ext cx="631488" cy="5461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T4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559512" y="3622675"/>
              <a:ext cx="631488" cy="5461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T3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593919" y="4439912"/>
              <a:ext cx="631488" cy="5461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T2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557873" y="4439912"/>
              <a:ext cx="631488" cy="5461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T1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132927" y="5397500"/>
              <a:ext cx="631488" cy="5461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T5</a:t>
              </a:r>
            </a:p>
          </p:txBody>
        </p:sp>
        <p:cxnSp>
          <p:nvCxnSpPr>
            <p:cNvPr id="44" name="Straight Arrow Connector 3"/>
            <p:cNvCxnSpPr>
              <a:stCxn id="38" idx="4"/>
              <a:endCxn id="39" idx="0"/>
            </p:cNvCxnSpPr>
            <p:nvPr/>
          </p:nvCxnSpPr>
          <p:spPr bwMode="auto">
            <a:xfrm rot="5400000">
              <a:off x="2971430" y="3145432"/>
              <a:ext cx="409575" cy="54491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14"/>
            <p:cNvCxnSpPr>
              <a:stCxn id="38" idx="4"/>
              <a:endCxn id="40" idx="0"/>
            </p:cNvCxnSpPr>
            <p:nvPr/>
          </p:nvCxnSpPr>
          <p:spPr bwMode="auto">
            <a:xfrm rot="16200000" flipH="1">
              <a:off x="3457176" y="3204595"/>
              <a:ext cx="409575" cy="42658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3"/>
            <p:cNvCxnSpPr>
              <a:stCxn id="39" idx="4"/>
              <a:endCxn id="41" idx="0"/>
            </p:cNvCxnSpPr>
            <p:nvPr/>
          </p:nvCxnSpPr>
          <p:spPr bwMode="auto">
            <a:xfrm rot="16200000" flipH="1">
              <a:off x="2768194" y="4304342"/>
              <a:ext cx="271137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3"/>
            <p:cNvCxnSpPr>
              <a:stCxn id="40" idx="4"/>
              <a:endCxn id="42" idx="0"/>
            </p:cNvCxnSpPr>
            <p:nvPr/>
          </p:nvCxnSpPr>
          <p:spPr bwMode="auto">
            <a:xfrm rot="5400000">
              <a:off x="3738868" y="4303524"/>
              <a:ext cx="271137" cy="16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3"/>
            <p:cNvCxnSpPr>
              <a:stCxn id="42" idx="4"/>
              <a:endCxn id="43" idx="0"/>
            </p:cNvCxnSpPr>
            <p:nvPr/>
          </p:nvCxnSpPr>
          <p:spPr bwMode="auto">
            <a:xfrm rot="5400000">
              <a:off x="3455400" y="4979283"/>
              <a:ext cx="411489" cy="42494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3"/>
            <p:cNvCxnSpPr>
              <a:stCxn id="41" idx="4"/>
              <a:endCxn id="43" idx="0"/>
            </p:cNvCxnSpPr>
            <p:nvPr/>
          </p:nvCxnSpPr>
          <p:spPr bwMode="auto">
            <a:xfrm rot="16200000" flipH="1">
              <a:off x="2973423" y="4922252"/>
              <a:ext cx="411489" cy="53900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Rectangle 64"/>
            <p:cNvSpPr/>
            <p:nvPr/>
          </p:nvSpPr>
          <p:spPr>
            <a:xfrm>
              <a:off x="2579393" y="5902788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kern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Configuration 1 </a:t>
              </a:r>
              <a:endParaRPr lang="en-US" dirty="0"/>
            </a:p>
          </p:txBody>
        </p:sp>
      </p:grp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1985080" y="3487683"/>
            <a:ext cx="1362075" cy="2743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altLang="en-US" sz="1800" kern="0" dirty="0" smtClean="0">
                <a:solidFill>
                  <a:srgbClr val="000000"/>
                </a:solidFill>
              </a:rPr>
              <a:t>T1</a:t>
            </a:r>
            <a:endParaRPr kumimoji="0" lang="es-PE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1985081" y="3863921"/>
            <a:ext cx="1371600" cy="27432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400">
                <a:solidFill>
                  <a:srgbClr val="FF4A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>
                <a:solidFill>
                  <a:srgbClr val="0021A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altLang="en-US" sz="1800" kern="0" dirty="0" smtClean="0">
                <a:solidFill>
                  <a:srgbClr val="000000"/>
                </a:solidFill>
              </a:rPr>
              <a:t>T2</a:t>
            </a:r>
            <a:endParaRPr kumimoji="0" lang="es-PE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1983493" y="4270320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T3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1975555" y="4614737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T4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4000" y="5339561"/>
            <a:ext cx="21280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latin typeface="Times"/>
                <a:cs typeface="+mn-cs"/>
              </a:rPr>
              <a:t>Modularized Application Tasks</a:t>
            </a:r>
            <a:endParaRPr lang="en-US" b="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1975555" y="5036386"/>
            <a:ext cx="1371600" cy="27432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n-US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T5</a:t>
            </a:r>
            <a:endParaRPr lang="es-PE" alt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8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20762</TotalTime>
  <Words>2147</Words>
  <Application>Microsoft Macintosh PowerPoint</Application>
  <PresentationFormat>On-screen Show (4:3)</PresentationFormat>
  <Paragraphs>588</Paragraphs>
  <Slides>25</Slides>
  <Notes>24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gatorEng</vt:lpstr>
      <vt:lpstr>C:\Users\Shaon\Dropbox\DAPR_Journal\all_results_DAPR_Journal_shaon_12-03-2014.xls!Case 1 JPEG Runs (2)![all_results_DAPR_Journal_shaon_12-03-2014.xls]Case 1 JPEG Runs (2) Chart 3-5</vt:lpstr>
      <vt:lpstr>C:\Users\Shaon\Dropbox\DAPR_Journal\all_results_DAPR_Journal_shaon_12-03-2014.xls!Case 1 JPEG Runs (2)![all_results_DAPR_Journal_shaon_12-03-2014.xls]Case 1 JPEG Runs (2) Chart 3-3</vt:lpstr>
      <vt:lpstr>C:\Users\Shaon\Dropbox\DAPR_Journal\all_results_DAPR_Journal_shaon_12-03-2014.xls!Case 1 JPEG Runs (2)![all_results_DAPR_Journal_shaon_12-03-2014.xls]Case 1 JPEG Runs (2) Chart 3-1</vt:lpstr>
      <vt:lpstr>C:\Users\Shaon\Dropbox\DAPR_Journal\all_results_DAPR_Journal_shaon_12-03-2014.xls!Case 1 JPEG Runs (2)![all_results_DAPR_Journal_shaon_12-03-2014.xls]Case 1 JPEG Runs (2) Chart 3</vt:lpstr>
      <vt:lpstr>C:\Users\Shaon\Dropbox\DAPR_Journal\all_results_DAPR_Journal_shaon_12-03-2014.xls!Case 1 JPEG Runs (2)![all_results_DAPR_Journal_shaon_12-03-2014.xls]Case 1 JPEG Runs (2) Chart 3-2</vt:lpstr>
      <vt:lpstr>C:\Users\Shaon\Dropbox\DAPR_Journal\all_results_DAPR_Journal_shaon_12-03-2014.xls!Case 1 JPEG Runs (2)![all_results_DAPR_Journal_shaon_12-03-2014.xls]Case 1 JPEG Runs (2) Chart 3-4</vt:lpstr>
      <vt:lpstr>PowerPoint Presentation</vt:lpstr>
      <vt:lpstr>Efficient Embedded System Design</vt:lpstr>
      <vt:lpstr>Efficient Embedded System Design</vt:lpstr>
      <vt:lpstr>PowerPoint Presentation</vt:lpstr>
      <vt:lpstr>HW/SW PR Partitioning Challenges</vt:lpstr>
      <vt:lpstr>PR Design Floorplanning Challenges</vt:lpstr>
      <vt:lpstr>PowerPoint Presentation</vt:lpstr>
      <vt:lpstr>PowerPoint Presentation</vt:lpstr>
      <vt:lpstr>DAPR’s Initial Analysis</vt:lpstr>
      <vt:lpstr>DAPR’s Initial Analysis</vt:lpstr>
      <vt:lpstr>PowerPoint Presentation</vt:lpstr>
      <vt:lpstr>Automated Floorplanning Algorithm</vt:lpstr>
      <vt:lpstr>DAPR SA-based PRR Floorplanning</vt:lpstr>
      <vt:lpstr>DAPR SA-based Partition Pin Floorplanning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Future Direction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marisha</dc:creator>
  <cp:lastModifiedBy>Ann Gordon-Ross</cp:lastModifiedBy>
  <cp:revision>1812</cp:revision>
  <dcterms:created xsi:type="dcterms:W3CDTF">2011-05-19T16:23:59Z</dcterms:created>
  <dcterms:modified xsi:type="dcterms:W3CDTF">2016-07-06T19:37:24Z</dcterms:modified>
</cp:coreProperties>
</file>