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95" r:id="rId5"/>
    <p:sldId id="276" r:id="rId6"/>
    <p:sldId id="277" r:id="rId7"/>
    <p:sldId id="279" r:id="rId8"/>
    <p:sldId id="280" r:id="rId9"/>
    <p:sldId id="292" r:id="rId10"/>
    <p:sldId id="293" r:id="rId11"/>
    <p:sldId id="294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32" autoAdjust="0"/>
  </p:normalViewPr>
  <p:slideViewPr>
    <p:cSldViewPr snapToGrid="0" snapToObjects="1">
      <p:cViewPr varScale="1">
        <p:scale>
          <a:sx n="75" d="100"/>
          <a:sy n="75" d="100"/>
        </p:scale>
        <p:origin x="534" y="60"/>
      </p:cViewPr>
      <p:guideLst>
        <p:guide orient="horz" pos="213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050D-8A81-4EA1-BEAD-E6FABDFC0077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6738-5F97-4F1B-86C9-47C271C84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Controller</a:t>
            </a:r>
            <a:r>
              <a:rPr lang="en-US" sz="1100" baseline="0" dirty="0" smtClean="0"/>
              <a:t> (tuner): incorporates </a:t>
            </a:r>
            <a:r>
              <a:rPr lang="en-US" sz="1100" baseline="0" dirty="0" err="1" smtClean="0"/>
              <a:t>QoE</a:t>
            </a:r>
            <a:r>
              <a:rPr lang="en-US" sz="1100" baseline="0" dirty="0" smtClean="0"/>
              <a:t> awareness; phase-based statistical model (linear/non-linear adaptive filters)</a:t>
            </a:r>
          </a:p>
          <a:p>
            <a:pPr marL="171450" indent="-171450">
              <a:buFontTx/>
              <a:buChar char="-"/>
            </a:pPr>
            <a:r>
              <a:rPr lang="en-US" sz="1100" baseline="0" dirty="0" smtClean="0"/>
              <a:t>Temporal execution data: consider history of execution statistics and performance metrics as time series</a:t>
            </a:r>
          </a:p>
          <a:p>
            <a:pPr marL="628650" lvl="1" indent="-171450">
              <a:buFontTx/>
              <a:buChar char="-"/>
            </a:pPr>
            <a:r>
              <a:rPr lang="en-US" sz="1100" baseline="0" dirty="0" smtClean="0"/>
              <a:t>No need to explicitly perform phase classification</a:t>
            </a:r>
          </a:p>
          <a:p>
            <a:pPr marL="628650" lvl="1" indent="-171450">
              <a:buFontTx/>
              <a:buChar char="-"/>
            </a:pPr>
            <a:r>
              <a:rPr lang="en-US" sz="1100" baseline="0" dirty="0" smtClean="0"/>
              <a:t>Operate at high temporal resolution while dynamically tuning interval</a:t>
            </a:r>
          </a:p>
          <a:p>
            <a:r>
              <a:rPr lang="en-US" sz="1100" baseline="0" dirty="0" smtClean="0"/>
              <a:t>Plant (cache subsystem): single level, multilevel, multicore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5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7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46738-5F97-4F1B-86C9-47C271C840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8733" y="1128963"/>
            <a:ext cx="859536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63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566057" y="178277"/>
            <a:ext cx="19875" cy="4219551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71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triangle_page#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29400"/>
            <a:ext cx="435864" cy="240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733" y="1128963"/>
            <a:ext cx="859536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63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566057" y="178277"/>
            <a:ext cx="19875" cy="4219551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71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8733" y="1128963"/>
            <a:ext cx="859536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63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566057" y="178277"/>
            <a:ext cx="19875" cy="4219551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71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8733" y="1128963"/>
            <a:ext cx="859536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63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566057" y="178277"/>
            <a:ext cx="19875" cy="4219551"/>
          </a:xfrm>
          <a:prstGeom prst="line">
            <a:avLst/>
          </a:prstGeom>
          <a:ln w="50800">
            <a:gradFill flip="none" rotWithShape="1">
              <a:gsLst>
                <a:gs pos="0">
                  <a:srgbClr val="C00000"/>
                </a:gs>
                <a:gs pos="71000">
                  <a:schemeClr val="bg1"/>
                </a:gs>
              </a:gsLst>
              <a:lin ang="2700000" scaled="1"/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700" y="1079501"/>
            <a:ext cx="7683500" cy="25209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Realizing Closed-loop, Online Tuning and Control for Configurable-Cache Embedded Systems: Progress and Challenges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" y="3898900"/>
            <a:ext cx="8140700" cy="1752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Islam S. Badreldin*, Ann Gordon-Ross*, Tosiron Adegbija</a:t>
            </a:r>
            <a:r>
              <a:rPr lang="en-US" sz="1600" baseline="30000" dirty="0" smtClean="0"/>
              <a:t>§</a:t>
            </a:r>
            <a:r>
              <a:rPr lang="en-US" sz="1600" dirty="0" smtClean="0"/>
              <a:t>, and Mohamad Hammam Alsafrjalani</a:t>
            </a:r>
            <a:r>
              <a:rPr lang="en-US" sz="1600" baseline="30000" dirty="0" smtClean="0"/>
              <a:t>+</a:t>
            </a:r>
            <a:endParaRPr lang="en-US" sz="1600" u="sng" baseline="30000" dirty="0" smtClean="0"/>
          </a:p>
          <a:p>
            <a:r>
              <a:rPr lang="en-US" sz="1600" dirty="0" smtClean="0"/>
              <a:t>Department of Electrical &amp; Computer Engineering</a:t>
            </a:r>
          </a:p>
          <a:p>
            <a:r>
              <a:rPr lang="en-US" sz="1600" dirty="0" smtClean="0"/>
              <a:t>*University of Florida, </a:t>
            </a:r>
            <a:r>
              <a:rPr lang="en-US" sz="1600" baseline="30000" dirty="0"/>
              <a:t>§</a:t>
            </a:r>
            <a:r>
              <a:rPr lang="en-US" sz="1600" dirty="0" smtClean="0"/>
              <a:t>University of Arizona, 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University of Miami</a:t>
            </a:r>
          </a:p>
          <a:p>
            <a:r>
              <a:rPr lang="en-US" sz="1600" dirty="0" smtClean="0"/>
              <a:t>{</a:t>
            </a:r>
            <a:r>
              <a:rPr lang="en-US" sz="1600" dirty="0" err="1" smtClean="0"/>
              <a:t>ibadreldin,anngordonross</a:t>
            </a:r>
            <a:r>
              <a:rPr lang="en-US" sz="1600" dirty="0" smtClean="0"/>
              <a:t>}@ufl.edu, tosiron@email.arizona.edu, alsafrjalani@miami.edu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6" name="Picture 2" descr="Image result for university of flor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4" y="5561012"/>
            <a:ext cx="10255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niversity of ariz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5289550"/>
            <a:ext cx="156845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mia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5289550"/>
            <a:ext cx="1408115" cy="140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Challenges of Online Cache Tuning and Control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 fontScale="92500" lnSpcReduction="10000"/>
          </a:bodyPr>
          <a:lstStyle/>
          <a:p>
            <a:pPr indent="-305435"/>
            <a:r>
              <a:rPr lang="en-US" dirty="0"/>
              <a:t>Avoiding </a:t>
            </a:r>
            <a:r>
              <a:rPr lang="en-US" dirty="0" err="1"/>
              <a:t>QoE</a:t>
            </a:r>
            <a:r>
              <a:rPr lang="en-US" dirty="0"/>
              <a:t> degradation due to DSE overheads</a:t>
            </a:r>
          </a:p>
          <a:p>
            <a:pPr marL="38036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use analytical and prediction-based models to limit the DSE to a few best options</a:t>
            </a:r>
            <a:endParaRPr lang="en-US" dirty="0"/>
          </a:p>
          <a:p>
            <a:pPr indent="-305435"/>
            <a:r>
              <a:rPr lang="en-US" dirty="0"/>
              <a:t>Performing well even for applications that are unknown at design time</a:t>
            </a:r>
          </a:p>
          <a:p>
            <a:pPr marL="38036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use online adaptation and control to update the model data in real-time</a:t>
            </a:r>
            <a:endParaRPr lang="en-US" dirty="0"/>
          </a:p>
          <a:p>
            <a:pPr indent="-305435"/>
            <a:r>
              <a:rPr lang="en-US" dirty="0"/>
              <a:t>Operating at an optimal tuning interval</a:t>
            </a:r>
          </a:p>
          <a:p>
            <a:pPr marL="38036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operate at high temporal resolution using online filtering while dynamically adjusting the tuning interval </a:t>
            </a:r>
            <a:endParaRPr lang="en-US" dirty="0"/>
          </a:p>
          <a:p>
            <a:pPr indent="-305435"/>
            <a:r>
              <a:rPr lang="en-US" dirty="0"/>
              <a:t>Tracking variations in </a:t>
            </a:r>
            <a:r>
              <a:rPr lang="en-US" dirty="0" err="1"/>
              <a:t>QoE</a:t>
            </a:r>
            <a:r>
              <a:rPr lang="en-US" dirty="0"/>
              <a:t> expectations</a:t>
            </a:r>
          </a:p>
          <a:p>
            <a:pPr marL="38036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incorporate sensor values and historical data to directly predict best configurations given an estimated </a:t>
            </a:r>
            <a:r>
              <a:rPr lang="en-US" dirty="0" err="1">
                <a:sym typeface="Wingdings" panose="05000000000000000000" pitchFamily="2" charset="2"/>
              </a:rPr>
              <a:t>QoE</a:t>
            </a:r>
            <a:r>
              <a:rPr lang="en-US" dirty="0">
                <a:sym typeface="Wingdings" panose="05000000000000000000" pitchFamily="2" charset="2"/>
              </a:rPr>
              <a:t> expectation</a:t>
            </a:r>
            <a:endParaRPr lang="en-US" dirty="0"/>
          </a:p>
          <a:p>
            <a:pPr indent="-305435"/>
            <a:r>
              <a:rPr lang="en-US" dirty="0"/>
              <a:t>Incorporating user feedback</a:t>
            </a:r>
          </a:p>
          <a:p>
            <a:pPr marL="380365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combine both intrusive and non-intrusive techniques to solicit user feedback to identify what the user considers a best </a:t>
            </a:r>
            <a:r>
              <a:rPr lang="en-US" dirty="0" smtClean="0">
                <a:sym typeface="Wingdings" panose="05000000000000000000" pitchFamily="2" charset="2"/>
              </a:rPr>
              <a:t>configuration</a:t>
            </a:r>
            <a:endParaRPr lang="en-US" dirty="0" smtClean="0"/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Efficient self-tuning caches critical for emerging resource-constrained computers</a:t>
            </a:r>
          </a:p>
          <a:p>
            <a:pPr lvl="1"/>
            <a:r>
              <a:rPr lang="en-US" dirty="0" smtClean="0"/>
              <a:t>May operate in unknown environments</a:t>
            </a:r>
          </a:p>
          <a:p>
            <a:pPr lvl="1"/>
            <a:r>
              <a:rPr lang="en-US" dirty="0" smtClean="0"/>
              <a:t>Wide variety of applications</a:t>
            </a:r>
          </a:p>
          <a:p>
            <a:pPr lvl="1"/>
            <a:r>
              <a:rPr lang="en-US" dirty="0" smtClean="0"/>
              <a:t>Different kinds of users may require different kinds of runtime tuning</a:t>
            </a:r>
          </a:p>
          <a:p>
            <a:r>
              <a:rPr lang="en-US" dirty="0" smtClean="0"/>
              <a:t>Several challenges exist for realizing self-tuning </a:t>
            </a:r>
            <a:r>
              <a:rPr lang="en-US" dirty="0"/>
              <a:t>cache that is transparent to both the user and the executing </a:t>
            </a:r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/>
              <a:t>Minimizing DSE overheads</a:t>
            </a:r>
          </a:p>
          <a:p>
            <a:pPr lvl="1"/>
            <a:r>
              <a:rPr lang="en-US" dirty="0"/>
              <a:t>Self-tuning for unknown applications</a:t>
            </a:r>
          </a:p>
          <a:p>
            <a:pPr lvl="1"/>
            <a:r>
              <a:rPr lang="en-US" dirty="0"/>
              <a:t>Meeting user </a:t>
            </a:r>
            <a:r>
              <a:rPr lang="en-US" dirty="0" err="1"/>
              <a:t>QoE</a:t>
            </a:r>
            <a:r>
              <a:rPr lang="en-US" dirty="0"/>
              <a:t> expectations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Future work: explore proposed ideal </a:t>
            </a:r>
            <a:r>
              <a:rPr lang="en-US" dirty="0"/>
              <a:t>architecture </a:t>
            </a:r>
            <a:r>
              <a:rPr lang="en-US" dirty="0" smtClean="0"/>
              <a:t>towards addressing the challenges</a:t>
            </a:r>
            <a:endParaRPr lang="en-US" dirty="0"/>
          </a:p>
          <a:p>
            <a:pPr lvl="1"/>
            <a:r>
              <a:rPr lang="en-US" dirty="0"/>
              <a:t>Use an online, adaptive statistical model to predict best configuration given historical data, user feedback, sensor </a:t>
            </a:r>
            <a:r>
              <a:rPr lang="en-US" dirty="0" smtClean="0"/>
              <a:t>readings, </a:t>
            </a:r>
            <a:r>
              <a:rPr lang="en-US" dirty="0"/>
              <a:t>etc.</a:t>
            </a:r>
          </a:p>
          <a:p>
            <a:pPr lvl="1"/>
            <a:r>
              <a:rPr lang="en-US" dirty="0" err="1"/>
              <a:t>QoE</a:t>
            </a:r>
            <a:r>
              <a:rPr lang="en-US" dirty="0"/>
              <a:t>-aware optimization, and dynamic adjustment of the tuning interval</a:t>
            </a:r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3" descr="MPj04331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13" y="2505481"/>
            <a:ext cx="2922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and 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/>
          </a:bodyPr>
          <a:lstStyle/>
          <a:p>
            <a:r>
              <a:rPr lang="en-US" dirty="0" smtClean="0"/>
              <a:t>Embedded systems have become ubiquitous</a:t>
            </a:r>
          </a:p>
          <a:p>
            <a:pPr lvl="1"/>
            <a:r>
              <a:rPr lang="en-US" dirty="0" smtClean="0"/>
              <a:t>Stringent design constraints: energy, performance, Quality of Experience (</a:t>
            </a:r>
            <a:r>
              <a:rPr lang="en-US" dirty="0" err="1" smtClean="0"/>
              <a:t>QoE</a:t>
            </a:r>
            <a:r>
              <a:rPr lang="en-US" dirty="0" smtClean="0"/>
              <a:t>) expectations, cost</a:t>
            </a:r>
          </a:p>
          <a:p>
            <a:pPr lvl="1"/>
            <a:r>
              <a:rPr lang="en-US" dirty="0"/>
              <a:t>Increasingly complex memory and compute requirements</a:t>
            </a:r>
          </a:p>
          <a:p>
            <a:pPr lvl="1"/>
            <a:r>
              <a:rPr lang="en-US" dirty="0" smtClean="0"/>
              <a:t>Must operate in unknown and changing environments, and demands</a:t>
            </a:r>
          </a:p>
          <a:p>
            <a:pPr lvl="2"/>
            <a:r>
              <a:rPr lang="en-US" dirty="0" smtClean="0"/>
              <a:t>Application characteristics</a:t>
            </a:r>
          </a:p>
          <a:p>
            <a:pPr lvl="2"/>
            <a:r>
              <a:rPr lang="en-US" b="1" i="1" dirty="0" smtClean="0"/>
              <a:t>User expectations</a:t>
            </a:r>
          </a:p>
          <a:p>
            <a:pPr lvl="1"/>
            <a:r>
              <a:rPr lang="en-US" dirty="0" smtClean="0"/>
              <a:t>Feature complex heterogeneous processors to satisfy execution demands and diversity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76900" y="4368756"/>
            <a:ext cx="3336470" cy="2001882"/>
            <a:chOff x="5676900" y="4279856"/>
            <a:chExt cx="3336470" cy="2001882"/>
          </a:xfrm>
        </p:grpSpPr>
        <p:pic>
          <p:nvPicPr>
            <p:cNvPr id="2050" name="Picture 2" descr="Image result for embedded system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4279856"/>
              <a:ext cx="3336470" cy="200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086600" y="5308600"/>
              <a:ext cx="5207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9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25" y="3853193"/>
            <a:ext cx="3254376" cy="3004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Cache Subsystem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/>
          </a:bodyPr>
          <a:lstStyle/>
          <a:p>
            <a:r>
              <a:rPr lang="en-US" dirty="0" smtClean="0"/>
              <a:t>Caches can consume up to 50% of total processor power</a:t>
            </a:r>
          </a:p>
          <a:p>
            <a:pPr lvl="1"/>
            <a:r>
              <a:rPr lang="en-US" dirty="0" smtClean="0"/>
              <a:t>Cache optimization more important in heterogeneous multicore systems</a:t>
            </a:r>
          </a:p>
          <a:p>
            <a:pPr lvl="1"/>
            <a:r>
              <a:rPr lang="en-US" dirty="0" smtClean="0"/>
              <a:t>Caches must be adaptable to varying execution demands, environments, and </a:t>
            </a:r>
            <a:r>
              <a:rPr lang="en-US" i="1" dirty="0" smtClean="0"/>
              <a:t>user </a:t>
            </a:r>
            <a:r>
              <a:rPr lang="en-US" i="1" dirty="0" err="1" smtClean="0"/>
              <a:t>QoE</a:t>
            </a:r>
            <a:r>
              <a:rPr lang="en-US" i="1" dirty="0" smtClean="0"/>
              <a:t> expectations/feedback</a:t>
            </a:r>
          </a:p>
          <a:p>
            <a:pPr lvl="2"/>
            <a:r>
              <a:rPr lang="en-US" dirty="0" smtClean="0"/>
              <a:t>I.e., </a:t>
            </a:r>
            <a:r>
              <a:rPr lang="en-US" i="1" dirty="0" smtClean="0"/>
              <a:t>configurable caches</a:t>
            </a:r>
            <a:endParaRPr lang="en-US" dirty="0" smtClean="0"/>
          </a:p>
          <a:p>
            <a:pPr lvl="1"/>
            <a:r>
              <a:rPr lang="en-US" dirty="0" smtClean="0"/>
              <a:t>Cache design space becomes extremely large when considering </a:t>
            </a:r>
            <a:r>
              <a:rPr lang="en-US" dirty="0" err="1" smtClean="0"/>
              <a:t>QoE</a:t>
            </a:r>
            <a:r>
              <a:rPr lang="en-US" dirty="0" smtClean="0"/>
              <a:t> expectations</a:t>
            </a:r>
          </a:p>
          <a:p>
            <a:pPr lvl="2"/>
            <a:r>
              <a:rPr lang="en-US" dirty="0" smtClean="0"/>
              <a:t>Cache tuning becomes more complex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626" y="4576923"/>
            <a:ext cx="2806474" cy="1784151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493985" y="4940300"/>
            <a:ext cx="1155700" cy="393700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355808"/>
            <a:ext cx="6280150" cy="2507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936603"/>
            <a:ext cx="66198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Cache Tuning in Heterogeneous Cores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/>
          </a:bodyPr>
          <a:lstStyle/>
          <a:p>
            <a:r>
              <a:rPr lang="en-US" dirty="0" smtClean="0"/>
              <a:t>New dynamic cache tuning methods required</a:t>
            </a:r>
          </a:p>
          <a:p>
            <a:pPr lvl="1"/>
            <a:r>
              <a:rPr lang="en-US" dirty="0" smtClean="0"/>
              <a:t>When to reconfigure the </a:t>
            </a:r>
            <a:r>
              <a:rPr lang="en-US" dirty="0" smtClean="0"/>
              <a:t>cache</a:t>
            </a:r>
            <a:endParaRPr lang="en-US" dirty="0" smtClean="0"/>
          </a:p>
          <a:p>
            <a:pPr lvl="1"/>
            <a:r>
              <a:rPr lang="en-US" dirty="0" smtClean="0"/>
              <a:t>Incorporating runtime time-varying user </a:t>
            </a:r>
            <a:r>
              <a:rPr lang="en-US" dirty="0" err="1" smtClean="0"/>
              <a:t>QoE</a:t>
            </a:r>
            <a:r>
              <a:rPr lang="en-US" dirty="0" smtClean="0"/>
              <a:t> expectations</a:t>
            </a:r>
          </a:p>
          <a:p>
            <a:pPr lvl="1"/>
            <a:r>
              <a:rPr lang="en-US" dirty="0" smtClean="0"/>
              <a:t>User-defined optimization metrics</a:t>
            </a:r>
          </a:p>
          <a:p>
            <a:pPr lvl="1"/>
            <a:r>
              <a:rPr lang="en-US" dirty="0" smtClean="0"/>
              <a:t>Data sharing, cache coherence, etc.</a:t>
            </a:r>
          </a:p>
          <a:p>
            <a:r>
              <a:rPr lang="en-US" dirty="0" smtClean="0"/>
              <a:t>Impact of cache tuning on user experience</a:t>
            </a:r>
          </a:p>
          <a:p>
            <a:pPr lvl="1"/>
            <a:r>
              <a:rPr lang="en-US" dirty="0" smtClean="0"/>
              <a:t>Must not degrade user experience during cache tuning</a:t>
            </a:r>
          </a:p>
          <a:p>
            <a:r>
              <a:rPr lang="en-US" i="1" dirty="0" smtClean="0"/>
              <a:t>Need online, closed-loop, user-aware cache tuning systems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43075" y="4697413"/>
            <a:ext cx="5613645" cy="2046288"/>
            <a:chOff x="1743075" y="4697413"/>
            <a:chExt cx="5613645" cy="2046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0454" y="4697413"/>
              <a:ext cx="2166266" cy="20462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3075" y="4727572"/>
              <a:ext cx="2113879" cy="1985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8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Overview of Cache Tuning Methods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175000" y="1760538"/>
            <a:ext cx="279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 tuning</a:t>
            </a:r>
          </a:p>
          <a:p>
            <a:pPr algn="ctr"/>
            <a:r>
              <a:rPr lang="en-US" dirty="0" smtClean="0"/>
              <a:t>(Design space exploration)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27200" y="2446338"/>
            <a:ext cx="5791200" cy="1263650"/>
            <a:chOff x="1727200" y="2446338"/>
            <a:chExt cx="5791200" cy="1263650"/>
          </a:xfrm>
        </p:grpSpPr>
        <p:sp>
          <p:nvSpPr>
            <p:cNvPr id="36" name="Rounded Rectangle 35"/>
            <p:cNvSpPr/>
            <p:nvPr/>
          </p:nvSpPr>
          <p:spPr>
            <a:xfrm>
              <a:off x="1727200" y="302418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Offline DSE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842000" y="302418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Online DSE</a:t>
              </a:r>
              <a:endParaRPr lang="en-US" dirty="0"/>
            </a:p>
          </p:txBody>
        </p:sp>
        <p:cxnSp>
          <p:nvCxnSpPr>
            <p:cNvPr id="8" name="Elbow Connector 7"/>
            <p:cNvCxnSpPr>
              <a:stCxn id="36" idx="0"/>
              <a:endCxn id="37" idx="0"/>
            </p:cNvCxnSpPr>
            <p:nvPr/>
          </p:nvCxnSpPr>
          <p:spPr>
            <a:xfrm rot="5400000" flipH="1" flipV="1">
              <a:off x="4622800" y="966788"/>
              <a:ext cx="12700" cy="4114800"/>
            </a:xfrm>
            <a:prstGeom prst="bentConnector3">
              <a:avLst>
                <a:gd name="adj1" fmla="val 1800000"/>
              </a:avLst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>
              <a:off x="4572000" y="2446338"/>
              <a:ext cx="0" cy="360362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800600" y="3709988"/>
            <a:ext cx="3708400" cy="1263650"/>
            <a:chOff x="4800600" y="3709988"/>
            <a:chExt cx="3708400" cy="1263650"/>
          </a:xfrm>
        </p:grpSpPr>
        <p:sp>
          <p:nvSpPr>
            <p:cNvPr id="40" name="Rounded Rectangle 39"/>
            <p:cNvSpPr/>
            <p:nvPr/>
          </p:nvSpPr>
          <p:spPr>
            <a:xfrm>
              <a:off x="4800600" y="428783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Heuristics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832600" y="428783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Analytical methods</a:t>
              </a:r>
              <a:endParaRPr lang="en-US" dirty="0"/>
            </a:p>
          </p:txBody>
        </p:sp>
        <p:cxnSp>
          <p:nvCxnSpPr>
            <p:cNvPr id="13" name="Elbow Connector 12"/>
            <p:cNvCxnSpPr>
              <a:stCxn id="40" idx="0"/>
              <a:endCxn id="41" idx="0"/>
            </p:cNvCxnSpPr>
            <p:nvPr/>
          </p:nvCxnSpPr>
          <p:spPr>
            <a:xfrm rot="5400000" flipH="1" flipV="1">
              <a:off x="6654800" y="3271838"/>
              <a:ext cx="12700" cy="2032000"/>
            </a:xfrm>
            <a:prstGeom prst="bentConnector3">
              <a:avLst>
                <a:gd name="adj1" fmla="val 1800000"/>
              </a:avLst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686550" y="3709988"/>
              <a:ext cx="0" cy="360362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36600" y="3709988"/>
            <a:ext cx="3708400" cy="1263650"/>
            <a:chOff x="736600" y="3709988"/>
            <a:chExt cx="3708400" cy="1263650"/>
          </a:xfrm>
        </p:grpSpPr>
        <p:sp>
          <p:nvSpPr>
            <p:cNvPr id="38" name="Rounded Rectangle 37"/>
            <p:cNvSpPr/>
            <p:nvPr/>
          </p:nvSpPr>
          <p:spPr>
            <a:xfrm>
              <a:off x="736600" y="428783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Simulation-based</a:t>
              </a:r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768600" y="4287838"/>
              <a:ext cx="16764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Subsetting</a:t>
              </a:r>
              <a:endParaRPr lang="en-US" dirty="0"/>
            </a:p>
          </p:txBody>
        </p:sp>
        <p:cxnSp>
          <p:nvCxnSpPr>
            <p:cNvPr id="44" name="Elbow Connector 43"/>
            <p:cNvCxnSpPr/>
            <p:nvPr/>
          </p:nvCxnSpPr>
          <p:spPr>
            <a:xfrm rot="5400000" flipH="1" flipV="1">
              <a:off x="2565400" y="3271838"/>
              <a:ext cx="12700" cy="2032000"/>
            </a:xfrm>
            <a:prstGeom prst="bentConnector3">
              <a:avLst>
                <a:gd name="adj1" fmla="val 1800000"/>
              </a:avLst>
            </a:prstGeom>
            <a:ln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597150" y="3709988"/>
              <a:ext cx="0" cy="360362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loud Callout 2"/>
          <p:cNvSpPr/>
          <p:nvPr/>
        </p:nvSpPr>
        <p:spPr>
          <a:xfrm>
            <a:off x="7391400" y="5156200"/>
            <a:ext cx="1562100" cy="977900"/>
          </a:xfrm>
          <a:prstGeom prst="cloudCallout">
            <a:avLst>
              <a:gd name="adj1" fmla="val -46036"/>
              <a:gd name="adj2" fmla="val -595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Eliminate DSE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5270500" y="5156200"/>
            <a:ext cx="1562100" cy="977900"/>
          </a:xfrm>
          <a:prstGeom prst="cloudCallout">
            <a:avLst>
              <a:gd name="adj1" fmla="val -46036"/>
              <a:gd name="adj2" fmla="val -595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Explore 1% of design space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09900" y="5156200"/>
            <a:ext cx="1562100" cy="977900"/>
          </a:xfrm>
          <a:prstGeom prst="cloudCallout">
            <a:avLst>
              <a:gd name="adj1" fmla="val -34654"/>
              <a:gd name="adj2" fmla="val -621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Near-optimal </a:t>
            </a:r>
            <a:r>
              <a:rPr lang="en-US" sz="1400" dirty="0" err="1" smtClean="0">
                <a:solidFill>
                  <a:schemeClr val="tx1"/>
                </a:solidFill>
              </a:rPr>
              <a:t>configs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889000" y="5156200"/>
            <a:ext cx="1562100" cy="977900"/>
          </a:xfrm>
          <a:prstGeom prst="cloudCallout">
            <a:avLst>
              <a:gd name="adj1" fmla="val -19207"/>
              <a:gd name="adj2" fmla="val -595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Static </a:t>
            </a:r>
            <a:r>
              <a:rPr lang="en-US" sz="1400" dirty="0" err="1" smtClean="0">
                <a:solidFill>
                  <a:schemeClr val="tx1"/>
                </a:solidFill>
              </a:rPr>
              <a:t>configs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 Formulation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485" y="1393372"/>
                <a:ext cx="8229600" cy="5020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Set of </a:t>
                </a:r>
                <a:r>
                  <a:rPr lang="en-US" i="1" dirty="0"/>
                  <a:t>n</a:t>
                </a:r>
                <a:r>
                  <a:rPr lang="en-US" dirty="0"/>
                  <a:t> applications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Set of </a:t>
                </a:r>
                <a:r>
                  <a:rPr lang="en-US" i="1" dirty="0"/>
                  <a:t>m </a:t>
                </a:r>
                <a:r>
                  <a:rPr lang="en-US" dirty="0"/>
                  <a:t>possible cache configurations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Set of </a:t>
                </a:r>
                <a:r>
                  <a:rPr lang="en-US" i="1" dirty="0" err="1"/>
                  <a:t>k</a:t>
                </a:r>
                <a:r>
                  <a:rPr lang="en-US" i="1" baseline="-25000" dirty="0" err="1"/>
                  <a:t>i</a:t>
                </a:r>
                <a:r>
                  <a:rPr lang="en-US" dirty="0"/>
                  <a:t> application phases per application </a:t>
                </a:r>
                <a:r>
                  <a:rPr lang="en-US" i="1" dirty="0"/>
                  <a:t>a</a:t>
                </a:r>
                <a:r>
                  <a:rPr lang="en-US" i="1" baseline="-25000" dirty="0"/>
                  <a:t>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Energy-related </a:t>
                </a:r>
                <a:r>
                  <a:rPr lang="en-US" dirty="0"/>
                  <a:t>optimization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Performance-related optimization 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Pareto-optimal design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‘&lt;‘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/>
                  <a:t>&amp;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‘&lt;‘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85" y="1393372"/>
                <a:ext cx="8229600" cy="5020128"/>
              </a:xfrm>
              <a:blipFill rotWithShape="0">
                <a:blip r:embed="rId3"/>
                <a:stretch>
                  <a:fillRect l="-889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5466426-7A06-469A-A071-7E64B03AC4E8}"/>
              </a:ext>
            </a:extLst>
          </p:cNvPr>
          <p:cNvGrpSpPr/>
          <p:nvPr/>
        </p:nvGrpSpPr>
        <p:grpSpPr>
          <a:xfrm>
            <a:off x="5877691" y="3309458"/>
            <a:ext cx="3660966" cy="2233432"/>
            <a:chOff x="6496073" y="4275666"/>
            <a:chExt cx="3876652" cy="228486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F8D6CA0-4599-40DC-B086-8CFC6666DF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6675" y="4275666"/>
              <a:ext cx="9525" cy="19716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DF20862-B15D-41CE-A982-3FB1B77785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96200" y="6247341"/>
              <a:ext cx="267652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03EE415-A630-4986-8ABC-E289A9BAE37C}"/>
                </a:ext>
              </a:extLst>
            </p:cNvPr>
            <p:cNvSpPr txBox="1"/>
            <p:nvPr/>
          </p:nvSpPr>
          <p:spPr>
            <a:xfrm>
              <a:off x="7334190" y="4931604"/>
              <a:ext cx="400110" cy="6597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/>
                <a:t>Energy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C07ED0B-2DC1-42A7-A0DD-DD24409BA370}"/>
                </a:ext>
              </a:extLst>
            </p:cNvPr>
            <p:cNvSpPr txBox="1"/>
            <p:nvPr/>
          </p:nvSpPr>
          <p:spPr>
            <a:xfrm>
              <a:off x="8296376" y="6252749"/>
              <a:ext cx="1359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Execution time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D8ADC63-9441-413F-87DD-57EDCC9B61DF}"/>
                </a:ext>
              </a:extLst>
            </p:cNvPr>
            <p:cNvSpPr/>
            <p:nvPr/>
          </p:nvSpPr>
          <p:spPr bwMode="auto">
            <a:xfrm>
              <a:off x="7929562" y="4769679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xmlns="" id="{E2A7DB26-E579-499D-AA95-81C703270813}"/>
                </a:ext>
              </a:extLst>
            </p:cNvPr>
            <p:cNvSpPr/>
            <p:nvPr/>
          </p:nvSpPr>
          <p:spPr bwMode="auto">
            <a:xfrm>
              <a:off x="7905750" y="4312478"/>
              <a:ext cx="1809750" cy="1685925"/>
            </a:xfrm>
            <a:prstGeom prst="arc">
              <a:avLst>
                <a:gd name="adj1" fmla="val 5316629"/>
                <a:gd name="adj2" fmla="val 10812062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4D625B3-7ECD-4882-9682-37822F752741}"/>
                </a:ext>
              </a:extLst>
            </p:cNvPr>
            <p:cNvCxnSpPr>
              <a:stCxn id="29" idx="0"/>
            </p:cNvCxnSpPr>
            <p:nvPr/>
          </p:nvCxnSpPr>
          <p:spPr bwMode="auto">
            <a:xfrm flipV="1">
              <a:off x="8831067" y="5988878"/>
              <a:ext cx="996353" cy="93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E8536B2-23D4-4C4E-B44E-13E7894BC8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05750" y="4523316"/>
              <a:ext cx="0" cy="62865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571C448-96E5-4178-8878-00B60E369C8E}"/>
                </a:ext>
              </a:extLst>
            </p:cNvPr>
            <p:cNvSpPr/>
            <p:nvPr/>
          </p:nvSpPr>
          <p:spPr bwMode="auto">
            <a:xfrm>
              <a:off x="8358187" y="47519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5D3A81E-7DFB-4D8D-824C-5520654B30FC}"/>
                </a:ext>
              </a:extLst>
            </p:cNvPr>
            <p:cNvSpPr/>
            <p:nvPr/>
          </p:nvSpPr>
          <p:spPr bwMode="auto">
            <a:xfrm>
              <a:off x="8929687" y="523035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6DD0F27-CEEA-48D1-AB25-98222E74B92E}"/>
                </a:ext>
              </a:extLst>
            </p:cNvPr>
            <p:cNvSpPr/>
            <p:nvPr/>
          </p:nvSpPr>
          <p:spPr bwMode="auto">
            <a:xfrm>
              <a:off x="8710612" y="52732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DACEE1E-12DA-4B4B-AA43-BC7E2210B260}"/>
                </a:ext>
              </a:extLst>
            </p:cNvPr>
            <p:cNvSpPr/>
            <p:nvPr/>
          </p:nvSpPr>
          <p:spPr bwMode="auto">
            <a:xfrm>
              <a:off x="8727281" y="499690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0CCCEC61-3184-49B0-BBE8-BB5FE64DAE1A}"/>
                </a:ext>
              </a:extLst>
            </p:cNvPr>
            <p:cNvSpPr/>
            <p:nvPr/>
          </p:nvSpPr>
          <p:spPr bwMode="auto">
            <a:xfrm>
              <a:off x="8691562" y="5645979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829BEA6E-BE0C-4679-8D36-E720D0DAA8A8}"/>
                </a:ext>
              </a:extLst>
            </p:cNvPr>
            <p:cNvSpPr/>
            <p:nvPr/>
          </p:nvSpPr>
          <p:spPr bwMode="auto">
            <a:xfrm>
              <a:off x="7939188" y="504195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104942B-8279-4F44-9CC6-D393DA319888}"/>
                </a:ext>
              </a:extLst>
            </p:cNvPr>
            <p:cNvSpPr/>
            <p:nvPr/>
          </p:nvSpPr>
          <p:spPr bwMode="auto">
            <a:xfrm>
              <a:off x="8843961" y="487316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201F17F-93BC-4275-BF92-FDE2ECF926F7}"/>
                </a:ext>
              </a:extLst>
            </p:cNvPr>
            <p:cNvSpPr/>
            <p:nvPr/>
          </p:nvSpPr>
          <p:spPr bwMode="auto">
            <a:xfrm>
              <a:off x="9084468" y="497099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A252712-EB2A-4B71-99CA-5FA29578281B}"/>
                </a:ext>
              </a:extLst>
            </p:cNvPr>
            <p:cNvSpPr/>
            <p:nvPr/>
          </p:nvSpPr>
          <p:spPr bwMode="auto">
            <a:xfrm>
              <a:off x="9310687" y="553515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AED88CDE-0951-4BC2-9E27-340B39F5F9C9}"/>
                </a:ext>
              </a:extLst>
            </p:cNvPr>
            <p:cNvSpPr/>
            <p:nvPr/>
          </p:nvSpPr>
          <p:spPr bwMode="auto">
            <a:xfrm>
              <a:off x="9091612" y="55780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C62421B-776C-4938-A036-5D74809961EA}"/>
                </a:ext>
              </a:extLst>
            </p:cNvPr>
            <p:cNvSpPr/>
            <p:nvPr/>
          </p:nvSpPr>
          <p:spPr bwMode="auto">
            <a:xfrm>
              <a:off x="9155906" y="531123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CA86F0E-1BC6-4A44-BC96-1B917EC39777}"/>
                </a:ext>
              </a:extLst>
            </p:cNvPr>
            <p:cNvSpPr/>
            <p:nvPr/>
          </p:nvSpPr>
          <p:spPr bwMode="auto">
            <a:xfrm>
              <a:off x="9072562" y="5836479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15C075C-22B1-42B9-BE31-041F33DA6994}"/>
                </a:ext>
              </a:extLst>
            </p:cNvPr>
            <p:cNvSpPr/>
            <p:nvPr/>
          </p:nvSpPr>
          <p:spPr bwMode="auto">
            <a:xfrm>
              <a:off x="8220176" y="523987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70AA1E0-C007-44FA-9D06-7C096904A148}"/>
                </a:ext>
              </a:extLst>
            </p:cNvPr>
            <p:cNvSpPr/>
            <p:nvPr/>
          </p:nvSpPr>
          <p:spPr bwMode="auto">
            <a:xfrm>
              <a:off x="9224961" y="517796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D4B6B3F4-2A1B-46F8-BABB-E494F937D588}"/>
                </a:ext>
              </a:extLst>
            </p:cNvPr>
            <p:cNvSpPr/>
            <p:nvPr/>
          </p:nvSpPr>
          <p:spPr bwMode="auto">
            <a:xfrm>
              <a:off x="8320087" y="49805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55CDC3B-23C9-47E4-A3EE-30DFAF4CB9B2}"/>
                </a:ext>
              </a:extLst>
            </p:cNvPr>
            <p:cNvSpPr/>
            <p:nvPr/>
          </p:nvSpPr>
          <p:spPr bwMode="auto">
            <a:xfrm>
              <a:off x="8891587" y="545895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9082567-DCFE-40BD-90E7-788108860CF2}"/>
                </a:ext>
              </a:extLst>
            </p:cNvPr>
            <p:cNvSpPr/>
            <p:nvPr/>
          </p:nvSpPr>
          <p:spPr bwMode="auto">
            <a:xfrm>
              <a:off x="8672512" y="55018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0565B454-7633-4F4C-B2A2-BE6BEEA9823A}"/>
                </a:ext>
              </a:extLst>
            </p:cNvPr>
            <p:cNvSpPr/>
            <p:nvPr/>
          </p:nvSpPr>
          <p:spPr bwMode="auto">
            <a:xfrm>
              <a:off x="8689181" y="522550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BE87587-BBD7-4890-9328-65C716D472D1}"/>
                </a:ext>
              </a:extLst>
            </p:cNvPr>
            <p:cNvSpPr/>
            <p:nvPr/>
          </p:nvSpPr>
          <p:spPr bwMode="auto">
            <a:xfrm>
              <a:off x="8281986" y="5590114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EF2EA680-43A7-4BEE-B434-EEBD477AAA48}"/>
                </a:ext>
              </a:extLst>
            </p:cNvPr>
            <p:cNvSpPr/>
            <p:nvPr/>
          </p:nvSpPr>
          <p:spPr bwMode="auto">
            <a:xfrm>
              <a:off x="8001000" y="52853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52D31D7-A9AA-4A10-99F8-83DBACDD58DB}"/>
                </a:ext>
              </a:extLst>
            </p:cNvPr>
            <p:cNvSpPr/>
            <p:nvPr/>
          </p:nvSpPr>
          <p:spPr bwMode="auto">
            <a:xfrm>
              <a:off x="8703467" y="466619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B1183AB6-EE13-42B6-9B19-761897B66B8C}"/>
                </a:ext>
              </a:extLst>
            </p:cNvPr>
            <p:cNvSpPr/>
            <p:nvPr/>
          </p:nvSpPr>
          <p:spPr bwMode="auto">
            <a:xfrm>
              <a:off x="9046368" y="519959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78848D82-A7B7-4BCE-BE41-9610C0C5B0F5}"/>
                </a:ext>
              </a:extLst>
            </p:cNvPr>
            <p:cNvSpPr/>
            <p:nvPr/>
          </p:nvSpPr>
          <p:spPr bwMode="auto">
            <a:xfrm>
              <a:off x="9272587" y="576375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22F10EBD-E1B9-464F-8798-7588C4F65BBC}"/>
                </a:ext>
              </a:extLst>
            </p:cNvPr>
            <p:cNvSpPr/>
            <p:nvPr/>
          </p:nvSpPr>
          <p:spPr bwMode="auto">
            <a:xfrm>
              <a:off x="8901112" y="58447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43A5188-C80E-4664-80C9-E58F733E6608}"/>
                </a:ext>
              </a:extLst>
            </p:cNvPr>
            <p:cNvSpPr/>
            <p:nvPr/>
          </p:nvSpPr>
          <p:spPr bwMode="auto">
            <a:xfrm>
              <a:off x="9070181" y="553030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4211AA5F-0DC2-4ABD-8B30-993772E89818}"/>
                </a:ext>
              </a:extLst>
            </p:cNvPr>
            <p:cNvSpPr/>
            <p:nvPr/>
          </p:nvSpPr>
          <p:spPr bwMode="auto">
            <a:xfrm>
              <a:off x="8393906" y="5439349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6248308-7517-46FC-BA97-A78869F8C05E}"/>
                </a:ext>
              </a:extLst>
            </p:cNvPr>
            <p:cNvSpPr/>
            <p:nvPr/>
          </p:nvSpPr>
          <p:spPr bwMode="auto">
            <a:xfrm>
              <a:off x="9505950" y="584947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EBEB73B6-F9FE-42DC-9567-C319D2400F2F}"/>
                </a:ext>
              </a:extLst>
            </p:cNvPr>
            <p:cNvSpPr/>
            <p:nvPr/>
          </p:nvSpPr>
          <p:spPr bwMode="auto">
            <a:xfrm>
              <a:off x="8863012" y="472334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C7D2C21F-1662-4EF7-9D88-2E31940452E5}"/>
                </a:ext>
              </a:extLst>
            </p:cNvPr>
            <p:cNvSpPr/>
            <p:nvPr/>
          </p:nvSpPr>
          <p:spPr bwMode="auto">
            <a:xfrm>
              <a:off x="9434512" y="520177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184A0D33-A143-4A82-A309-32AF80FD368C}"/>
                </a:ext>
              </a:extLst>
            </p:cNvPr>
            <p:cNvSpPr/>
            <p:nvPr/>
          </p:nvSpPr>
          <p:spPr bwMode="auto">
            <a:xfrm>
              <a:off x="9215437" y="524464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93495A7-8EFD-4D41-A7F9-29D40F3756A2}"/>
                </a:ext>
              </a:extLst>
            </p:cNvPr>
            <p:cNvSpPr/>
            <p:nvPr/>
          </p:nvSpPr>
          <p:spPr bwMode="auto">
            <a:xfrm>
              <a:off x="9232106" y="496833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583A2776-21BD-457C-952A-32C2D65568A9}"/>
                </a:ext>
              </a:extLst>
            </p:cNvPr>
            <p:cNvSpPr/>
            <p:nvPr/>
          </p:nvSpPr>
          <p:spPr bwMode="auto">
            <a:xfrm>
              <a:off x="9196387" y="5503104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4907A391-BD69-496F-A49A-C821755138CC}"/>
                </a:ext>
              </a:extLst>
            </p:cNvPr>
            <p:cNvSpPr/>
            <p:nvPr/>
          </p:nvSpPr>
          <p:spPr bwMode="auto">
            <a:xfrm>
              <a:off x="8658225" y="5122920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DF20F41F-8A16-4B2C-9307-55314BC1F0FA}"/>
                </a:ext>
              </a:extLst>
            </p:cNvPr>
            <p:cNvSpPr/>
            <p:nvPr/>
          </p:nvSpPr>
          <p:spPr bwMode="auto">
            <a:xfrm>
              <a:off x="8624884" y="5849478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042D473-DE22-44B9-A404-21064FE3D989}"/>
                </a:ext>
              </a:extLst>
            </p:cNvPr>
            <p:cNvSpPr/>
            <p:nvPr/>
          </p:nvSpPr>
          <p:spPr bwMode="auto">
            <a:xfrm>
              <a:off x="9589293" y="4942416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03B18EDE-1AA0-46B1-BEF6-BC46EC777F64}"/>
                </a:ext>
              </a:extLst>
            </p:cNvPr>
            <p:cNvSpPr/>
            <p:nvPr/>
          </p:nvSpPr>
          <p:spPr bwMode="auto">
            <a:xfrm>
              <a:off x="8465344" y="5707085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D94C6E1-75ED-46EA-9B78-DBD493D21BDF}"/>
                </a:ext>
              </a:extLst>
            </p:cNvPr>
            <p:cNvSpPr/>
            <p:nvPr/>
          </p:nvSpPr>
          <p:spPr bwMode="auto">
            <a:xfrm>
              <a:off x="9596437" y="554944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9303229-E585-4ABB-82AD-0990D14C6D83}"/>
                </a:ext>
              </a:extLst>
            </p:cNvPr>
            <p:cNvSpPr/>
            <p:nvPr/>
          </p:nvSpPr>
          <p:spPr bwMode="auto">
            <a:xfrm>
              <a:off x="9613106" y="5273133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02D2B93A-F95D-4CA8-BFDB-46CC93EFC3A1}"/>
                </a:ext>
              </a:extLst>
            </p:cNvPr>
            <p:cNvSpPr/>
            <p:nvPr/>
          </p:nvSpPr>
          <p:spPr bwMode="auto">
            <a:xfrm>
              <a:off x="9039225" y="5427720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8D1D3B9-296B-45D3-91FE-B5ED34BC2E54}"/>
                </a:ext>
              </a:extLst>
            </p:cNvPr>
            <p:cNvSpPr/>
            <p:nvPr/>
          </p:nvSpPr>
          <p:spPr bwMode="auto">
            <a:xfrm>
              <a:off x="9729786" y="5149391"/>
              <a:ext cx="71438" cy="857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xmlns="" id="{5690B6D5-C08E-446C-9B63-C4FE6B62202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1315" y="5501815"/>
              <a:ext cx="714435" cy="29833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D496F0AC-A2C7-432E-A7A4-58216C7928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1315" y="5892341"/>
              <a:ext cx="1090671" cy="29863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DD58FB35-3D79-4264-A66C-432196E0A698}"/>
                </a:ext>
              </a:extLst>
            </p:cNvPr>
            <p:cNvSpPr txBox="1"/>
            <p:nvPr/>
          </p:nvSpPr>
          <p:spPr>
            <a:xfrm>
              <a:off x="6496073" y="5649935"/>
              <a:ext cx="1370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Pareto</a:t>
              </a:r>
            </a:p>
            <a:p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</a:rPr>
                <a:t>optimal designs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0" y="1082561"/>
            <a:ext cx="2984500" cy="18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570" y="5194300"/>
            <a:ext cx="3645515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Online Cache Tuning and Control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/>
          </a:bodyPr>
          <a:lstStyle/>
          <a:p>
            <a:r>
              <a:rPr lang="en-US" dirty="0" smtClean="0"/>
              <a:t>Goal: continuously monitor and adapt to changing user and environment requirements</a:t>
            </a:r>
          </a:p>
          <a:p>
            <a:pPr lvl="1"/>
            <a:r>
              <a:rPr lang="en-US" dirty="0" smtClean="0"/>
              <a:t>Must be transparent to both user and application</a:t>
            </a:r>
          </a:p>
          <a:p>
            <a:pPr lvl="1"/>
            <a:r>
              <a:rPr lang="en-US" dirty="0" smtClean="0"/>
              <a:t>Need a feedback control system for self-monitoring and online adjustment</a:t>
            </a:r>
          </a:p>
          <a:p>
            <a:r>
              <a:rPr lang="en-US" dirty="0" smtClean="0"/>
              <a:t>Requirements of a self-tuning cache system</a:t>
            </a:r>
          </a:p>
          <a:p>
            <a:pPr marL="457200" lvl="1" indent="0">
              <a:buNone/>
            </a:pPr>
            <a:r>
              <a:rPr lang="en-US" dirty="0" smtClean="0"/>
              <a:t>1. Monitor and collect information about system behavior</a:t>
            </a:r>
          </a:p>
          <a:p>
            <a:pPr marL="457200" lvl="1" indent="0">
              <a:buNone/>
            </a:pPr>
            <a:r>
              <a:rPr lang="en-US" dirty="0" smtClean="0"/>
              <a:t>2. Dynamically reconfigure tunable parameter values</a:t>
            </a:r>
          </a:p>
          <a:p>
            <a:pPr marL="457200" lvl="1" indent="0">
              <a:buNone/>
            </a:pPr>
            <a:r>
              <a:rPr lang="en-US" dirty="0" smtClean="0"/>
              <a:t>3. Determine when to change configurations in response to phase changes without incurring significant penalties</a:t>
            </a:r>
          </a:p>
          <a:p>
            <a:pPr marL="457200" lvl="1" indent="0">
              <a:buNone/>
            </a:pPr>
            <a:r>
              <a:rPr lang="en-US" dirty="0" smtClean="0"/>
              <a:t>4. Adapt to user </a:t>
            </a:r>
            <a:r>
              <a:rPr lang="en-US" dirty="0" err="1" smtClean="0"/>
              <a:t>QoE</a:t>
            </a:r>
            <a:r>
              <a:rPr lang="en-US" dirty="0" smtClean="0"/>
              <a:t> expectations; limit </a:t>
            </a:r>
            <a:r>
              <a:rPr lang="en-US" dirty="0" err="1" smtClean="0"/>
              <a:t>QoE</a:t>
            </a:r>
            <a:r>
              <a:rPr lang="en-US" dirty="0" smtClean="0"/>
              <a:t> degradation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Proposed Ideal Self-Tuning Cache System</a:t>
            </a:r>
            <a:endParaRPr lang="en-US" sz="32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620485" y="1393372"/>
            <a:ext cx="8229600" cy="50201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i="1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614487"/>
            <a:ext cx="53816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657</Words>
  <Application>Microsoft Office PowerPoint</Application>
  <PresentationFormat>On-screen Show (4:3)</PresentationFormat>
  <Paragraphs>116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</vt:lpstr>
      <vt:lpstr>Wingdings</vt:lpstr>
      <vt:lpstr>Office Theme</vt:lpstr>
      <vt:lpstr>Realizing Closed-loop, Online Tuning and Control for Configurable-Cache Embedded Systems: Progress and Challenges</vt:lpstr>
      <vt:lpstr>Introduction and Motivation</vt:lpstr>
      <vt:lpstr>The Cache Subsystem</vt:lpstr>
      <vt:lpstr>Configurable Caches</vt:lpstr>
      <vt:lpstr>Cache Tuning in Heterogeneous Cores</vt:lpstr>
      <vt:lpstr>Overview of Cache Tuning Methods</vt:lpstr>
      <vt:lpstr>Problem Formulation</vt:lpstr>
      <vt:lpstr>Online Cache Tuning and Control</vt:lpstr>
      <vt:lpstr>Proposed Ideal Self-Tuning Cache System</vt:lpstr>
      <vt:lpstr>Challenges of Online Cache Tuning and Control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Workload Characterization of the SPEC CPU2017 Benchmark Suite</dc:title>
  <dc:creator>Ankur Limaye; Tosiron Adegbija</dc:creator>
  <cp:lastModifiedBy>Adegbija, Tosiron - (tosiron)</cp:lastModifiedBy>
  <cp:revision>107</cp:revision>
  <dcterms:created xsi:type="dcterms:W3CDTF">2006-08-16T00:00:00Z</dcterms:created>
  <dcterms:modified xsi:type="dcterms:W3CDTF">2018-07-11T07:31:55Z</dcterms:modified>
</cp:coreProperties>
</file>