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s/slide5.xml" ContentType="application/vnd.openxmlformats-officedocument.presentationml.slide+xml"/>
  <Override PartName="/ppt/notesSlides/notesSlide13.xml" ContentType="application/vnd.openxmlformats-officedocument.presentationml.notes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notesSlides/notesSlide14.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s/slide4.xml" ContentType="application/vnd.openxmlformats-officedocument.presentationml.slide+xml"/>
  <Override PartName="/ppt/notesSlides/notesSlide12.xml" ContentType="application/vnd.openxmlformats-officedocument.presentationml.notes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handoutMasterIdLst>
    <p:handoutMasterId r:id="rId19"/>
  </p:handoutMasterIdLst>
  <p:sldIdLst>
    <p:sldId id="259" r:id="rId2"/>
    <p:sldId id="283" r:id="rId3"/>
    <p:sldId id="285" r:id="rId4"/>
    <p:sldId id="262" r:id="rId5"/>
    <p:sldId id="263" r:id="rId6"/>
    <p:sldId id="274" r:id="rId7"/>
    <p:sldId id="272" r:id="rId8"/>
    <p:sldId id="275" r:id="rId9"/>
    <p:sldId id="277" r:id="rId10"/>
    <p:sldId id="286" r:id="rId11"/>
    <p:sldId id="276" r:id="rId12"/>
    <p:sldId id="279" r:id="rId13"/>
    <p:sldId id="284" r:id="rId14"/>
    <p:sldId id="281" r:id="rId15"/>
    <p:sldId id="256"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6907" autoAdjust="0"/>
    <p:restoredTop sz="71429" autoAdjust="0"/>
  </p:normalViewPr>
  <p:slideViewPr>
    <p:cSldViewPr snapToGrid="0" snapToObjects="1">
      <p:cViewPr>
        <p:scale>
          <a:sx n="66" d="100"/>
          <a:sy n="66" d="100"/>
        </p:scale>
        <p:origin x="-1600"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F6215B-AD57-4FF7-A07E-D1C95672389F}" type="datetimeFigureOut">
              <a:rPr lang="en-US" smtClean="0"/>
              <a:pPr/>
              <a:t>11/7/11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F1985-0173-481E-ABB4-E6CE960C5D8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70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198E5-E05E-482D-B1C7-6FF0606B1EB7}" type="datetimeFigureOut">
              <a:rPr lang="en-US" smtClean="0"/>
              <a:pPr/>
              <a:t>11/7/11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5B4B6-266F-45B4-82C2-8DE46E4F321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775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Topology Design and Performance Analysis for Networked EO Small Satellites</a:t>
            </a:r>
            <a:endParaRPr lang="en-US" dirty="0"/>
          </a:p>
        </p:txBody>
      </p:sp>
      <p:sp>
        <p:nvSpPr>
          <p:cNvPr id="4" name="Slide Number Placeholder 3"/>
          <p:cNvSpPr>
            <a:spLocks noGrp="1"/>
          </p:cNvSpPr>
          <p:nvPr>
            <p:ph type="sldNum" sz="quarter" idx="10"/>
          </p:nvPr>
        </p:nvSpPr>
        <p:spPr/>
        <p:txBody>
          <a:bodyPr/>
          <a:lstStyle/>
          <a:p>
            <a:fld id="{1145B4B6-266F-45B4-82C2-8DE46E4F321E}"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846424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60347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191674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057729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5B4B6-266F-45B4-82C2-8DE46E4F321E}"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674928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5B4B6-266F-45B4-82C2-8DE46E4F321E}"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008275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178043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175532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99200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45B4B6-266F-45B4-82C2-8DE46E4F321E}"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921309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5B4B6-266F-45B4-82C2-8DE46E4F321E}"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238851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 of SS LEO Constellations</a:t>
            </a:r>
          </a:p>
          <a:p>
            <a:pPr marL="228600" indent="-228600">
              <a:buAutoNum type="arabicPeriod"/>
            </a:pPr>
            <a:r>
              <a:rPr lang="en-US" dirty="0" smtClean="0"/>
              <a:t>Distributed Topology Management (LEO Constellations)</a:t>
            </a:r>
          </a:p>
          <a:p>
            <a:pPr marL="228600" indent="-228600">
              <a:buAutoNum type="arabicPeriod"/>
            </a:pPr>
            <a:r>
              <a:rPr lang="en-US" dirty="0" smtClean="0"/>
              <a:t>Slow downlink </a:t>
            </a:r>
            <a:r>
              <a:rPr lang="en-US" dirty="0" err="1" smtClean="0"/>
              <a:t>datarates</a:t>
            </a:r>
            <a:r>
              <a:rPr lang="en-US" dirty="0" smtClean="0"/>
              <a:t> (SS)</a:t>
            </a:r>
          </a:p>
          <a:p>
            <a:pPr marL="228600" indent="-228600">
              <a:buAutoNum type="arabicPeriod"/>
            </a:pPr>
            <a:r>
              <a:rPr lang="en-US" dirty="0" smtClean="0"/>
              <a:t>Single p2p communications (SS LEO</a:t>
            </a:r>
            <a:r>
              <a:rPr lang="en-US" baseline="0" dirty="0" smtClean="0"/>
              <a:t> Constellations)</a:t>
            </a:r>
          </a:p>
          <a:p>
            <a:pPr marL="0" indent="0">
              <a:buNone/>
            </a:pPr>
            <a:endParaRPr lang="en-US" baseline="0" dirty="0" smtClean="0"/>
          </a:p>
          <a:p>
            <a:pPr marL="0" indent="0">
              <a:buNone/>
            </a:pPr>
            <a:r>
              <a:rPr lang="en-US" baseline="0" dirty="0" smtClean="0"/>
              <a:t>To see if a specific SS LEO Const application is achievable, simulation of network performance is required.</a:t>
            </a:r>
          </a:p>
          <a:p>
            <a:pPr marL="0" indent="0">
              <a:buNone/>
            </a:pPr>
            <a:endParaRPr lang="en-US" baseline="0" dirty="0" smtClean="0"/>
          </a:p>
          <a:p>
            <a:pPr marL="0" indent="0">
              <a:buNone/>
            </a:pPr>
            <a:r>
              <a:rPr lang="en-US" baseline="0" dirty="0" smtClean="0"/>
              <a:t>Sun-synchronous repeat ground track orbits are already in use for Earth observation and remote sensing missions. It is a particularly prudent orbit type for disaster monitoring, because it offers consistent illumination angles and necessary temporal resolution.</a:t>
            </a:r>
          </a:p>
          <a:p>
            <a:pPr marL="0" indent="0">
              <a:buNone/>
            </a:pPr>
            <a:endParaRPr lang="en-US" baseline="0" dirty="0" smtClean="0"/>
          </a:p>
          <a:p>
            <a:pPr marL="0" indent="0">
              <a:buNone/>
            </a:pPr>
            <a:r>
              <a:rPr lang="en-US" baseline="0" dirty="0" smtClean="0"/>
              <a:t>Flower constellations are currently experimental, but their proposed utility lies in Earth observation and atmospheric monitoring. They are traditionally repeat ground track orbits, which is crucial for remote sensing and weather monitoring purposes and can require high temporal resolution.</a:t>
            </a:r>
          </a:p>
        </p:txBody>
      </p:sp>
      <p:sp>
        <p:nvSpPr>
          <p:cNvPr id="4" name="Slide Number Placeholder 3"/>
          <p:cNvSpPr>
            <a:spLocks noGrp="1"/>
          </p:cNvSpPr>
          <p:nvPr>
            <p:ph type="sldNum" sz="quarter" idx="10"/>
          </p:nvPr>
        </p:nvSpPr>
        <p:spPr/>
        <p:txBody>
          <a:bodyPr/>
          <a:lstStyle/>
          <a:p>
            <a:fld id="{1145B4B6-266F-45B4-82C2-8DE46E4F321E}"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715100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Designed</a:t>
            </a:r>
            <a:r>
              <a:rPr lang="en-US" baseline="0" dirty="0" smtClean="0"/>
              <a:t> network topologies using STK to two LEO EO Constellations</a:t>
            </a:r>
          </a:p>
          <a:p>
            <a:pPr marL="228600" indent="-228600">
              <a:buAutoNum type="arabicPeriod"/>
            </a:pPr>
            <a:r>
              <a:rPr lang="en-US" baseline="0" dirty="0" smtClean="0"/>
              <a:t>SS RGT</a:t>
            </a:r>
          </a:p>
          <a:p>
            <a:pPr marL="228600" indent="-228600">
              <a:buAutoNum type="arabicPeriod"/>
            </a:pPr>
            <a:r>
              <a:rPr lang="en-US" baseline="0" dirty="0" smtClean="0"/>
              <a:t>Flower – an elliptical RGT</a:t>
            </a:r>
          </a:p>
          <a:p>
            <a:pPr marL="0" indent="0">
              <a:buNone/>
            </a:pPr>
            <a:endParaRPr lang="en-US" baseline="0" dirty="0" smtClean="0"/>
          </a:p>
          <a:p>
            <a:pPr marL="0" indent="0">
              <a:buNone/>
            </a:pPr>
            <a:r>
              <a:rPr lang="en-US" baseline="0" dirty="0" smtClean="0"/>
              <a:t>Sun-synchronous orbit: An orbit which combines altitude and inclination in such a way that the satellite passes over any given point of the planet’s surface at the same local solar time. Such an orbit can place a satellite in constant sunlight and is useful for imaging, spy, and weather satellites.</a:t>
            </a:r>
          </a:p>
          <a:p>
            <a:pPr marL="0" indent="0">
              <a:buNone/>
            </a:pPr>
            <a:endParaRPr lang="en-US" baseline="0" dirty="0" smtClean="0"/>
          </a:p>
          <a:p>
            <a:pPr marL="0" indent="0">
              <a:buNone/>
            </a:pPr>
            <a:r>
              <a:rPr lang="en-US" baseline="0" dirty="0" smtClean="0"/>
              <a:t>What makes it RGT? </a:t>
            </a:r>
          </a:p>
          <a:p>
            <a:pPr marL="0" indent="0">
              <a:buNone/>
            </a:pPr>
            <a:r>
              <a:rPr lang="en-US" baseline="0" dirty="0" smtClean="0"/>
              <a:t>The orbit was designed so the ground track will repeat after a known period of time. </a:t>
            </a:r>
          </a:p>
          <a:p>
            <a:pPr marL="0" indent="0">
              <a:buNone/>
            </a:pPr>
            <a:endParaRPr lang="en-US" baseline="0" dirty="0" smtClean="0"/>
          </a:p>
          <a:p>
            <a:pPr marL="0" indent="0">
              <a:buNone/>
            </a:pPr>
            <a:r>
              <a:rPr lang="en-US" baseline="0" dirty="0" smtClean="0"/>
              <a:t>Both constellations used six sink satellites to provide a high-speed relay that still LEO for low propagation RTT.</a:t>
            </a:r>
          </a:p>
          <a:p>
            <a:pPr marL="0" indent="0">
              <a:buNone/>
            </a:pPr>
            <a:endParaRPr lang="en-US" baseline="0" dirty="0" smtClean="0"/>
          </a:p>
          <a:p>
            <a:pPr marL="0" indent="0">
              <a:buNone/>
            </a:pPr>
            <a:r>
              <a:rPr lang="en-US" baseline="0" dirty="0" smtClean="0"/>
              <a:t>Why LEO sinks?</a:t>
            </a:r>
          </a:p>
          <a:p>
            <a:pPr marL="0" indent="0">
              <a:buNone/>
            </a:pPr>
            <a:r>
              <a:rPr lang="en-US" baseline="0" dirty="0" smtClean="0"/>
              <a:t>Being small, the sensing satellites are very low power (2 watt max transmission). The sink satellites have to be in close range. Frequency is 2.4 GHz for simulation. Also, shorter propagation at LEO always helps.</a:t>
            </a:r>
          </a:p>
        </p:txBody>
      </p:sp>
      <p:sp>
        <p:nvSpPr>
          <p:cNvPr id="4" name="Slide Number Placeholder 3"/>
          <p:cNvSpPr>
            <a:spLocks noGrp="1"/>
          </p:cNvSpPr>
          <p:nvPr>
            <p:ph type="sldNum" sz="quarter" idx="10"/>
          </p:nvPr>
        </p:nvSpPr>
        <p:spPr/>
        <p:txBody>
          <a:bodyPr/>
          <a:lstStyle/>
          <a:p>
            <a:fld id="{1145B4B6-266F-45B4-82C2-8DE46E4F321E}"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457036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the orbit parameters for each constellation studied. The SS RGT is perfectly circular, while the Flower is elliptical for sensing. The sink orbits are both circular, but are at different altitudes to deliver better access time durations. The inclination of sinks orbits were also chosen to deliver more access times between the sensor and sink satellites for both constellations.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145B4B6-266F-45B4-82C2-8DE46E4F321E}"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477141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NS-2 to simulate networks between the satellites</a:t>
            </a:r>
            <a:r>
              <a:rPr lang="en-US" baseline="0" dirty="0" smtClean="0"/>
              <a:t> because it is an established simulator and we are familiar with it.</a:t>
            </a:r>
          </a:p>
          <a:p>
            <a:endParaRPr lang="en-US" baseline="0" dirty="0" smtClean="0"/>
          </a:p>
          <a:p>
            <a:r>
              <a:rPr lang="en-US" baseline="0" dirty="0" smtClean="0"/>
              <a:t>However, there are several downsides to using NS-2’s satellite model.  It does not support elliptical orbits, and does not support any link layer protocols.</a:t>
            </a:r>
          </a:p>
          <a:p>
            <a:endParaRPr lang="en-US" baseline="0" dirty="0" smtClean="0"/>
          </a:p>
          <a:p>
            <a:r>
              <a:rPr lang="en-US" baseline="0" dirty="0" smtClean="0"/>
              <a:t>To get around these limitations, we used NS-2’s mobile model instead.  But, this introduced new problems that required us to modify NS-2.</a:t>
            </a:r>
          </a:p>
        </p:txBody>
      </p:sp>
      <p:sp>
        <p:nvSpPr>
          <p:cNvPr id="4" name="Slide Number Placeholder 3"/>
          <p:cNvSpPr>
            <a:spLocks noGrp="1"/>
          </p:cNvSpPr>
          <p:nvPr>
            <p:ph type="sldNum" sz="quarter" idx="10"/>
          </p:nvPr>
        </p:nvSpPr>
        <p:spPr/>
        <p:txBody>
          <a:bodyPr/>
          <a:lstStyle/>
          <a:p>
            <a:fld id="{1145B4B6-266F-45B4-82C2-8DE46E4F321E}"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901034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 claimed</a:t>
            </a:r>
            <a:r>
              <a:rPr lang="en-US" baseline="0" dirty="0" smtClean="0"/>
              <a:t> we can never know truth beyond what our senses tell us.  </a:t>
            </a:r>
          </a:p>
          <a:p>
            <a:endParaRPr lang="en-US" baseline="0" dirty="0" smtClean="0"/>
          </a:p>
          <a:p>
            <a:r>
              <a:rPr lang="en-US" baseline="0" dirty="0" smtClean="0"/>
              <a:t>So to solve our mobile model positioning problem, we left our mobile-node “satellites” standing still in the simulation.  Then we changed how they receive signals to be as if they were moving.</a:t>
            </a:r>
          </a:p>
          <a:p>
            <a:endParaRPr lang="en-US" baseline="0" dirty="0" smtClean="0"/>
          </a:p>
          <a:p>
            <a:r>
              <a:rPr lang="en-US" baseline="0" dirty="0" smtClean="0"/>
              <a:t>We had to modify NS-2 to do this.  First, we exported satellite positions from STK into a database.</a:t>
            </a:r>
          </a:p>
          <a:p>
            <a:endParaRPr lang="en-US" baseline="0" dirty="0" smtClean="0"/>
          </a:p>
          <a:p>
            <a:r>
              <a:rPr lang="en-US" baseline="0" dirty="0" smtClean="0"/>
              <a:t>Then, we modified all the NS-2 models which motion affects to calculate signal propagation using the positions in the database.  There were only two models that need to be changed.</a:t>
            </a:r>
          </a:p>
          <a:p>
            <a:endParaRPr lang="en-US" baseline="0" dirty="0" smtClean="0"/>
          </a:p>
          <a:p>
            <a:r>
              <a:rPr lang="en-US" baseline="0" dirty="0" smtClean="0"/>
              <a:t>The first of these was the signal propagation model, which calculates received signal power.  The basic free space path loss model is a reasonable assumption in low-earth orbit.</a:t>
            </a:r>
          </a:p>
          <a:p>
            <a:endParaRPr lang="en-US" baseline="0" dirty="0" smtClean="0"/>
          </a:p>
          <a:p>
            <a:r>
              <a:rPr lang="en-US" baseline="0" dirty="0" smtClean="0"/>
              <a:t>The second of the modified components was the wireless channel model, which calculates propagation delay.  We estimated propagation delay to be the same as for light in a vacuum.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45B4B6-266F-45B4-82C2-8DE46E4F321E}"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60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FA459D84-E579-BC41-A028-5C0743EE4CAC}" type="datetimeFigureOut">
              <a:rPr lang="en-US" smtClean="0"/>
              <a:pPr/>
              <a:t>11/7/11</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610083-EEC1-8C41-85EA-F232094B26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MILCOM PPT art-02.jpg"/>
          <p:cNvPicPr>
            <a:picLocks noChangeAspect="1"/>
          </p:cNvPicPr>
          <p:nvPr userDrawn="1"/>
        </p:nvPicPr>
        <p:blipFill>
          <a:blip r:embed="rId2"/>
          <a:stretch>
            <a:fillRect/>
          </a:stretch>
        </p:blipFill>
        <p:spPr>
          <a:xfrm>
            <a:off x="0" y="0"/>
            <a:ext cx="9170894" cy="7086600"/>
          </a:xfrm>
          <a:prstGeom prst="rect">
            <a:avLst/>
          </a:prstGeom>
        </p:spPr>
      </p:pic>
      <p:sp>
        <p:nvSpPr>
          <p:cNvPr id="2" name="Title 1"/>
          <p:cNvSpPr>
            <a:spLocks noGrp="1"/>
          </p:cNvSpPr>
          <p:nvPr>
            <p:ph type="title"/>
          </p:nvPr>
        </p:nvSpPr>
        <p:spPr>
          <a:xfrm>
            <a:off x="457200" y="418150"/>
            <a:ext cx="5378395" cy="584775"/>
          </a:xfrm>
          <a:noFill/>
        </p:spPr>
        <p:txBody>
          <a:bodyPr wrap="none" rtlCol="0">
            <a:spAutoFit/>
          </a:bodyPr>
          <a:lstStyle>
            <a:lvl1pPr marL="0" algn="l" defTabSz="457200" rtl="0" eaLnBrk="1" latinLnBrk="0" hangingPunct="1">
              <a:defRPr lang="en-US" sz="3200" kern="1200" dirty="0">
                <a:solidFill>
                  <a:schemeClr val="bg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1700"/>
            <a:ext cx="8229600" cy="3754235"/>
          </a:xfrm>
        </p:spPr>
        <p:txBody>
          <a:bodyPr/>
          <a:lstStyle>
            <a:lvl1pPr>
              <a:buFont typeface="Arial" pitchFamily="34" charset="0"/>
              <a:buChar char="–"/>
              <a:defRPr>
                <a:latin typeface="Arial" pitchFamily="34" charset="0"/>
                <a:cs typeface="Arial" pitchFamily="34" charset="0"/>
              </a:defRPr>
            </a:lvl1pPr>
            <a:lvl2pPr>
              <a:buFont typeface="Arial" pitchFamily="34" charset="0"/>
              <a:buChar char="–"/>
              <a:defRPr>
                <a:latin typeface="Arial" pitchFamily="34" charset="0"/>
                <a:cs typeface="Arial" pitchFamily="34" charset="0"/>
              </a:defRPr>
            </a:lvl2pPr>
            <a:lvl3pPr>
              <a:buFont typeface="Arial" pitchFamily="34" charset="0"/>
              <a:buChar char="–"/>
              <a:defRPr>
                <a:latin typeface="Arial" pitchFamily="34" charset="0"/>
                <a:cs typeface="Arial" pitchFamily="34" charset="0"/>
              </a:defRPr>
            </a:lvl3pPr>
            <a:lvl4pPr>
              <a:buFont typeface="Arial" pitchFamily="34" charset="0"/>
              <a:buChar char="–"/>
              <a:defRPr>
                <a:latin typeface="Arial" pitchFamily="34" charset="0"/>
                <a:cs typeface="Arial" pitchFamily="34" charset="0"/>
              </a:defRPr>
            </a:lvl4pPr>
            <a:lvl5pPr>
              <a:buFont typeface="Arial" pitchFamily="34" charset="0"/>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FA459D84-E579-BC41-A028-5C0743EE4CAC}" type="datetimeFigureOut">
              <a:rPr lang="en-US" smtClean="0"/>
              <a:pPr/>
              <a:t>11/7/11</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610083-EEC1-8C41-85EA-F232094B26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 name="Picture 9" descr="MILCOM PPT art-01.jpg"/>
          <p:cNvPicPr>
            <a:picLocks noChangeAspect="1"/>
          </p:cNvPicPr>
          <p:nvPr userDrawn="1"/>
        </p:nvPicPr>
        <p:blipFill>
          <a:blip r:embed="rId4"/>
          <a:stretch>
            <a:fillRect/>
          </a:stretch>
        </p:blipFill>
        <p:spPr>
          <a:xfrm>
            <a:off x="0" y="0"/>
            <a:ext cx="9144000" cy="7065818"/>
          </a:xfrm>
          <a:prstGeom prst="rect">
            <a:avLst/>
          </a:prstGeom>
        </p:spPr>
      </p:pic>
      <p:sp>
        <p:nvSpPr>
          <p:cNvPr id="2" name="Title Placeholder 1"/>
          <p:cNvSpPr>
            <a:spLocks noGrp="1"/>
          </p:cNvSpPr>
          <p:nvPr>
            <p:ph type="title"/>
          </p:nvPr>
        </p:nvSpPr>
        <p:spPr>
          <a:xfrm>
            <a:off x="457200" y="114487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70440"/>
            <a:ext cx="8229600" cy="37542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760210"/>
            <a:ext cx="21336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fld id="{FA459D84-E579-BC41-A028-5C0743EE4CAC}" type="datetimeFigureOut">
              <a:rPr lang="en-US" smtClean="0"/>
              <a:pPr/>
              <a:t>11/7/11</a:t>
            </a:fld>
            <a:endParaRPr lang="en-US"/>
          </a:p>
        </p:txBody>
      </p:sp>
      <p:sp>
        <p:nvSpPr>
          <p:cNvPr id="5" name="Footer Placeholder 4"/>
          <p:cNvSpPr>
            <a:spLocks noGrp="1"/>
          </p:cNvSpPr>
          <p:nvPr>
            <p:ph type="ftr" sz="quarter" idx="3"/>
          </p:nvPr>
        </p:nvSpPr>
        <p:spPr>
          <a:xfrm>
            <a:off x="3124200" y="676021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760210"/>
            <a:ext cx="2133600" cy="365125"/>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fld id="{5D610083-EEC1-8C41-85EA-F232094B26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gif"/><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MILCOM PPT art-03.jpg"/>
          <p:cNvPicPr>
            <a:picLocks noChangeAspect="1"/>
          </p:cNvPicPr>
          <p:nvPr/>
        </p:nvPicPr>
        <p:blipFill>
          <a:blip r:embed="rId3"/>
          <a:stretch>
            <a:fillRect/>
          </a:stretch>
        </p:blipFill>
        <p:spPr>
          <a:xfrm>
            <a:off x="0" y="0"/>
            <a:ext cx="9144000" cy="7065818"/>
          </a:xfrm>
          <a:prstGeom prst="rect">
            <a:avLst/>
          </a:prstGeom>
        </p:spPr>
      </p:pic>
      <p:sp>
        <p:nvSpPr>
          <p:cNvPr id="3" name="Rounded Rectangle 2"/>
          <p:cNvSpPr/>
          <p:nvPr/>
        </p:nvSpPr>
        <p:spPr>
          <a:xfrm>
            <a:off x="685800" y="5302034"/>
            <a:ext cx="7772400" cy="13593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Title 1"/>
          <p:cNvSpPr txBox="1">
            <a:spLocks/>
          </p:cNvSpPr>
          <p:nvPr/>
        </p:nvSpPr>
        <p:spPr>
          <a:xfrm>
            <a:off x="685799" y="1736725"/>
            <a:ext cx="7772400" cy="1470025"/>
          </a:xfrm>
          <a:prstGeom prst="rect">
            <a:avLst/>
          </a:prstGeom>
        </p:spPr>
        <p:txBody>
          <a:bodyPr vert="horz" lIns="91440" tIns="45720" rIns="91440" bIns="45720" rtlCol="0" anchor="ctr">
            <a:normAutofit fontScale="85000" lnSpcReduction="20000"/>
          </a:bodyPr>
          <a:lstStyle/>
          <a:p>
            <a:pPr lvl="0" algn="ctr">
              <a:spcBef>
                <a:spcPct val="0"/>
              </a:spcBef>
              <a:defRPr/>
            </a:pPr>
            <a:r>
              <a:rPr lang="en-US" sz="4400" dirty="0">
                <a:solidFill>
                  <a:schemeClr val="bg1"/>
                </a:solidFill>
                <a:latin typeface="Arial" pitchFamily="34" charset="0"/>
                <a:ea typeface="+mj-ea"/>
                <a:cs typeface="Arial" pitchFamily="34" charset="0"/>
              </a:rPr>
              <a:t>Topology Design and Performance Analysis for Networked Earth Observing Small </a:t>
            </a:r>
            <a:r>
              <a:rPr lang="en-US" sz="4400" dirty="0" smtClean="0">
                <a:solidFill>
                  <a:schemeClr val="bg1"/>
                </a:solidFill>
                <a:latin typeface="Arial" pitchFamily="34" charset="0"/>
                <a:ea typeface="+mj-ea"/>
                <a:cs typeface="Arial" pitchFamily="34" charset="0"/>
              </a:rPr>
              <a:t>Satellites</a:t>
            </a:r>
          </a:p>
        </p:txBody>
      </p:sp>
      <p:sp>
        <p:nvSpPr>
          <p:cNvPr id="7" name="Subtitle 2"/>
          <p:cNvSpPr txBox="1">
            <a:spLocks/>
          </p:cNvSpPr>
          <p:nvPr/>
        </p:nvSpPr>
        <p:spPr>
          <a:xfrm>
            <a:off x="636105" y="3907460"/>
            <a:ext cx="2464905" cy="1458191"/>
          </a:xfrm>
          <a:prstGeom prst="rect">
            <a:avLst/>
          </a:prstGeom>
        </p:spPr>
        <p:txBody>
          <a:bodyPr vert="horz" lIns="91440" tIns="45720" rIns="91440" bIns="45720" rtlCol="0">
            <a:normAutofit fontScale="55000" lnSpcReduction="2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lang="en-US" sz="2800" dirty="0" smtClean="0">
                <a:solidFill>
                  <a:schemeClr val="bg1"/>
                </a:solidFill>
                <a:latin typeface="Arial" pitchFamily="34" charset="0"/>
                <a:cs typeface="Arial" pitchFamily="34" charset="0"/>
              </a:rPr>
              <a:t>Dr</a:t>
            </a:r>
            <a:r>
              <a:rPr lang="en-US" sz="2800" dirty="0">
                <a:solidFill>
                  <a:schemeClr val="bg1"/>
                </a:solidFill>
                <a:latin typeface="Arial" pitchFamily="34" charset="0"/>
                <a:cs typeface="Arial" pitchFamily="34" charset="0"/>
              </a:rPr>
              <a:t>. Janise McNair,</a:t>
            </a:r>
          </a:p>
          <a:p>
            <a:pPr lvl="0">
              <a:spcBef>
                <a:spcPct val="20000"/>
              </a:spcBef>
              <a:defRPr/>
            </a:pPr>
            <a:r>
              <a:rPr lang="en-US" sz="2800" dirty="0">
                <a:solidFill>
                  <a:schemeClr val="bg1"/>
                </a:solidFill>
                <a:latin typeface="Arial" pitchFamily="34" charset="0"/>
                <a:cs typeface="Arial" pitchFamily="34" charset="0"/>
              </a:rPr>
              <a:t>Paul </a:t>
            </a:r>
            <a:r>
              <a:rPr lang="en-US" sz="2800" dirty="0" err="1">
                <a:solidFill>
                  <a:schemeClr val="bg1"/>
                </a:solidFill>
                <a:latin typeface="Arial" pitchFamily="34" charset="0"/>
                <a:cs typeface="Arial" pitchFamily="34" charset="0"/>
              </a:rPr>
              <a:t>Muri</a:t>
            </a:r>
            <a:endParaRPr lang="en-US" sz="2800" dirty="0">
              <a:solidFill>
                <a:schemeClr val="bg1"/>
              </a:solidFill>
              <a:latin typeface="Arial" pitchFamily="34" charset="0"/>
              <a:cs typeface="Arial" pitchFamily="34" charset="0"/>
            </a:endParaRPr>
          </a:p>
          <a:p>
            <a:pPr lvl="0">
              <a:spcBef>
                <a:spcPct val="20000"/>
              </a:spcBef>
              <a:defRPr/>
            </a:pPr>
            <a:r>
              <a:rPr lang="en-US" sz="2800" dirty="0">
                <a:solidFill>
                  <a:schemeClr val="bg1"/>
                </a:solidFill>
                <a:latin typeface="Arial" pitchFamily="34" charset="0"/>
                <a:cs typeface="Arial" pitchFamily="34" charset="0"/>
              </a:rPr>
              <a:t>Wireless and Mobile (WAM) </a:t>
            </a:r>
          </a:p>
          <a:p>
            <a:pPr lvl="0">
              <a:spcBef>
                <a:spcPct val="20000"/>
              </a:spcBef>
              <a:defRPr/>
            </a:pPr>
            <a:r>
              <a:rPr lang="en-US" sz="2800" dirty="0">
                <a:solidFill>
                  <a:schemeClr val="bg1"/>
                </a:solidFill>
                <a:latin typeface="Arial" pitchFamily="34" charset="0"/>
                <a:cs typeface="Arial" pitchFamily="34" charset="0"/>
              </a:rPr>
              <a:t>Systems Lab</a:t>
            </a:r>
          </a:p>
          <a:p>
            <a:pPr lvl="0">
              <a:spcBef>
                <a:spcPct val="20000"/>
              </a:spcBef>
              <a:defRPr/>
            </a:pPr>
            <a:r>
              <a:rPr lang="en-US" sz="2800" dirty="0" smtClean="0">
                <a:solidFill>
                  <a:schemeClr val="bg1"/>
                </a:solidFill>
                <a:latin typeface="Arial" pitchFamily="34" charset="0"/>
                <a:cs typeface="Arial" pitchFamily="34" charset="0"/>
              </a:rPr>
              <a:t>www.wam.ece.ufl.edu</a:t>
            </a:r>
            <a:endParaRPr lang="en-US" sz="2800" dirty="0">
              <a:solidFill>
                <a:schemeClr val="bg1"/>
              </a:solidFill>
              <a:latin typeface="Arial" pitchFamily="34" charset="0"/>
              <a:cs typeface="Arial" pitchFamily="34" charset="0"/>
            </a:endParaRPr>
          </a:p>
        </p:txBody>
      </p:sp>
      <p:pic>
        <p:nvPicPr>
          <p:cNvPr id="9" name="Picture 8"/>
          <p:cNvPicPr>
            <a:picLocks noChangeAspect="1"/>
          </p:cNvPicPr>
          <p:nvPr/>
        </p:nvPicPr>
        <p:blipFill>
          <a:blip r:embed="rId4"/>
          <a:srcRect r="72858"/>
          <a:stretch>
            <a:fillRect/>
          </a:stretch>
        </p:blipFill>
        <p:spPr>
          <a:xfrm>
            <a:off x="6126610" y="5399101"/>
            <a:ext cx="986354" cy="1213720"/>
          </a:xfrm>
          <a:prstGeom prst="rect">
            <a:avLst/>
          </a:prstGeom>
        </p:spPr>
      </p:pic>
      <p:pic>
        <p:nvPicPr>
          <p:cNvPr id="10" name="Picture 9" descr="white-wam.jpg"/>
          <p:cNvPicPr>
            <a:picLocks noChangeAspect="1"/>
          </p:cNvPicPr>
          <p:nvPr/>
        </p:nvPicPr>
        <p:blipFill>
          <a:blip r:embed="rId5">
            <a:clrChange>
              <a:clrFrom>
                <a:srgbClr val="FFFFFF"/>
              </a:clrFrom>
              <a:clrTo>
                <a:srgbClr val="FFFFFF">
                  <a:alpha val="0"/>
                </a:srgbClr>
              </a:clrTo>
            </a:clrChange>
          </a:blip>
          <a:stretch>
            <a:fillRect/>
          </a:stretch>
        </p:blipFill>
        <p:spPr>
          <a:xfrm>
            <a:off x="1003852" y="5374842"/>
            <a:ext cx="1729410" cy="1127974"/>
          </a:xfrm>
          <a:prstGeom prst="rect">
            <a:avLst/>
          </a:prstGeom>
        </p:spPr>
      </p:pic>
      <p:pic>
        <p:nvPicPr>
          <p:cNvPr id="1030" name="Picture 6" descr="http://hcs.ufl.edu/~kumar/index_files/CHREC_trans.gif"/>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93114" y="6005961"/>
            <a:ext cx="2056236" cy="5826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 name="Picture 6"/>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3442348" y="5430618"/>
            <a:ext cx="2157769" cy="412129"/>
          </a:xfrm>
          <a:prstGeom prst="rect">
            <a:avLst/>
          </a:prstGeom>
          <a:noFill/>
          <a:ln w="9525">
            <a:noFill/>
            <a:miter lim="800000"/>
            <a:headEnd/>
            <a:tailEnd/>
          </a:ln>
        </p:spPr>
      </p:pic>
      <p:sp>
        <p:nvSpPr>
          <p:cNvPr id="22" name="Subtitle 2"/>
          <p:cNvSpPr txBox="1">
            <a:spLocks/>
          </p:cNvSpPr>
          <p:nvPr/>
        </p:nvSpPr>
        <p:spPr>
          <a:xfrm>
            <a:off x="6204968" y="3898728"/>
            <a:ext cx="2253232" cy="1227611"/>
          </a:xfrm>
          <a:prstGeom prst="rect">
            <a:avLst/>
          </a:prstGeom>
        </p:spPr>
        <p:txBody>
          <a:bodyPr vert="horz" lIns="91440" tIns="45720" rIns="91440" bIns="45720" rtlCol="0">
            <a:normAutofit fontScale="55000" lnSpcReduction="2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lang="en-US" sz="2800" dirty="0">
                <a:solidFill>
                  <a:schemeClr val="bg1"/>
                </a:solidFill>
                <a:latin typeface="Arial" pitchFamily="34" charset="0"/>
                <a:cs typeface="Arial" pitchFamily="34" charset="0"/>
              </a:rPr>
              <a:t>Dr. Norman Fitz-Coy,</a:t>
            </a:r>
          </a:p>
          <a:p>
            <a:pPr lvl="0">
              <a:spcBef>
                <a:spcPct val="20000"/>
              </a:spcBef>
              <a:defRPr/>
            </a:pPr>
            <a:r>
              <a:rPr lang="en-US" sz="2800" dirty="0">
                <a:solidFill>
                  <a:schemeClr val="bg1"/>
                </a:solidFill>
                <a:latin typeface="Arial" pitchFamily="34" charset="0"/>
                <a:cs typeface="Arial" pitchFamily="34" charset="0"/>
              </a:rPr>
              <a:t>Kathryn Cason </a:t>
            </a:r>
          </a:p>
          <a:p>
            <a:pPr lvl="0">
              <a:spcBef>
                <a:spcPct val="20000"/>
              </a:spcBef>
              <a:defRPr/>
            </a:pPr>
            <a:r>
              <a:rPr lang="en-US" sz="2800" dirty="0">
                <a:solidFill>
                  <a:schemeClr val="bg1"/>
                </a:solidFill>
                <a:latin typeface="Arial" pitchFamily="34" charset="0"/>
                <a:cs typeface="Arial" pitchFamily="34" charset="0"/>
              </a:rPr>
              <a:t>Space Systems </a:t>
            </a:r>
          </a:p>
          <a:p>
            <a:pPr lvl="0">
              <a:spcBef>
                <a:spcPct val="20000"/>
              </a:spcBef>
              <a:defRPr/>
            </a:pPr>
            <a:r>
              <a:rPr lang="en-US" sz="2800" dirty="0">
                <a:solidFill>
                  <a:schemeClr val="bg1"/>
                </a:solidFill>
                <a:latin typeface="Arial" pitchFamily="34" charset="0"/>
                <a:cs typeface="Arial" pitchFamily="34" charset="0"/>
              </a:rPr>
              <a:t>Group (SSG)</a:t>
            </a:r>
          </a:p>
          <a:p>
            <a:pPr lvl="0">
              <a:spcBef>
                <a:spcPct val="20000"/>
              </a:spcBef>
              <a:defRPr/>
            </a:pPr>
            <a:r>
              <a:rPr lang="en-US" sz="2800" dirty="0">
                <a:solidFill>
                  <a:schemeClr val="bg1"/>
                </a:solidFill>
                <a:latin typeface="Arial" pitchFamily="34" charset="0"/>
                <a:cs typeface="Arial" pitchFamily="34" charset="0"/>
              </a:rPr>
              <a:t>www.mae.ufl.edu/ssg</a:t>
            </a:r>
            <a:r>
              <a:rPr lang="en-US" sz="2800" dirty="0" smtClean="0">
                <a:solidFill>
                  <a:schemeClr val="bg1"/>
                </a:solidFill>
                <a:latin typeface="Arial" pitchFamily="34" charset="0"/>
                <a:cs typeface="Arial" pitchFamily="34" charset="0"/>
              </a:rPr>
              <a:t>/</a:t>
            </a:r>
            <a:endParaRPr lang="en-US" sz="2800" dirty="0">
              <a:solidFill>
                <a:schemeClr val="bg1"/>
              </a:solidFill>
              <a:latin typeface="Arial" pitchFamily="34" charset="0"/>
              <a:cs typeface="Arial" pitchFamily="34" charset="0"/>
            </a:endParaRPr>
          </a:p>
        </p:txBody>
      </p:sp>
      <p:sp>
        <p:nvSpPr>
          <p:cNvPr id="23" name="Subtitle 2"/>
          <p:cNvSpPr txBox="1">
            <a:spLocks/>
          </p:cNvSpPr>
          <p:nvPr/>
        </p:nvSpPr>
        <p:spPr>
          <a:xfrm>
            <a:off x="3101010" y="3907460"/>
            <a:ext cx="3154846" cy="1610026"/>
          </a:xfrm>
          <a:prstGeom prst="rect">
            <a:avLst/>
          </a:prstGeom>
        </p:spPr>
        <p:txBody>
          <a:bodyPr vert="horz" lIns="91440" tIns="45720" rIns="91440" bIns="45720" rtlCol="0">
            <a:normAutofit fontScale="55000" lnSpcReduction="2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lang="en-US" sz="2800" dirty="0">
                <a:solidFill>
                  <a:schemeClr val="bg1"/>
                </a:solidFill>
                <a:latin typeface="Arial" pitchFamily="34" charset="0"/>
                <a:cs typeface="Arial" pitchFamily="34" charset="0"/>
              </a:rPr>
              <a:t>Dr. Ann Gordon-Ross,</a:t>
            </a:r>
          </a:p>
          <a:p>
            <a:pPr lvl="0">
              <a:spcBef>
                <a:spcPct val="20000"/>
              </a:spcBef>
              <a:defRPr/>
            </a:pPr>
            <a:r>
              <a:rPr lang="en-US" sz="2800" dirty="0">
                <a:solidFill>
                  <a:schemeClr val="bg1"/>
                </a:solidFill>
                <a:latin typeface="Arial" pitchFamily="34" charset="0"/>
                <a:cs typeface="Arial" pitchFamily="34" charset="0"/>
              </a:rPr>
              <a:t>Joe </a:t>
            </a:r>
            <a:r>
              <a:rPr lang="en-US" sz="2800" dirty="0" err="1">
                <a:solidFill>
                  <a:schemeClr val="bg1"/>
                </a:solidFill>
                <a:latin typeface="Arial" pitchFamily="34" charset="0"/>
                <a:cs typeface="Arial" pitchFamily="34" charset="0"/>
              </a:rPr>
              <a:t>Antoon</a:t>
            </a:r>
            <a:endParaRPr lang="en-US" sz="2800" dirty="0">
              <a:solidFill>
                <a:schemeClr val="bg1"/>
              </a:solidFill>
              <a:latin typeface="Arial" pitchFamily="34" charset="0"/>
              <a:cs typeface="Arial" pitchFamily="34" charset="0"/>
            </a:endParaRPr>
          </a:p>
          <a:p>
            <a:pPr lvl="0">
              <a:spcBef>
                <a:spcPct val="20000"/>
              </a:spcBef>
              <a:defRPr/>
            </a:pPr>
            <a:r>
              <a:rPr lang="en-US" sz="2800" dirty="0">
                <a:solidFill>
                  <a:schemeClr val="bg1"/>
                </a:solidFill>
                <a:latin typeface="Arial" pitchFamily="34" charset="0"/>
                <a:cs typeface="Arial" pitchFamily="34" charset="0"/>
              </a:rPr>
              <a:t>NSF Center for High Performance </a:t>
            </a:r>
          </a:p>
          <a:p>
            <a:pPr lvl="0">
              <a:spcBef>
                <a:spcPct val="20000"/>
              </a:spcBef>
              <a:defRPr/>
            </a:pPr>
            <a:r>
              <a:rPr lang="en-US" sz="2800" dirty="0">
                <a:solidFill>
                  <a:schemeClr val="bg1"/>
                </a:solidFill>
                <a:latin typeface="Arial" pitchFamily="34" charset="0"/>
                <a:cs typeface="Arial" pitchFamily="34" charset="0"/>
              </a:rPr>
              <a:t>Reconﬁgurable Computing (CHREC)</a:t>
            </a:r>
          </a:p>
          <a:p>
            <a:pPr lvl="0">
              <a:spcBef>
                <a:spcPct val="20000"/>
              </a:spcBef>
              <a:defRPr/>
            </a:pPr>
            <a:r>
              <a:rPr lang="en-US" sz="2800" dirty="0" smtClean="0">
                <a:solidFill>
                  <a:schemeClr val="bg1"/>
                </a:solidFill>
                <a:latin typeface="Arial" pitchFamily="34" charset="0"/>
                <a:cs typeface="Arial" pitchFamily="34" charset="0"/>
              </a:rPr>
              <a:t>www.chrec.org</a:t>
            </a:r>
            <a:endParaRPr lang="en-US" sz="2800" dirty="0">
              <a:solidFill>
                <a:schemeClr val="bg1"/>
              </a:solidFill>
              <a:latin typeface="Arial" pitchFamily="34" charset="0"/>
              <a:cs typeface="Arial" pitchFamily="34" charset="0"/>
            </a:endParaRPr>
          </a:p>
        </p:txBody>
      </p:sp>
      <p:sp>
        <p:nvSpPr>
          <p:cNvPr id="24" name="Subtitle 2"/>
          <p:cNvSpPr txBox="1">
            <a:spLocks/>
          </p:cNvSpPr>
          <p:nvPr/>
        </p:nvSpPr>
        <p:spPr>
          <a:xfrm>
            <a:off x="3148092" y="3190875"/>
            <a:ext cx="3060681" cy="504825"/>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kumimoji="0" lang="en-US" sz="2200" b="0" i="0" u="none" strike="noStrike" kern="1200" cap="none" spc="0" normalizeH="0" baseline="0" noProof="0" dirty="0" smtClean="0">
                <a:ln>
                  <a:noFill/>
                </a:ln>
                <a:solidFill>
                  <a:schemeClr val="bg1"/>
                </a:solidFill>
                <a:effectLst/>
                <a:uLnTx/>
                <a:uFillTx/>
                <a:latin typeface="Arial" pitchFamily="34" charset="0"/>
                <a:cs typeface="Arial" pitchFamily="34" charset="0"/>
              </a:rPr>
              <a:t>November 9</a:t>
            </a:r>
            <a:r>
              <a:rPr kumimoji="0" lang="en-US" sz="2200" b="0" i="0" u="none" strike="noStrike" kern="1200" cap="none" spc="0" normalizeH="0" baseline="30000" noProof="0" dirty="0" smtClean="0">
                <a:ln>
                  <a:noFill/>
                </a:ln>
                <a:solidFill>
                  <a:schemeClr val="bg1"/>
                </a:solidFill>
                <a:effectLst/>
                <a:uLnTx/>
                <a:uFillTx/>
                <a:latin typeface="Arial" pitchFamily="34" charset="0"/>
                <a:cs typeface="Arial" pitchFamily="34" charset="0"/>
              </a:rPr>
              <a:t>th</a:t>
            </a:r>
            <a:r>
              <a:rPr lang="en-US" sz="2200" dirty="0" smtClean="0">
                <a:solidFill>
                  <a:schemeClr val="bg1"/>
                </a:solidFill>
                <a:latin typeface="Arial" pitchFamily="34" charset="0"/>
                <a:cs typeface="Arial" pitchFamily="34" charset="0"/>
              </a:rPr>
              <a:t>, 2011</a:t>
            </a:r>
            <a:endParaRPr kumimoji="0" lang="en-US" sz="22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pic>
        <p:nvPicPr>
          <p:cNvPr id="13" name="Picture 12"/>
          <p:cNvPicPr>
            <a:picLocks noChangeAspect="1"/>
          </p:cNvPicPr>
          <p:nvPr/>
        </p:nvPicPr>
        <p:blipFill>
          <a:blip r:embed="rId8"/>
          <a:stretch>
            <a:fillRect/>
          </a:stretch>
        </p:blipFill>
        <p:spPr>
          <a:xfrm>
            <a:off x="7112964" y="5333343"/>
            <a:ext cx="1345235" cy="1345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ounded Rectangle 32"/>
          <p:cNvSpPr/>
          <p:nvPr/>
        </p:nvSpPr>
        <p:spPr>
          <a:xfrm>
            <a:off x="180973" y="1074867"/>
            <a:ext cx="4559263" cy="56307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NS-2 Simulation</a:t>
            </a:r>
          </a:p>
        </p:txBody>
      </p:sp>
      <p:sp>
        <p:nvSpPr>
          <p:cNvPr id="14" name="Content Placeholder 2"/>
          <p:cNvSpPr>
            <a:spLocks noGrp="1"/>
          </p:cNvSpPr>
          <p:nvPr>
            <p:ph idx="1"/>
          </p:nvPr>
        </p:nvSpPr>
        <p:spPr>
          <a:xfrm>
            <a:off x="428623" y="1321238"/>
            <a:ext cx="4393318" cy="5298637"/>
          </a:xfrm>
        </p:spPr>
        <p:txBody>
          <a:bodyPr>
            <a:noAutofit/>
          </a:bodyPr>
          <a:lstStyle/>
          <a:p>
            <a:pPr marL="0" indent="0">
              <a:spcBef>
                <a:spcPts val="480"/>
              </a:spcBef>
              <a:buNone/>
            </a:pPr>
            <a:r>
              <a:rPr lang="en-US" sz="2400" b="1" dirty="0">
                <a:solidFill>
                  <a:schemeClr val="tx2">
                    <a:lumMod val="75000"/>
                  </a:schemeClr>
                </a:solidFill>
              </a:rPr>
              <a:t>Propagation models calculate reception power</a:t>
            </a:r>
          </a:p>
          <a:p>
            <a:pPr lvl="1">
              <a:spcBef>
                <a:spcPts val="480"/>
              </a:spcBef>
            </a:pPr>
            <a:r>
              <a:rPr lang="en-US" sz="2400" dirty="0">
                <a:solidFill>
                  <a:schemeClr val="tx2">
                    <a:lumMod val="75000"/>
                  </a:schemeClr>
                </a:solidFill>
              </a:rPr>
              <a:t>Uses positions to find inter-node distances</a:t>
            </a:r>
            <a:endParaRPr lang="en-US" sz="2400" dirty="0" smtClean="0">
              <a:solidFill>
                <a:schemeClr val="tx2">
                  <a:lumMod val="75000"/>
                </a:schemeClr>
              </a:solidFill>
            </a:endParaRPr>
          </a:p>
          <a:p>
            <a:pPr marL="0" indent="0">
              <a:spcBef>
                <a:spcPts val="480"/>
              </a:spcBef>
              <a:buNone/>
            </a:pPr>
            <a:r>
              <a:rPr lang="en-US" sz="2400" b="1" dirty="0" smtClean="0">
                <a:solidFill>
                  <a:schemeClr val="tx2">
                    <a:lumMod val="75000"/>
                  </a:schemeClr>
                </a:solidFill>
              </a:rPr>
              <a:t>M</a:t>
            </a:r>
            <a:r>
              <a:rPr lang="en-US" sz="2400" b="1" dirty="0" smtClean="0">
                <a:solidFill>
                  <a:schemeClr val="tx2">
                    <a:lumMod val="75000"/>
                  </a:schemeClr>
                </a:solidFill>
              </a:rPr>
              <a:t>odified </a:t>
            </a:r>
            <a:r>
              <a:rPr lang="en-US" sz="2400" b="1" dirty="0">
                <a:solidFill>
                  <a:schemeClr val="tx2">
                    <a:lumMod val="75000"/>
                  </a:schemeClr>
                </a:solidFill>
              </a:rPr>
              <a:t>NS2’s </a:t>
            </a:r>
            <a:r>
              <a:rPr lang="en-US" sz="2400" b="1" dirty="0" err="1">
                <a:solidFill>
                  <a:schemeClr val="tx2">
                    <a:lumMod val="75000"/>
                  </a:schemeClr>
                </a:solidFill>
              </a:rPr>
              <a:t>FreeSpace</a:t>
            </a:r>
            <a:r>
              <a:rPr lang="en-US" sz="2400" b="1" dirty="0">
                <a:solidFill>
                  <a:schemeClr val="tx2">
                    <a:lumMod val="75000"/>
                  </a:schemeClr>
                </a:solidFill>
              </a:rPr>
              <a:t> propagation model</a:t>
            </a:r>
          </a:p>
          <a:p>
            <a:pPr lvl="1">
              <a:spcBef>
                <a:spcPts val="480"/>
              </a:spcBef>
            </a:pPr>
            <a:r>
              <a:rPr lang="en-US" sz="2400" dirty="0">
                <a:solidFill>
                  <a:schemeClr val="tx2">
                    <a:lumMod val="75000"/>
                  </a:schemeClr>
                </a:solidFill>
              </a:rPr>
              <a:t>Accepts positions from STK </a:t>
            </a:r>
            <a:r>
              <a:rPr lang="en-US" sz="2400" dirty="0" smtClean="0">
                <a:solidFill>
                  <a:schemeClr val="tx2">
                    <a:lumMod val="75000"/>
                  </a:schemeClr>
                </a:solidFill>
              </a:rPr>
              <a:t>database</a:t>
            </a:r>
          </a:p>
          <a:p>
            <a:pPr lvl="1">
              <a:spcBef>
                <a:spcPts val="480"/>
              </a:spcBef>
            </a:pPr>
            <a:r>
              <a:rPr lang="en-US" sz="2400" dirty="0" smtClean="0">
                <a:solidFill>
                  <a:schemeClr val="tx2">
                    <a:lumMod val="75000"/>
                  </a:schemeClr>
                </a:solidFill>
              </a:rPr>
              <a:t>D</a:t>
            </a:r>
            <a:r>
              <a:rPr lang="en-US" sz="2400" dirty="0" smtClean="0">
                <a:solidFill>
                  <a:schemeClr val="tx2">
                    <a:lumMod val="75000"/>
                  </a:schemeClr>
                </a:solidFill>
              </a:rPr>
              <a:t>espite </a:t>
            </a:r>
            <a:r>
              <a:rPr lang="en-US" sz="2400" dirty="0">
                <a:solidFill>
                  <a:schemeClr val="tx2">
                    <a:lumMod val="75000"/>
                  </a:schemeClr>
                </a:solidFill>
              </a:rPr>
              <a:t>being nearby in NS2’s topography</a:t>
            </a:r>
          </a:p>
          <a:p>
            <a:pPr lvl="1">
              <a:spcBef>
                <a:spcPts val="480"/>
              </a:spcBef>
            </a:pPr>
            <a:r>
              <a:rPr lang="en-US" dirty="0">
                <a:solidFill>
                  <a:schemeClr val="tx2">
                    <a:lumMod val="75000"/>
                  </a:schemeClr>
                </a:solidFill>
              </a:rPr>
              <a:t>Packets between distant nodes </a:t>
            </a:r>
            <a:r>
              <a:rPr lang="en-US" dirty="0" smtClean="0">
                <a:solidFill>
                  <a:schemeClr val="tx2">
                    <a:lumMod val="75000"/>
                  </a:schemeClr>
                </a:solidFill>
              </a:rPr>
              <a:t>drop</a:t>
            </a:r>
            <a:endParaRPr lang="en-US" dirty="0">
              <a:solidFill>
                <a:schemeClr val="tx2">
                  <a:lumMod val="75000"/>
                </a:schemeClr>
              </a:solidFill>
            </a:endParaRPr>
          </a:p>
        </p:txBody>
      </p:sp>
      <p:pic>
        <p:nvPicPr>
          <p:cNvPr id="31" name="Picture 30"/>
          <p:cNvPicPr>
            <a:picLocks noChangeAspect="1"/>
          </p:cNvPicPr>
          <p:nvPr/>
        </p:nvPicPr>
        <p:blipFill rotWithShape="1">
          <a:blip r:embed="rId3"/>
          <a:srcRect t="9790"/>
          <a:stretch/>
        </p:blipFill>
        <p:spPr>
          <a:xfrm>
            <a:off x="4821941" y="1321238"/>
            <a:ext cx="4322059" cy="2440689"/>
          </a:xfrm>
          <a:prstGeom prst="rect">
            <a:avLst/>
          </a:prstGeom>
        </p:spPr>
      </p:pic>
      <p:pic>
        <p:nvPicPr>
          <p:cNvPr id="32" name="Picture 31"/>
          <p:cNvPicPr>
            <a:picLocks noChangeAspect="1"/>
          </p:cNvPicPr>
          <p:nvPr/>
        </p:nvPicPr>
        <p:blipFill rotWithShape="1">
          <a:blip r:embed="rId4"/>
          <a:srcRect b="16268"/>
          <a:stretch/>
        </p:blipFill>
        <p:spPr>
          <a:xfrm>
            <a:off x="4821941" y="4063021"/>
            <a:ext cx="4014045" cy="109317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160958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Rounded Rectangle 34"/>
          <p:cNvSpPr/>
          <p:nvPr/>
        </p:nvSpPr>
        <p:spPr>
          <a:xfrm>
            <a:off x="457200" y="1210305"/>
            <a:ext cx="7829550" cy="33681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Experimental Setup</a:t>
            </a:r>
          </a:p>
        </p:txBody>
      </p:sp>
      <p:sp>
        <p:nvSpPr>
          <p:cNvPr id="14" name="Content Placeholder 2"/>
          <p:cNvSpPr>
            <a:spLocks noGrp="1"/>
          </p:cNvSpPr>
          <p:nvPr>
            <p:ph idx="1"/>
          </p:nvPr>
        </p:nvSpPr>
        <p:spPr>
          <a:xfrm>
            <a:off x="808492" y="1401199"/>
            <a:ext cx="8335508" cy="3586990"/>
          </a:xfrm>
        </p:spPr>
        <p:txBody>
          <a:bodyPr>
            <a:noAutofit/>
          </a:bodyPr>
          <a:lstStyle/>
          <a:p>
            <a:pPr marL="0" indent="0">
              <a:spcBef>
                <a:spcPts val="480"/>
              </a:spcBef>
              <a:buNone/>
            </a:pPr>
            <a:r>
              <a:rPr lang="en-US" sz="2400" b="1" dirty="0" smtClean="0">
                <a:solidFill>
                  <a:schemeClr val="tx2">
                    <a:lumMod val="75000"/>
                  </a:schemeClr>
                </a:solidFill>
              </a:rPr>
              <a:t>Simulated satellites for one week</a:t>
            </a:r>
            <a:endParaRPr lang="en-US" sz="2400" b="1" dirty="0" smtClean="0">
              <a:solidFill>
                <a:schemeClr val="tx2">
                  <a:lumMod val="75000"/>
                </a:schemeClr>
              </a:solidFill>
            </a:endParaRPr>
          </a:p>
          <a:p>
            <a:pPr>
              <a:spcBef>
                <a:spcPts val="480"/>
              </a:spcBef>
            </a:pPr>
            <a:r>
              <a:rPr lang="en-US" sz="2400" dirty="0" smtClean="0">
                <a:solidFill>
                  <a:schemeClr val="tx2">
                    <a:lumMod val="75000"/>
                  </a:schemeClr>
                </a:solidFill>
              </a:rPr>
              <a:t>6 stationary </a:t>
            </a:r>
            <a:r>
              <a:rPr lang="en-US" sz="2400" dirty="0" smtClean="0">
                <a:solidFill>
                  <a:schemeClr val="tx2">
                    <a:lumMod val="75000"/>
                  </a:schemeClr>
                </a:solidFill>
              </a:rPr>
              <a:t>mobile sink nodes</a:t>
            </a:r>
            <a:endParaRPr lang="en-US" sz="2400" dirty="0" smtClean="0">
              <a:solidFill>
                <a:schemeClr val="tx2">
                  <a:lumMod val="75000"/>
                </a:schemeClr>
              </a:solidFill>
            </a:endParaRPr>
          </a:p>
          <a:p>
            <a:pPr>
              <a:spcBef>
                <a:spcPts val="480"/>
              </a:spcBef>
            </a:pPr>
            <a:r>
              <a:rPr lang="en-US" sz="2400" dirty="0" smtClean="0">
                <a:solidFill>
                  <a:schemeClr val="tx2">
                    <a:lumMod val="75000"/>
                  </a:schemeClr>
                </a:solidFill>
              </a:rPr>
              <a:t>9 sensing satellites</a:t>
            </a:r>
          </a:p>
          <a:p>
            <a:pPr marL="0" indent="0">
              <a:spcBef>
                <a:spcPts val="480"/>
              </a:spcBef>
              <a:buNone/>
            </a:pPr>
            <a:r>
              <a:rPr lang="en-US" sz="2400" b="1" dirty="0" smtClean="0">
                <a:solidFill>
                  <a:schemeClr val="tx2">
                    <a:lumMod val="75000"/>
                  </a:schemeClr>
                </a:solidFill>
              </a:rPr>
              <a:t>Network information</a:t>
            </a:r>
            <a:endParaRPr lang="en-US" sz="2400" b="1" dirty="0">
              <a:solidFill>
                <a:schemeClr val="tx2">
                  <a:lumMod val="75000"/>
                </a:schemeClr>
              </a:solidFill>
            </a:endParaRPr>
          </a:p>
          <a:p>
            <a:pPr>
              <a:spcBef>
                <a:spcPts val="480"/>
              </a:spcBef>
            </a:pPr>
            <a:r>
              <a:rPr lang="en-US" sz="2400" dirty="0" smtClean="0">
                <a:solidFill>
                  <a:schemeClr val="tx2">
                    <a:lumMod val="75000"/>
                  </a:schemeClr>
                </a:solidFill>
              </a:rPr>
              <a:t>802.11b MAC layer</a:t>
            </a:r>
          </a:p>
          <a:p>
            <a:pPr>
              <a:spcBef>
                <a:spcPts val="480"/>
              </a:spcBef>
            </a:pPr>
            <a:r>
              <a:rPr lang="en-US" sz="2400" dirty="0" smtClean="0">
                <a:solidFill>
                  <a:schemeClr val="tx2">
                    <a:lumMod val="75000"/>
                  </a:schemeClr>
                </a:solidFill>
              </a:rPr>
              <a:t>Network traffic sent in uniform UDP bursts</a:t>
            </a:r>
          </a:p>
          <a:p>
            <a:pPr>
              <a:spcBef>
                <a:spcPts val="480"/>
              </a:spcBef>
            </a:pPr>
            <a:r>
              <a:rPr lang="en-US" sz="2400" dirty="0" smtClean="0">
                <a:solidFill>
                  <a:schemeClr val="tx2">
                    <a:lumMod val="75000"/>
                  </a:schemeClr>
                </a:solidFill>
              </a:rPr>
              <a:t>Nodes start transmitting when in range </a:t>
            </a:r>
            <a:endParaRPr lang="en-US" sz="2400" dirty="0">
              <a:solidFill>
                <a:schemeClr val="tx2">
                  <a:lumMod val="75000"/>
                </a:schemeClr>
              </a:solidFill>
            </a:endParaRPr>
          </a:p>
        </p:txBody>
      </p:sp>
      <p:pic>
        <p:nvPicPr>
          <p:cNvPr id="34" name="Picture 33"/>
          <p:cNvPicPr>
            <a:picLocks noChangeAspect="1"/>
          </p:cNvPicPr>
          <p:nvPr/>
        </p:nvPicPr>
        <p:blipFill rotWithShape="1">
          <a:blip r:embed="rId3"/>
          <a:srcRect r="38514"/>
          <a:stretch/>
        </p:blipFill>
        <p:spPr>
          <a:xfrm>
            <a:off x="1382442" y="6337881"/>
            <a:ext cx="3235330" cy="333285"/>
          </a:xfrm>
          <a:prstGeom prst="rect">
            <a:avLst/>
          </a:prstGeom>
        </p:spPr>
      </p:pic>
      <p:pic>
        <p:nvPicPr>
          <p:cNvPr id="6" name="Picture 5"/>
          <p:cNvPicPr>
            <a:picLocks noChangeAspect="1"/>
          </p:cNvPicPr>
          <p:nvPr/>
        </p:nvPicPr>
        <p:blipFill rotWithShape="1">
          <a:blip r:embed="rId4"/>
          <a:srcRect r="6436"/>
          <a:stretch/>
        </p:blipFill>
        <p:spPr>
          <a:xfrm>
            <a:off x="1382442" y="4989243"/>
            <a:ext cx="6510729" cy="787764"/>
          </a:xfrm>
          <a:prstGeom prst="rect">
            <a:avLst/>
          </a:prstGeom>
        </p:spPr>
      </p:pic>
      <p:pic>
        <p:nvPicPr>
          <p:cNvPr id="7" name="Picture 6"/>
          <p:cNvPicPr>
            <a:picLocks noChangeAspect="1"/>
          </p:cNvPicPr>
          <p:nvPr/>
        </p:nvPicPr>
        <p:blipFill rotWithShape="1">
          <a:blip r:embed="rId5"/>
          <a:srcRect r="40087"/>
          <a:stretch/>
        </p:blipFill>
        <p:spPr>
          <a:xfrm>
            <a:off x="1382442" y="5720030"/>
            <a:ext cx="3164633" cy="464579"/>
          </a:xfrm>
          <a:prstGeom prst="rect">
            <a:avLst/>
          </a:prstGeom>
        </p:spPr>
      </p:pic>
      <p:sp>
        <p:nvSpPr>
          <p:cNvPr id="8" name="Rectangle 7"/>
          <p:cNvSpPr/>
          <p:nvPr/>
        </p:nvSpPr>
        <p:spPr>
          <a:xfrm>
            <a:off x="1068118" y="4581850"/>
            <a:ext cx="2688685" cy="430887"/>
          </a:xfrm>
          <a:prstGeom prst="rect">
            <a:avLst/>
          </a:prstGeom>
        </p:spPr>
        <p:txBody>
          <a:bodyPr wrap="none">
            <a:spAutoFit/>
          </a:bodyPr>
          <a:lstStyle/>
          <a:p>
            <a:pPr lvl="1">
              <a:spcBef>
                <a:spcPts val="480"/>
              </a:spcBef>
            </a:pPr>
            <a:r>
              <a:rPr lang="en-US" sz="2200" b="1" dirty="0" smtClean="0"/>
              <a:t>MAC </a:t>
            </a:r>
            <a:r>
              <a:rPr lang="en-US" sz="2200" b="1" dirty="0"/>
              <a:t>Parameters:</a:t>
            </a:r>
            <a:endParaRPr lang="en-US" sz="2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32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a:xfrm>
            <a:off x="63084" y="5207437"/>
            <a:ext cx="9080916" cy="10228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NS-2 Simulation Results</a:t>
            </a:r>
          </a:p>
        </p:txBody>
      </p:sp>
      <p:pic>
        <p:nvPicPr>
          <p:cNvPr id="6" name="Picture 5"/>
          <p:cNvPicPr>
            <a:picLocks noChangeAspect="1"/>
          </p:cNvPicPr>
          <p:nvPr/>
        </p:nvPicPr>
        <p:blipFill>
          <a:blip r:embed="rId3"/>
          <a:stretch>
            <a:fillRect/>
          </a:stretch>
        </p:blipFill>
        <p:spPr>
          <a:xfrm>
            <a:off x="0" y="1219201"/>
            <a:ext cx="4215984" cy="3451224"/>
          </a:xfrm>
          <a:prstGeom prst="rect">
            <a:avLst/>
          </a:prstGeom>
        </p:spPr>
      </p:pic>
      <p:sp>
        <p:nvSpPr>
          <p:cNvPr id="7" name="Content Placeholder 2"/>
          <p:cNvSpPr>
            <a:spLocks noGrp="1"/>
          </p:cNvSpPr>
          <p:nvPr>
            <p:ph idx="1"/>
          </p:nvPr>
        </p:nvSpPr>
        <p:spPr>
          <a:xfrm>
            <a:off x="63084" y="5207437"/>
            <a:ext cx="9080916" cy="1294586"/>
          </a:xfrm>
        </p:spPr>
        <p:txBody>
          <a:bodyPr>
            <a:noAutofit/>
          </a:bodyPr>
          <a:lstStyle/>
          <a:p>
            <a:pPr>
              <a:spcBef>
                <a:spcPts val="480"/>
              </a:spcBef>
            </a:pPr>
            <a:r>
              <a:rPr lang="en-US" sz="2400" dirty="0" smtClean="0">
                <a:solidFill>
                  <a:schemeClr val="tx2">
                    <a:lumMod val="75000"/>
                  </a:schemeClr>
                </a:solidFill>
              </a:rPr>
              <a:t>Access window times between sensing and sink satellite</a:t>
            </a:r>
          </a:p>
          <a:p>
            <a:pPr>
              <a:spcBef>
                <a:spcPts val="480"/>
              </a:spcBef>
            </a:pPr>
            <a:r>
              <a:rPr lang="en-US" sz="2400" dirty="0">
                <a:solidFill>
                  <a:schemeClr val="tx2">
                    <a:lumMod val="75000"/>
                  </a:schemeClr>
                </a:solidFill>
              </a:rPr>
              <a:t>Three month time span from January 12, 2011 to April 12, </a:t>
            </a:r>
            <a:r>
              <a:rPr lang="en-US" sz="2400" dirty="0" smtClean="0">
                <a:solidFill>
                  <a:schemeClr val="tx2">
                    <a:lumMod val="75000"/>
                  </a:schemeClr>
                </a:solidFill>
              </a:rPr>
              <a:t>2011</a:t>
            </a:r>
            <a:endParaRPr lang="en-US" sz="2400" dirty="0">
              <a:solidFill>
                <a:schemeClr val="tx2">
                  <a:lumMod val="75000"/>
                </a:schemeClr>
              </a:solidFill>
            </a:endParaRPr>
          </a:p>
        </p:txBody>
      </p:sp>
      <p:pic>
        <p:nvPicPr>
          <p:cNvPr id="3" name="Picture 2"/>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15984" y="1219201"/>
            <a:ext cx="4600159" cy="3451224"/>
          </a:xfrm>
          <a:prstGeom prst="rect">
            <a:avLst/>
          </a:prstGeom>
        </p:spPr>
      </p:pic>
      <p:sp>
        <p:nvSpPr>
          <p:cNvPr id="4" name="Rectangle 3"/>
          <p:cNvSpPr/>
          <p:nvPr/>
        </p:nvSpPr>
        <p:spPr>
          <a:xfrm>
            <a:off x="1955095" y="4683641"/>
            <a:ext cx="776110" cy="369332"/>
          </a:xfrm>
          <a:prstGeom prst="rect">
            <a:avLst/>
          </a:prstGeom>
        </p:spPr>
        <p:txBody>
          <a:bodyPr wrap="none">
            <a:spAutoFit/>
          </a:bodyPr>
          <a:lstStyle/>
          <a:p>
            <a:r>
              <a:rPr lang="en-US" dirty="0" smtClean="0">
                <a:solidFill>
                  <a:schemeClr val="tx2">
                    <a:lumMod val="75000"/>
                  </a:schemeClr>
                </a:solidFill>
              </a:rPr>
              <a:t>SSRGT</a:t>
            </a:r>
            <a:endParaRPr lang="en-US" dirty="0"/>
          </a:p>
        </p:txBody>
      </p:sp>
      <p:sp>
        <p:nvSpPr>
          <p:cNvPr id="5" name="Rectangle 4"/>
          <p:cNvSpPr/>
          <p:nvPr/>
        </p:nvSpPr>
        <p:spPr>
          <a:xfrm>
            <a:off x="6269920" y="4670425"/>
            <a:ext cx="822918" cy="369332"/>
          </a:xfrm>
          <a:prstGeom prst="rect">
            <a:avLst/>
          </a:prstGeom>
        </p:spPr>
        <p:txBody>
          <a:bodyPr wrap="none">
            <a:spAutoFit/>
          </a:bodyPr>
          <a:lstStyle/>
          <a:p>
            <a:r>
              <a:rPr lang="en-US" dirty="0" smtClean="0">
                <a:solidFill>
                  <a:schemeClr val="tx2">
                    <a:lumMod val="75000"/>
                  </a:schemeClr>
                </a:solidFill>
              </a:rPr>
              <a:t>Flower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758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a:xfrm>
            <a:off x="63084" y="5207437"/>
            <a:ext cx="9080916" cy="10228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NS-2 Simulation Results</a:t>
            </a:r>
          </a:p>
        </p:txBody>
      </p:sp>
      <p:sp>
        <p:nvSpPr>
          <p:cNvPr id="7" name="Content Placeholder 2"/>
          <p:cNvSpPr>
            <a:spLocks noGrp="1"/>
          </p:cNvSpPr>
          <p:nvPr>
            <p:ph idx="1"/>
          </p:nvPr>
        </p:nvSpPr>
        <p:spPr>
          <a:xfrm>
            <a:off x="63084" y="5207437"/>
            <a:ext cx="9080916" cy="1294586"/>
          </a:xfrm>
        </p:spPr>
        <p:txBody>
          <a:bodyPr>
            <a:noAutofit/>
          </a:bodyPr>
          <a:lstStyle/>
          <a:p>
            <a:pPr>
              <a:spcBef>
                <a:spcPts val="480"/>
              </a:spcBef>
            </a:pPr>
            <a:r>
              <a:rPr lang="en-US" sz="2400" dirty="0" smtClean="0">
                <a:solidFill>
                  <a:schemeClr val="tx2">
                    <a:lumMod val="75000"/>
                  </a:schemeClr>
                </a:solidFill>
              </a:rPr>
              <a:t>Access window times between sensing and sink satellite</a:t>
            </a:r>
          </a:p>
          <a:p>
            <a:pPr>
              <a:spcBef>
                <a:spcPts val="480"/>
              </a:spcBef>
            </a:pPr>
            <a:r>
              <a:rPr lang="en-US" sz="2400" dirty="0">
                <a:solidFill>
                  <a:schemeClr val="tx2">
                    <a:lumMod val="75000"/>
                  </a:schemeClr>
                </a:solidFill>
              </a:rPr>
              <a:t>Three month time span from January 12, 2011 to April 12, </a:t>
            </a:r>
            <a:r>
              <a:rPr lang="en-US" sz="2400" dirty="0" smtClean="0">
                <a:solidFill>
                  <a:schemeClr val="tx2">
                    <a:lumMod val="75000"/>
                  </a:schemeClr>
                </a:solidFill>
              </a:rPr>
              <a:t>2011</a:t>
            </a:r>
            <a:endParaRPr lang="en-US" sz="2400" dirty="0">
              <a:solidFill>
                <a:schemeClr val="tx2">
                  <a:lumMod val="75000"/>
                </a:schemeClr>
              </a:solidFill>
            </a:endParaRPr>
          </a:p>
        </p:txBody>
      </p:sp>
      <p:pic>
        <p:nvPicPr>
          <p:cNvPr id="9" name="Picture 8"/>
          <p:cNvPicPr>
            <a:picLocks noChangeAspect="1"/>
          </p:cNvPicPr>
          <p:nvPr/>
        </p:nvPicPr>
        <p:blipFill>
          <a:blip r:embed="rId3"/>
          <a:stretch>
            <a:fillRect/>
          </a:stretch>
        </p:blipFill>
        <p:spPr>
          <a:xfrm>
            <a:off x="1498600" y="1238250"/>
            <a:ext cx="5918200" cy="3810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8613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NS-2 Simulation Results</a:t>
            </a:r>
          </a:p>
        </p:txBody>
      </p:sp>
      <p:pic>
        <p:nvPicPr>
          <p:cNvPr id="9" name="Picture 8"/>
          <p:cNvPicPr>
            <a:picLocks noChangeAspect="1"/>
          </p:cNvPicPr>
          <p:nvPr/>
        </p:nvPicPr>
        <p:blipFill rotWithShape="1">
          <a:blip r:embed="rId3"/>
          <a:srcRect l="6114" b="27106"/>
          <a:stretch/>
        </p:blipFill>
        <p:spPr>
          <a:xfrm>
            <a:off x="470831" y="1152174"/>
            <a:ext cx="3914481" cy="1920935"/>
          </a:xfrm>
          <a:prstGeom prst="rect">
            <a:avLst/>
          </a:prstGeom>
        </p:spPr>
      </p:pic>
      <p:pic>
        <p:nvPicPr>
          <p:cNvPr id="10" name="Picture 9"/>
          <p:cNvPicPr>
            <a:picLocks noChangeAspect="1"/>
          </p:cNvPicPr>
          <p:nvPr/>
        </p:nvPicPr>
        <p:blipFill rotWithShape="1">
          <a:blip r:embed="rId4"/>
          <a:srcRect l="6473" b="26956"/>
          <a:stretch/>
        </p:blipFill>
        <p:spPr>
          <a:xfrm>
            <a:off x="4821441" y="1137492"/>
            <a:ext cx="4002538" cy="1935617"/>
          </a:xfrm>
          <a:prstGeom prst="rect">
            <a:avLst/>
          </a:prstGeom>
        </p:spPr>
      </p:pic>
      <p:pic>
        <p:nvPicPr>
          <p:cNvPr id="11" name="Picture 10"/>
          <p:cNvPicPr>
            <a:picLocks noChangeAspect="1"/>
          </p:cNvPicPr>
          <p:nvPr/>
        </p:nvPicPr>
        <p:blipFill rotWithShape="1">
          <a:blip r:embed="rId5"/>
          <a:srcRect l="5707" b="25191"/>
          <a:stretch/>
        </p:blipFill>
        <p:spPr>
          <a:xfrm>
            <a:off x="457199" y="3614781"/>
            <a:ext cx="3986835" cy="1965913"/>
          </a:xfrm>
          <a:prstGeom prst="rect">
            <a:avLst/>
          </a:prstGeom>
        </p:spPr>
      </p:pic>
      <p:pic>
        <p:nvPicPr>
          <p:cNvPr id="12" name="Picture 11"/>
          <p:cNvPicPr>
            <a:picLocks noChangeAspect="1"/>
          </p:cNvPicPr>
          <p:nvPr/>
        </p:nvPicPr>
        <p:blipFill rotWithShape="1">
          <a:blip r:embed="rId6"/>
          <a:srcRect l="6428" b="25191"/>
          <a:stretch/>
        </p:blipFill>
        <p:spPr>
          <a:xfrm>
            <a:off x="4821441" y="3614781"/>
            <a:ext cx="4031900" cy="1965913"/>
          </a:xfrm>
          <a:prstGeom prst="rect">
            <a:avLst/>
          </a:prstGeom>
        </p:spPr>
      </p:pic>
      <p:sp>
        <p:nvSpPr>
          <p:cNvPr id="13" name="TextBox 12"/>
          <p:cNvSpPr txBox="1"/>
          <p:nvPr/>
        </p:nvSpPr>
        <p:spPr>
          <a:xfrm rot="16200000">
            <a:off x="-341512" y="4316484"/>
            <a:ext cx="1320426" cy="276999"/>
          </a:xfrm>
          <a:prstGeom prst="rect">
            <a:avLst/>
          </a:prstGeom>
          <a:noFill/>
        </p:spPr>
        <p:txBody>
          <a:bodyPr wrap="none" rtlCol="0">
            <a:spAutoFit/>
          </a:bodyPr>
          <a:lstStyle/>
          <a:p>
            <a:r>
              <a:rPr lang="en-US" sz="1200" b="1" dirty="0" err="1" smtClean="0"/>
              <a:t>Thoughput</a:t>
            </a:r>
            <a:r>
              <a:rPr lang="en-US" sz="1200" b="1" dirty="0" smtClean="0"/>
              <a:t> (kbps)</a:t>
            </a:r>
            <a:endParaRPr lang="en-US" sz="1200" b="1" dirty="0"/>
          </a:p>
        </p:txBody>
      </p:sp>
      <p:sp>
        <p:nvSpPr>
          <p:cNvPr id="14" name="Rectangle 13"/>
          <p:cNvSpPr/>
          <p:nvPr/>
        </p:nvSpPr>
        <p:spPr>
          <a:xfrm rot="16200000">
            <a:off x="-451537" y="1873742"/>
            <a:ext cx="1567737" cy="276999"/>
          </a:xfrm>
          <a:prstGeom prst="rect">
            <a:avLst/>
          </a:prstGeom>
        </p:spPr>
        <p:txBody>
          <a:bodyPr wrap="none">
            <a:spAutoFit/>
          </a:bodyPr>
          <a:lstStyle/>
          <a:p>
            <a:r>
              <a:rPr lang="en-US" sz="1200" b="1" dirty="0" smtClean="0"/>
              <a:t>Packet Drop Ratio (%)</a:t>
            </a:r>
            <a:endParaRPr lang="en-US" sz="1200" b="1" dirty="0"/>
          </a:p>
        </p:txBody>
      </p:sp>
      <p:sp>
        <p:nvSpPr>
          <p:cNvPr id="15" name="Rectangle 14"/>
          <p:cNvSpPr/>
          <p:nvPr/>
        </p:nvSpPr>
        <p:spPr>
          <a:xfrm rot="16200000">
            <a:off x="3899073" y="1873742"/>
            <a:ext cx="1567737" cy="276999"/>
          </a:xfrm>
          <a:prstGeom prst="rect">
            <a:avLst/>
          </a:prstGeom>
        </p:spPr>
        <p:txBody>
          <a:bodyPr wrap="none">
            <a:spAutoFit/>
          </a:bodyPr>
          <a:lstStyle/>
          <a:p>
            <a:r>
              <a:rPr lang="en-US" sz="1200" b="1" dirty="0" smtClean="0"/>
              <a:t>Packet Drop Ratio (%)</a:t>
            </a:r>
            <a:endParaRPr lang="en-US" sz="1200" b="1" dirty="0"/>
          </a:p>
        </p:txBody>
      </p:sp>
      <p:sp>
        <p:nvSpPr>
          <p:cNvPr id="16" name="Rectangle 15"/>
          <p:cNvSpPr/>
          <p:nvPr/>
        </p:nvSpPr>
        <p:spPr>
          <a:xfrm rot="16200000">
            <a:off x="3899071" y="4316483"/>
            <a:ext cx="1567737" cy="276999"/>
          </a:xfrm>
          <a:prstGeom prst="rect">
            <a:avLst/>
          </a:prstGeom>
        </p:spPr>
        <p:txBody>
          <a:bodyPr wrap="none">
            <a:spAutoFit/>
          </a:bodyPr>
          <a:lstStyle/>
          <a:p>
            <a:r>
              <a:rPr lang="en-US" sz="1200" b="1" dirty="0" smtClean="0"/>
              <a:t>Packet Drop Ratio (%)</a:t>
            </a:r>
            <a:endParaRPr lang="en-US" sz="1200" b="1" dirty="0"/>
          </a:p>
        </p:txBody>
      </p:sp>
      <p:pic>
        <p:nvPicPr>
          <p:cNvPr id="17" name="Picture 16"/>
          <p:cNvPicPr>
            <a:picLocks noChangeAspect="1"/>
          </p:cNvPicPr>
          <p:nvPr/>
        </p:nvPicPr>
        <p:blipFill rotWithShape="1">
          <a:blip r:embed="rId6"/>
          <a:srcRect l="26312" t="89473" r="29724"/>
          <a:stretch/>
        </p:blipFill>
        <p:spPr>
          <a:xfrm>
            <a:off x="3097704" y="5965570"/>
            <a:ext cx="2943782" cy="429871"/>
          </a:xfrm>
          <a:prstGeom prst="rect">
            <a:avLst/>
          </a:prstGeom>
        </p:spPr>
      </p:pic>
      <p:sp>
        <p:nvSpPr>
          <p:cNvPr id="18" name="TextBox 17"/>
          <p:cNvSpPr txBox="1"/>
          <p:nvPr/>
        </p:nvSpPr>
        <p:spPr>
          <a:xfrm>
            <a:off x="1408761" y="5442194"/>
            <a:ext cx="2172390" cy="276999"/>
          </a:xfrm>
          <a:prstGeom prst="rect">
            <a:avLst/>
          </a:prstGeom>
          <a:noFill/>
        </p:spPr>
        <p:txBody>
          <a:bodyPr wrap="none" rtlCol="0">
            <a:spAutoFit/>
          </a:bodyPr>
          <a:lstStyle/>
          <a:p>
            <a:r>
              <a:rPr lang="en-US" sz="1200" b="1" dirty="0" smtClean="0"/>
              <a:t>Inter-Packet Time Interval (sec)</a:t>
            </a:r>
            <a:endParaRPr lang="en-US" sz="1200" b="1" dirty="0"/>
          </a:p>
        </p:txBody>
      </p:sp>
      <p:sp>
        <p:nvSpPr>
          <p:cNvPr id="19" name="TextBox 18"/>
          <p:cNvSpPr txBox="1"/>
          <p:nvPr/>
        </p:nvSpPr>
        <p:spPr>
          <a:xfrm>
            <a:off x="6041486" y="5442194"/>
            <a:ext cx="2172390" cy="276999"/>
          </a:xfrm>
          <a:prstGeom prst="rect">
            <a:avLst/>
          </a:prstGeom>
          <a:noFill/>
        </p:spPr>
        <p:txBody>
          <a:bodyPr wrap="none" rtlCol="0">
            <a:spAutoFit/>
          </a:bodyPr>
          <a:lstStyle/>
          <a:p>
            <a:r>
              <a:rPr lang="en-US" sz="1200" b="1" dirty="0" smtClean="0"/>
              <a:t>Inter-Packet Time Interval (sec)</a:t>
            </a:r>
            <a:endParaRPr lang="en-US" sz="1200" b="1" dirty="0"/>
          </a:p>
        </p:txBody>
      </p:sp>
      <p:sp>
        <p:nvSpPr>
          <p:cNvPr id="20" name="TextBox 19"/>
          <p:cNvSpPr txBox="1"/>
          <p:nvPr/>
        </p:nvSpPr>
        <p:spPr>
          <a:xfrm>
            <a:off x="5729640" y="3073109"/>
            <a:ext cx="2557110" cy="276999"/>
          </a:xfrm>
          <a:prstGeom prst="rect">
            <a:avLst/>
          </a:prstGeom>
          <a:noFill/>
        </p:spPr>
        <p:txBody>
          <a:bodyPr wrap="none" rtlCol="0">
            <a:spAutoFit/>
          </a:bodyPr>
          <a:lstStyle/>
          <a:p>
            <a:r>
              <a:rPr lang="en-US" sz="1200" b="1" dirty="0" smtClean="0"/>
              <a:t>Sink to Ground 802.11 Slot Time (ms)</a:t>
            </a:r>
            <a:endParaRPr lang="en-US" sz="1200" b="1" dirty="0"/>
          </a:p>
        </p:txBody>
      </p:sp>
      <p:sp>
        <p:nvSpPr>
          <p:cNvPr id="21" name="TextBox 20"/>
          <p:cNvSpPr txBox="1"/>
          <p:nvPr/>
        </p:nvSpPr>
        <p:spPr>
          <a:xfrm>
            <a:off x="1408761" y="3073109"/>
            <a:ext cx="2505814" cy="276999"/>
          </a:xfrm>
          <a:prstGeom prst="rect">
            <a:avLst/>
          </a:prstGeom>
          <a:noFill/>
        </p:spPr>
        <p:txBody>
          <a:bodyPr wrap="none" rtlCol="0">
            <a:spAutoFit/>
          </a:bodyPr>
          <a:lstStyle/>
          <a:p>
            <a:r>
              <a:rPr lang="en-US" sz="1200" b="1" dirty="0" smtClean="0"/>
              <a:t>Source to Sink 802.11 Slot Time (ms)</a:t>
            </a:r>
            <a:endParaRPr lang="en-US" sz="1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0537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ounded Rectangle 15"/>
          <p:cNvSpPr/>
          <p:nvPr/>
        </p:nvSpPr>
        <p:spPr>
          <a:xfrm>
            <a:off x="228600" y="1076326"/>
            <a:ext cx="8591550" cy="43301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6" name="Picture 23"/>
          <p:cNvPicPr>
            <a:picLocks noChangeAspect="1"/>
          </p:cNvPicPr>
          <p:nvPr/>
        </p:nvPicPr>
        <p:blipFill>
          <a:blip r:embed="rId3">
            <a:clrChange>
              <a:clrFrom>
                <a:srgbClr val="FEFEFE"/>
              </a:clrFrom>
              <a:clrTo>
                <a:srgbClr val="FEFEFE">
                  <a:alpha val="0"/>
                </a:srgbClr>
              </a:clrTo>
            </a:clrChange>
          </a:blip>
          <a:srcRect/>
          <a:stretch>
            <a:fillRect/>
          </a:stretch>
        </p:blipFill>
        <p:spPr bwMode="auto">
          <a:xfrm rot="5400000">
            <a:off x="3973827" y="2851023"/>
            <a:ext cx="1371600" cy="7054850"/>
          </a:xfrm>
          <a:prstGeom prst="rect">
            <a:avLst/>
          </a:prstGeom>
          <a:noFill/>
          <a:ln w="9525">
            <a:noFill/>
            <a:miter lim="800000"/>
            <a:headEnd/>
            <a:tailEnd/>
          </a:ln>
        </p:spPr>
      </p:pic>
      <p:pic>
        <p:nvPicPr>
          <p:cNvPr id="7" name="Picture 15"/>
          <p:cNvPicPr>
            <a:picLocks noChangeAspect="1"/>
          </p:cNvPicPr>
          <p:nvPr/>
        </p:nvPicPr>
        <p:blipFill>
          <a:blip r:embed="rId4">
            <a:clrChange>
              <a:clrFrom>
                <a:srgbClr val="FFFFFF"/>
              </a:clrFrom>
              <a:clrTo>
                <a:srgbClr val="FFFFFF">
                  <a:alpha val="0"/>
                </a:srgbClr>
              </a:clrTo>
            </a:clrChange>
          </a:blip>
          <a:srcRect b="5855"/>
          <a:stretch>
            <a:fillRect/>
          </a:stretch>
        </p:blipFill>
        <p:spPr bwMode="auto">
          <a:xfrm rot="1070848" flipH="1">
            <a:off x="1492827" y="6202025"/>
            <a:ext cx="769135" cy="762712"/>
          </a:xfrm>
          <a:prstGeom prst="rect">
            <a:avLst/>
          </a:prstGeom>
          <a:noFill/>
          <a:ln w="9525">
            <a:noFill/>
            <a:miter lim="800000"/>
            <a:headEnd/>
            <a:tailEnd/>
          </a:ln>
        </p:spPr>
      </p:pic>
      <p:pic>
        <p:nvPicPr>
          <p:cNvPr id="8" name="Picture 15"/>
          <p:cNvPicPr>
            <a:picLocks noChangeAspect="1"/>
          </p:cNvPicPr>
          <p:nvPr/>
        </p:nvPicPr>
        <p:blipFill>
          <a:blip r:embed="rId4">
            <a:clrChange>
              <a:clrFrom>
                <a:srgbClr val="FFFFFF"/>
              </a:clrFrom>
              <a:clrTo>
                <a:srgbClr val="FFFFFF">
                  <a:alpha val="0"/>
                </a:srgbClr>
              </a:clrTo>
            </a:clrChange>
          </a:blip>
          <a:srcRect b="5855"/>
          <a:stretch>
            <a:fillRect/>
          </a:stretch>
        </p:blipFill>
        <p:spPr bwMode="auto">
          <a:xfrm rot="3574469" flipH="1">
            <a:off x="2749487" y="5535818"/>
            <a:ext cx="626949" cy="621714"/>
          </a:xfrm>
          <a:prstGeom prst="rect">
            <a:avLst/>
          </a:prstGeom>
          <a:noFill/>
          <a:ln w="9525">
            <a:noFill/>
            <a:miter lim="800000"/>
            <a:headEnd/>
            <a:tailEnd/>
          </a:ln>
        </p:spPr>
      </p:pic>
      <p:pic>
        <p:nvPicPr>
          <p:cNvPr id="9" name="Picture 15"/>
          <p:cNvPicPr>
            <a:picLocks noChangeAspect="1"/>
          </p:cNvPicPr>
          <p:nvPr/>
        </p:nvPicPr>
        <p:blipFill>
          <a:blip r:embed="rId4">
            <a:clrChange>
              <a:clrFrom>
                <a:srgbClr val="FFFFFF"/>
              </a:clrFrom>
              <a:clrTo>
                <a:srgbClr val="FFFFFF">
                  <a:alpha val="0"/>
                </a:srgbClr>
              </a:clrTo>
            </a:clrChange>
          </a:blip>
          <a:srcRect b="5855"/>
          <a:stretch>
            <a:fillRect/>
          </a:stretch>
        </p:blipFill>
        <p:spPr bwMode="auto">
          <a:xfrm rot="7424843" flipH="1">
            <a:off x="6260074" y="5706776"/>
            <a:ext cx="422352" cy="418825"/>
          </a:xfrm>
          <a:prstGeom prst="rect">
            <a:avLst/>
          </a:prstGeom>
          <a:noFill/>
          <a:ln w="9525">
            <a:noFill/>
            <a:miter lim="800000"/>
            <a:headEnd/>
            <a:tailEnd/>
          </a:ln>
        </p:spPr>
      </p:pic>
      <p:pic>
        <p:nvPicPr>
          <p:cNvPr id="10" name="Picture 15"/>
          <p:cNvPicPr>
            <a:picLocks noChangeAspect="1"/>
          </p:cNvPicPr>
          <p:nvPr/>
        </p:nvPicPr>
        <p:blipFill>
          <a:blip r:embed="rId4">
            <a:clrChange>
              <a:clrFrom>
                <a:srgbClr val="FFFFFF"/>
              </a:clrFrom>
              <a:clrTo>
                <a:srgbClr val="FFFFFF">
                  <a:alpha val="0"/>
                </a:srgbClr>
              </a:clrTo>
            </a:clrChange>
          </a:blip>
          <a:srcRect b="5855"/>
          <a:stretch>
            <a:fillRect/>
          </a:stretch>
        </p:blipFill>
        <p:spPr bwMode="auto">
          <a:xfrm rot="4912528" flipH="1">
            <a:off x="4635627" y="5443650"/>
            <a:ext cx="536604" cy="532123"/>
          </a:xfrm>
          <a:prstGeom prst="rect">
            <a:avLst/>
          </a:prstGeom>
          <a:noFill/>
          <a:ln w="9525">
            <a:noFill/>
            <a:miter lim="800000"/>
            <a:headEnd/>
            <a:tailEnd/>
          </a:ln>
        </p:spPr>
      </p:pic>
      <p:pic>
        <p:nvPicPr>
          <p:cNvPr id="11" name="Picture 10"/>
          <p:cNvPicPr>
            <a:picLocks noChangeAspect="1"/>
          </p:cNvPicPr>
          <p:nvPr/>
        </p:nvPicPr>
        <p:blipFill>
          <a:blip r:embed="rId4">
            <a:clrChange>
              <a:clrFrom>
                <a:srgbClr val="FFFFFF"/>
              </a:clrFrom>
              <a:clrTo>
                <a:srgbClr val="FFFFFF">
                  <a:alpha val="0"/>
                </a:srgbClr>
              </a:clrTo>
            </a:clrChange>
          </a:blip>
          <a:srcRect b="5855"/>
          <a:stretch>
            <a:fillRect/>
          </a:stretch>
        </p:blipFill>
        <p:spPr bwMode="auto">
          <a:xfrm rot="8118135" flipH="1">
            <a:off x="7374971" y="6382563"/>
            <a:ext cx="324858" cy="322145"/>
          </a:xfrm>
          <a:prstGeom prst="rect">
            <a:avLst/>
          </a:prstGeom>
          <a:noFill/>
          <a:ln w="9525">
            <a:noFill/>
            <a:miter lim="800000"/>
            <a:headEnd/>
            <a:tailEnd/>
          </a:ln>
        </p:spPr>
      </p:pic>
      <p:sp>
        <p:nvSpPr>
          <p:cNvPr id="13" name="Content Placeholder 2"/>
          <p:cNvSpPr txBox="1">
            <a:spLocks/>
          </p:cNvSpPr>
          <p:nvPr/>
        </p:nvSpPr>
        <p:spPr>
          <a:xfrm>
            <a:off x="354326" y="1257300"/>
            <a:ext cx="8610601" cy="43669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480"/>
              </a:spcBef>
            </a:pPr>
            <a:r>
              <a:rPr lang="en-US" sz="2000" dirty="0">
                <a:solidFill>
                  <a:schemeClr val="tx2">
                    <a:lumMod val="75000"/>
                  </a:schemeClr>
                </a:solidFill>
              </a:rPr>
              <a:t>Problem</a:t>
            </a:r>
            <a:br>
              <a:rPr lang="en-US" sz="2000" dirty="0">
                <a:solidFill>
                  <a:schemeClr val="tx2">
                    <a:lumMod val="75000"/>
                  </a:schemeClr>
                </a:solidFill>
              </a:rPr>
            </a:br>
            <a:r>
              <a:rPr lang="en-US" sz="2000" dirty="0" smtClean="0">
                <a:solidFill>
                  <a:schemeClr val="tx2">
                    <a:lumMod val="75000"/>
                  </a:schemeClr>
                </a:solidFill>
              </a:rPr>
              <a:t>	-No </a:t>
            </a:r>
            <a:r>
              <a:rPr lang="en-US" sz="2000" dirty="0">
                <a:solidFill>
                  <a:schemeClr val="tx2">
                    <a:lumMod val="75000"/>
                  </a:schemeClr>
                </a:solidFill>
              </a:rPr>
              <a:t>known studies of network performance for LEO </a:t>
            </a:r>
            <a:r>
              <a:rPr lang="en-US" sz="2000" dirty="0" smtClean="0">
                <a:solidFill>
                  <a:schemeClr val="tx2">
                    <a:lumMod val="75000"/>
                  </a:schemeClr>
                </a:solidFill>
              </a:rPr>
              <a:t>Constellations</a:t>
            </a:r>
          </a:p>
          <a:p>
            <a:pPr algn="l">
              <a:spcBef>
                <a:spcPts val="480"/>
              </a:spcBef>
            </a:pPr>
            <a:r>
              <a:rPr lang="en-US" sz="2000" dirty="0">
                <a:solidFill>
                  <a:schemeClr val="tx2">
                    <a:lumMod val="75000"/>
                  </a:schemeClr>
                </a:solidFill>
              </a:rPr>
              <a:t>	</a:t>
            </a:r>
            <a:r>
              <a:rPr lang="en-US" sz="2000" dirty="0" smtClean="0">
                <a:solidFill>
                  <a:schemeClr val="tx2">
                    <a:lumMod val="75000"/>
                  </a:schemeClr>
                </a:solidFill>
              </a:rPr>
              <a:t>-No </a:t>
            </a:r>
            <a:r>
              <a:rPr lang="en-US" sz="2000" dirty="0">
                <a:solidFill>
                  <a:schemeClr val="tx2">
                    <a:lumMod val="75000"/>
                  </a:schemeClr>
                </a:solidFill>
              </a:rPr>
              <a:t>method of simulation for LEO constellation with customized </a:t>
            </a:r>
            <a:r>
              <a:rPr lang="en-US" sz="2000" dirty="0" smtClean="0">
                <a:solidFill>
                  <a:schemeClr val="tx2">
                    <a:lumMod val="75000"/>
                  </a:schemeClr>
                </a:solidFill>
              </a:rPr>
              <a:t>	network specifications</a:t>
            </a:r>
          </a:p>
          <a:p>
            <a:pPr algn="l">
              <a:spcBef>
                <a:spcPts val="480"/>
              </a:spcBef>
            </a:pPr>
            <a:r>
              <a:rPr lang="en-US" sz="2000" dirty="0" smtClean="0">
                <a:solidFill>
                  <a:schemeClr val="tx2">
                    <a:lumMod val="75000"/>
                  </a:schemeClr>
                </a:solidFill>
              </a:rPr>
              <a:t>Contribution</a:t>
            </a:r>
            <a:r>
              <a:rPr lang="en-US" sz="2000" dirty="0">
                <a:solidFill>
                  <a:schemeClr val="tx2">
                    <a:lumMod val="75000"/>
                  </a:schemeClr>
                </a:solidFill>
              </a:rPr>
              <a:t/>
            </a:r>
            <a:br>
              <a:rPr lang="en-US" sz="2000" dirty="0">
                <a:solidFill>
                  <a:schemeClr val="tx2">
                    <a:lumMod val="75000"/>
                  </a:schemeClr>
                </a:solidFill>
              </a:rPr>
            </a:br>
            <a:r>
              <a:rPr lang="en-US" sz="2000" dirty="0" smtClean="0">
                <a:solidFill>
                  <a:schemeClr val="tx2">
                    <a:lumMod val="75000"/>
                  </a:schemeClr>
                </a:solidFill>
              </a:rPr>
              <a:t>	-Determined </a:t>
            </a:r>
            <a:r>
              <a:rPr lang="en-US" sz="2000" dirty="0">
                <a:solidFill>
                  <a:schemeClr val="tx2">
                    <a:lumMod val="75000"/>
                  </a:schemeClr>
                </a:solidFill>
              </a:rPr>
              <a:t>optimized satellite constellation topologies</a:t>
            </a:r>
            <a:br>
              <a:rPr lang="en-US" sz="2000" dirty="0">
                <a:solidFill>
                  <a:schemeClr val="tx2">
                    <a:lumMod val="75000"/>
                  </a:schemeClr>
                </a:solidFill>
              </a:rPr>
            </a:br>
            <a:r>
              <a:rPr lang="en-US" sz="2000" dirty="0" smtClean="0">
                <a:solidFill>
                  <a:schemeClr val="tx2">
                    <a:lumMod val="75000"/>
                  </a:schemeClr>
                </a:solidFill>
              </a:rPr>
              <a:t>	-Optimized</a:t>
            </a:r>
            <a:r>
              <a:rPr lang="en-US" sz="2000" dirty="0" smtClean="0">
                <a:solidFill>
                  <a:schemeClr val="tx2">
                    <a:lumMod val="75000"/>
                  </a:schemeClr>
                </a:solidFill>
              </a:rPr>
              <a:t> network parameters </a:t>
            </a:r>
            <a:r>
              <a:rPr lang="en-US" sz="2000" dirty="0">
                <a:solidFill>
                  <a:schemeClr val="tx2">
                    <a:lumMod val="75000"/>
                  </a:schemeClr>
                </a:solidFill>
              </a:rPr>
              <a:t>for 802.11</a:t>
            </a:r>
            <a:br>
              <a:rPr lang="en-US" sz="2000" dirty="0">
                <a:solidFill>
                  <a:schemeClr val="tx2">
                    <a:lumMod val="75000"/>
                  </a:schemeClr>
                </a:solidFill>
              </a:rPr>
            </a:br>
            <a:r>
              <a:rPr lang="en-US" sz="2000" dirty="0" smtClean="0">
                <a:solidFill>
                  <a:schemeClr val="tx2">
                    <a:lumMod val="75000"/>
                  </a:schemeClr>
                </a:solidFill>
              </a:rPr>
              <a:t>	-Compared </a:t>
            </a:r>
            <a:r>
              <a:rPr lang="en-US" sz="2000" dirty="0">
                <a:solidFill>
                  <a:schemeClr val="tx2">
                    <a:lumMod val="75000"/>
                  </a:schemeClr>
                </a:solidFill>
              </a:rPr>
              <a:t>SSRGT network metrics with </a:t>
            </a:r>
            <a:r>
              <a:rPr lang="en-US" sz="2000" dirty="0" smtClean="0">
                <a:solidFill>
                  <a:schemeClr val="tx2">
                    <a:lumMod val="75000"/>
                  </a:schemeClr>
                </a:solidFill>
              </a:rPr>
              <a:t>flower</a:t>
            </a:r>
          </a:p>
          <a:p>
            <a:pPr algn="l">
              <a:spcBef>
                <a:spcPts val="480"/>
              </a:spcBef>
            </a:pPr>
            <a:r>
              <a:rPr lang="en-US" sz="2000" dirty="0" smtClean="0">
                <a:solidFill>
                  <a:schemeClr val="tx2">
                    <a:lumMod val="75000"/>
                  </a:schemeClr>
                </a:solidFill>
              </a:rPr>
              <a:t>Future Work</a:t>
            </a:r>
          </a:p>
          <a:p>
            <a:pPr algn="l">
              <a:spcBef>
                <a:spcPts val="480"/>
              </a:spcBef>
            </a:pPr>
            <a:r>
              <a:rPr lang="en-US" sz="2000" dirty="0">
                <a:solidFill>
                  <a:schemeClr val="tx2">
                    <a:lumMod val="75000"/>
                  </a:schemeClr>
                </a:solidFill>
              </a:rPr>
              <a:t>	</a:t>
            </a:r>
            <a:r>
              <a:rPr lang="en-US" sz="2000" dirty="0" smtClean="0">
                <a:solidFill>
                  <a:schemeClr val="tx2">
                    <a:lumMod val="75000"/>
                  </a:schemeClr>
                </a:solidFill>
              </a:rPr>
              <a:t>-</a:t>
            </a:r>
            <a:r>
              <a:rPr lang="en-US" sz="2000" dirty="0" smtClean="0">
                <a:solidFill>
                  <a:schemeClr val="tx2">
                    <a:lumMod val="75000"/>
                  </a:schemeClr>
                </a:solidFill>
              </a:rPr>
              <a:t>Incorporate </a:t>
            </a:r>
            <a:r>
              <a:rPr lang="en-US" sz="2000" dirty="0" smtClean="0">
                <a:solidFill>
                  <a:schemeClr val="tx2">
                    <a:lumMod val="75000"/>
                  </a:schemeClr>
                </a:solidFill>
              </a:rPr>
              <a:t>feedback to find most optimized topology</a:t>
            </a:r>
          </a:p>
          <a:p>
            <a:pPr algn="l">
              <a:spcBef>
                <a:spcPts val="480"/>
              </a:spcBef>
            </a:pPr>
            <a:r>
              <a:rPr lang="en-US" sz="2000" dirty="0">
                <a:solidFill>
                  <a:schemeClr val="tx2">
                    <a:lumMod val="75000"/>
                  </a:schemeClr>
                </a:solidFill>
              </a:rPr>
              <a:t>	</a:t>
            </a:r>
            <a:r>
              <a:rPr lang="en-US" sz="2000" dirty="0" smtClean="0">
                <a:solidFill>
                  <a:schemeClr val="tx2">
                    <a:lumMod val="75000"/>
                  </a:schemeClr>
                </a:solidFill>
              </a:rPr>
              <a:t>-</a:t>
            </a:r>
            <a:r>
              <a:rPr lang="en-US" sz="2000" dirty="0" smtClean="0">
                <a:solidFill>
                  <a:schemeClr val="tx2">
                    <a:lumMod val="75000"/>
                  </a:schemeClr>
                </a:solidFill>
              </a:rPr>
              <a:t>Add </a:t>
            </a:r>
            <a:r>
              <a:rPr lang="en-US" sz="2000" dirty="0" smtClean="0">
                <a:solidFill>
                  <a:schemeClr val="tx2">
                    <a:lumMod val="75000"/>
                  </a:schemeClr>
                </a:solidFill>
              </a:rPr>
              <a:t>multiple ground station missions</a:t>
            </a:r>
          </a:p>
          <a:p>
            <a:pPr algn="l">
              <a:spcBef>
                <a:spcPts val="480"/>
              </a:spcBef>
            </a:pPr>
            <a:r>
              <a:rPr lang="en-US" sz="2000" dirty="0">
                <a:solidFill>
                  <a:schemeClr val="tx2">
                    <a:lumMod val="75000"/>
                  </a:schemeClr>
                </a:solidFill>
              </a:rPr>
              <a:t>	</a:t>
            </a:r>
            <a:r>
              <a:rPr lang="en-US" sz="2000" dirty="0" smtClean="0">
                <a:solidFill>
                  <a:schemeClr val="tx2">
                    <a:lumMod val="75000"/>
                  </a:schemeClr>
                </a:solidFill>
              </a:rPr>
              <a:t>-Compare networked satellite constellations with clusters</a:t>
            </a:r>
            <a:endParaRPr lang="en-US" sz="2000" dirty="0">
              <a:solidFill>
                <a:schemeClr val="tx2">
                  <a:lumMod val="75000"/>
                </a:schemeClr>
              </a:solidFill>
            </a:endParaRPr>
          </a:p>
        </p:txBody>
      </p:sp>
      <p:pic>
        <p:nvPicPr>
          <p:cNvPr id="14" name="Picture 13"/>
          <p:cNvPicPr>
            <a:picLocks noChangeAspect="1"/>
          </p:cNvPicPr>
          <p:nvPr/>
        </p:nvPicPr>
        <p:blipFill>
          <a:blip r:embed="rId5"/>
          <a:srcRect/>
          <a:stretch>
            <a:fillRect/>
          </a:stretch>
        </p:blipFill>
        <p:spPr bwMode="auto">
          <a:xfrm>
            <a:off x="6842780" y="2980405"/>
            <a:ext cx="1910144"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477" y="774700"/>
            <a:ext cx="7772400" cy="1470025"/>
          </a:xfrm>
        </p:spPr>
        <p:txBody>
          <a:bodyPr>
            <a:normAutofit/>
          </a:bodyPr>
          <a:lstStyle/>
          <a:p>
            <a:r>
              <a:rPr lang="en-US" dirty="0" smtClean="0">
                <a:latin typeface="Arial" pitchFamily="34" charset="0"/>
                <a:cs typeface="Arial" pitchFamily="34" charset="0"/>
              </a:rPr>
              <a:t>Website</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71600" y="1800225"/>
            <a:ext cx="6400800" cy="1752600"/>
          </a:xfrm>
        </p:spPr>
        <p:txBody>
          <a:bodyPr/>
          <a:lstStyle/>
          <a:p>
            <a:r>
              <a:rPr lang="en-US" dirty="0" smtClean="0"/>
              <a:t>www.wam.ece.ufl.edu/sat/</a:t>
            </a:r>
            <a:endParaRPr lang="en-US" dirty="0"/>
          </a:p>
        </p:txBody>
      </p:sp>
      <p:pic>
        <p:nvPicPr>
          <p:cNvPr id="5" name="Picture 4"/>
          <p:cNvPicPr>
            <a:picLocks noChangeAspect="1"/>
          </p:cNvPicPr>
          <p:nvPr/>
        </p:nvPicPr>
        <p:blipFill>
          <a:blip r:embed="rId3"/>
          <a:stretch>
            <a:fillRect/>
          </a:stretch>
        </p:blipFill>
        <p:spPr>
          <a:xfrm>
            <a:off x="-2646" y="2447925"/>
            <a:ext cx="9146646" cy="424876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7962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66357" y="1123950"/>
            <a:ext cx="8053768" cy="50863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6766560" cy="584775"/>
          </a:xfrm>
          <a:noFill/>
        </p:spPr>
        <p:txBody>
          <a:bodyPr wrap="square" rtlCol="0">
            <a:spAutoFit/>
          </a:bodyPr>
          <a:lstStyle/>
          <a:p>
            <a:pPr algn="l"/>
            <a:r>
              <a:rPr lang="en-US" sz="3200" dirty="0" smtClean="0">
                <a:solidFill>
                  <a:schemeClr val="bg1"/>
                </a:solidFill>
                <a:ea typeface="+mn-ea"/>
              </a:rPr>
              <a:t>Agenda</a:t>
            </a:r>
          </a:p>
        </p:txBody>
      </p:sp>
      <p:sp>
        <p:nvSpPr>
          <p:cNvPr id="3" name="Content Placeholder 2"/>
          <p:cNvSpPr>
            <a:spLocks noGrp="1"/>
          </p:cNvSpPr>
          <p:nvPr>
            <p:ph idx="1"/>
          </p:nvPr>
        </p:nvSpPr>
        <p:spPr>
          <a:xfrm>
            <a:off x="1019175" y="1397925"/>
            <a:ext cx="7367207" cy="4688550"/>
          </a:xfrm>
        </p:spPr>
        <p:txBody>
          <a:bodyPr>
            <a:noAutofit/>
          </a:bodyPr>
          <a:lstStyle/>
          <a:p>
            <a:r>
              <a:rPr lang="en-US" sz="2600" dirty="0" smtClean="0">
                <a:solidFill>
                  <a:schemeClr val="tx2">
                    <a:lumMod val="50000"/>
                  </a:schemeClr>
                </a:solidFill>
              </a:rPr>
              <a:t>Project </a:t>
            </a:r>
            <a:r>
              <a:rPr lang="en-US" sz="2600" dirty="0">
                <a:solidFill>
                  <a:schemeClr val="tx2">
                    <a:lumMod val="50000"/>
                  </a:schemeClr>
                </a:solidFill>
              </a:rPr>
              <a:t>Outline</a:t>
            </a:r>
          </a:p>
          <a:p>
            <a:r>
              <a:rPr lang="en-US" sz="2600" dirty="0" smtClean="0">
                <a:solidFill>
                  <a:schemeClr val="tx2">
                    <a:lumMod val="50000"/>
                  </a:schemeClr>
                </a:solidFill>
              </a:rPr>
              <a:t>Distributed </a:t>
            </a:r>
            <a:r>
              <a:rPr lang="en-US" sz="2600" dirty="0">
                <a:solidFill>
                  <a:schemeClr val="tx2">
                    <a:lumMod val="50000"/>
                  </a:schemeClr>
                </a:solidFill>
              </a:rPr>
              <a:t>Satellite System Taxonomy</a:t>
            </a:r>
          </a:p>
          <a:p>
            <a:r>
              <a:rPr lang="en-US" sz="2600" dirty="0" smtClean="0">
                <a:solidFill>
                  <a:schemeClr val="tx2">
                    <a:lumMod val="50000"/>
                  </a:schemeClr>
                </a:solidFill>
              </a:rPr>
              <a:t>STK Constellation </a:t>
            </a:r>
            <a:r>
              <a:rPr lang="en-US" sz="2600" dirty="0">
                <a:solidFill>
                  <a:schemeClr val="tx2">
                    <a:lumMod val="50000"/>
                  </a:schemeClr>
                </a:solidFill>
              </a:rPr>
              <a:t>Network Performance</a:t>
            </a:r>
          </a:p>
          <a:p>
            <a:pPr lvl="1"/>
            <a:r>
              <a:rPr lang="en-US" sz="2200" dirty="0">
                <a:solidFill>
                  <a:schemeClr val="tx2">
                    <a:lumMod val="50000"/>
                  </a:schemeClr>
                </a:solidFill>
              </a:rPr>
              <a:t>Application, Constellations, Orbital Parameters</a:t>
            </a:r>
          </a:p>
          <a:p>
            <a:r>
              <a:rPr lang="en-US" sz="2600" dirty="0">
                <a:solidFill>
                  <a:schemeClr val="tx2">
                    <a:lumMod val="50000"/>
                  </a:schemeClr>
                </a:solidFill>
              </a:rPr>
              <a:t>NS-2 Simulations</a:t>
            </a:r>
          </a:p>
          <a:p>
            <a:pPr lvl="1"/>
            <a:r>
              <a:rPr lang="en-US" sz="2200" dirty="0">
                <a:solidFill>
                  <a:schemeClr val="tx2">
                    <a:lumMod val="50000"/>
                  </a:schemeClr>
                </a:solidFill>
              </a:rPr>
              <a:t>Exporting STK, Propagation Model, MAC parameters</a:t>
            </a:r>
          </a:p>
          <a:p>
            <a:r>
              <a:rPr lang="en-US" sz="2600" dirty="0">
                <a:solidFill>
                  <a:schemeClr val="tx2">
                    <a:lumMod val="50000"/>
                  </a:schemeClr>
                </a:solidFill>
              </a:rPr>
              <a:t>Simulation Results</a:t>
            </a:r>
          </a:p>
          <a:p>
            <a:pPr lvl="1"/>
            <a:r>
              <a:rPr lang="en-US" sz="2200" dirty="0">
                <a:solidFill>
                  <a:schemeClr val="tx2">
                    <a:lumMod val="50000"/>
                  </a:schemeClr>
                </a:solidFill>
              </a:rPr>
              <a:t>Access windows, Packet Drop Ratio, Throughput</a:t>
            </a:r>
          </a:p>
          <a:p>
            <a:r>
              <a:rPr lang="en-US" sz="2600" dirty="0">
                <a:solidFill>
                  <a:schemeClr val="tx2">
                    <a:lumMod val="50000"/>
                  </a:schemeClr>
                </a:solidFill>
              </a:rPr>
              <a:t>Conclusions and Future </a:t>
            </a:r>
            <a:r>
              <a:rPr lang="en-US" sz="2600" dirty="0" smtClean="0">
                <a:solidFill>
                  <a:schemeClr val="tx2">
                    <a:lumMod val="50000"/>
                  </a:schemeClr>
                </a:solidFill>
              </a:rPr>
              <a:t>Work</a:t>
            </a:r>
            <a:endParaRPr lang="en-US" sz="2600" dirty="0">
              <a:solidFill>
                <a:schemeClr val="tx2">
                  <a:lumMod val="50000"/>
                </a:schemeClr>
              </a:solidFill>
            </a:endParaRPr>
          </a:p>
        </p:txBody>
      </p:sp>
      <p:pic>
        <p:nvPicPr>
          <p:cNvPr id="4" name="Picture 3"/>
          <p:cNvPicPr>
            <a:picLocks noChangeAspect="1"/>
          </p:cNvPicPr>
          <p:nvPr/>
        </p:nvPicPr>
        <p:blipFill>
          <a:blip r:embed="rId3"/>
          <a:srcRect/>
          <a:stretch>
            <a:fillRect/>
          </a:stretch>
        </p:blipFill>
        <p:spPr bwMode="auto">
          <a:xfrm>
            <a:off x="6709981" y="3191337"/>
            <a:ext cx="1910144" cy="158750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136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66357" y="1123950"/>
            <a:ext cx="8053768" cy="50863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6766560" cy="584775"/>
          </a:xfrm>
          <a:noFill/>
        </p:spPr>
        <p:txBody>
          <a:bodyPr wrap="square" rtlCol="0">
            <a:spAutoFit/>
          </a:bodyPr>
          <a:lstStyle/>
          <a:p>
            <a:pPr algn="l"/>
            <a:r>
              <a:rPr lang="en-US" sz="3200" dirty="0" smtClean="0">
                <a:solidFill>
                  <a:schemeClr val="bg1"/>
                </a:solidFill>
                <a:ea typeface="+mn-ea"/>
              </a:rPr>
              <a:t>Project Outline</a:t>
            </a:r>
          </a:p>
        </p:txBody>
      </p:sp>
      <p:sp>
        <p:nvSpPr>
          <p:cNvPr id="3" name="Content Placeholder 2"/>
          <p:cNvSpPr>
            <a:spLocks noGrp="1"/>
          </p:cNvSpPr>
          <p:nvPr>
            <p:ph idx="1"/>
          </p:nvPr>
        </p:nvSpPr>
        <p:spPr>
          <a:xfrm>
            <a:off x="1019175" y="1397925"/>
            <a:ext cx="7367207" cy="4688550"/>
          </a:xfrm>
        </p:spPr>
        <p:txBody>
          <a:bodyPr>
            <a:normAutofit/>
          </a:bodyPr>
          <a:lstStyle/>
          <a:p>
            <a:pPr marL="0" indent="0">
              <a:buNone/>
            </a:pPr>
            <a:r>
              <a:rPr lang="en-US" sz="2200" dirty="0">
                <a:solidFill>
                  <a:schemeClr val="tx2">
                    <a:lumMod val="50000"/>
                  </a:schemeClr>
                </a:solidFill>
              </a:rPr>
              <a:t>Problem</a:t>
            </a:r>
          </a:p>
          <a:p>
            <a:r>
              <a:rPr lang="en-US" sz="1800" dirty="0">
                <a:solidFill>
                  <a:schemeClr val="tx2">
                    <a:lumMod val="50000"/>
                  </a:schemeClr>
                </a:solidFill>
              </a:rPr>
              <a:t>No known studies of network performance for LEO Constellations</a:t>
            </a:r>
          </a:p>
          <a:p>
            <a:r>
              <a:rPr lang="en-US" sz="1800" dirty="0">
                <a:solidFill>
                  <a:schemeClr val="tx2">
                    <a:lumMod val="50000"/>
                  </a:schemeClr>
                </a:solidFill>
              </a:rPr>
              <a:t>No method of simulation for LEO constellation with customized network specifications</a:t>
            </a:r>
          </a:p>
          <a:p>
            <a:pPr marL="0" indent="0">
              <a:buNone/>
            </a:pPr>
            <a:r>
              <a:rPr lang="en-US" sz="2200" dirty="0">
                <a:solidFill>
                  <a:schemeClr val="tx2">
                    <a:lumMod val="50000"/>
                  </a:schemeClr>
                </a:solidFill>
              </a:rPr>
              <a:t>Goals</a:t>
            </a:r>
          </a:p>
          <a:p>
            <a:r>
              <a:rPr lang="en-US" sz="1800" dirty="0">
                <a:solidFill>
                  <a:schemeClr val="tx2">
                    <a:lumMod val="50000"/>
                  </a:schemeClr>
                </a:solidFill>
              </a:rPr>
              <a:t>Determine optimized satellite constellation topology</a:t>
            </a:r>
          </a:p>
          <a:p>
            <a:r>
              <a:rPr lang="en-US" sz="1800" dirty="0">
                <a:solidFill>
                  <a:schemeClr val="tx2">
                    <a:lumMod val="50000"/>
                  </a:schemeClr>
                </a:solidFill>
              </a:rPr>
              <a:t>Optimized</a:t>
            </a:r>
            <a:r>
              <a:rPr lang="en-US" sz="1800" dirty="0" smtClean="0">
                <a:solidFill>
                  <a:schemeClr val="tx2">
                    <a:lumMod val="50000"/>
                  </a:schemeClr>
                </a:solidFill>
              </a:rPr>
              <a:t> network parameters </a:t>
            </a:r>
            <a:r>
              <a:rPr lang="en-US" sz="1800" dirty="0">
                <a:solidFill>
                  <a:schemeClr val="tx2">
                    <a:lumMod val="50000"/>
                  </a:schemeClr>
                </a:solidFill>
              </a:rPr>
              <a:t>for 802.11</a:t>
            </a:r>
          </a:p>
          <a:p>
            <a:r>
              <a:rPr lang="en-US" sz="1800" dirty="0">
                <a:solidFill>
                  <a:schemeClr val="tx2">
                    <a:lumMod val="50000"/>
                  </a:schemeClr>
                </a:solidFill>
              </a:rPr>
              <a:t>Compare SSRGT network metrics with flower</a:t>
            </a:r>
          </a:p>
          <a:p>
            <a:pPr marL="0" indent="0">
              <a:buNone/>
            </a:pPr>
            <a:r>
              <a:rPr lang="en-US" sz="2200" dirty="0">
                <a:solidFill>
                  <a:schemeClr val="tx2">
                    <a:lumMod val="50000"/>
                  </a:schemeClr>
                </a:solidFill>
              </a:rPr>
              <a:t>Products</a:t>
            </a:r>
          </a:p>
          <a:p>
            <a:r>
              <a:rPr lang="en-US" sz="1800" dirty="0">
                <a:solidFill>
                  <a:schemeClr val="tx2">
                    <a:lumMod val="50000"/>
                  </a:schemeClr>
                </a:solidFill>
              </a:rPr>
              <a:t>Creation of a novel SSRGT constellation for LEO</a:t>
            </a:r>
          </a:p>
          <a:p>
            <a:r>
              <a:rPr lang="en-US" sz="1800" dirty="0">
                <a:solidFill>
                  <a:schemeClr val="tx2">
                    <a:lumMod val="50000"/>
                  </a:schemeClr>
                </a:solidFill>
              </a:rPr>
              <a:t>Optimized MAC parameter for the SSRGT and flower constellations</a:t>
            </a:r>
            <a:endParaRPr lang="en-US" sz="1800" dirty="0" smtClean="0">
              <a:solidFill>
                <a:schemeClr val="tx2">
                  <a:lumMod val="50000"/>
                </a:schemeClr>
              </a:solidFill>
            </a:endParaRPr>
          </a:p>
          <a:p>
            <a:r>
              <a:rPr lang="en-US" sz="1800" dirty="0" smtClean="0">
                <a:solidFill>
                  <a:schemeClr val="tx2">
                    <a:lumMod val="50000"/>
                  </a:schemeClr>
                </a:solidFill>
              </a:rPr>
              <a:t>Created</a:t>
            </a:r>
            <a:r>
              <a:rPr lang="en-US" sz="1800" dirty="0" smtClean="0">
                <a:solidFill>
                  <a:schemeClr val="tx2">
                    <a:lumMod val="50000"/>
                  </a:schemeClr>
                </a:solidFill>
              </a:rPr>
              <a:t> </a:t>
            </a:r>
            <a:r>
              <a:rPr lang="en-US" sz="1800" dirty="0">
                <a:solidFill>
                  <a:schemeClr val="tx2">
                    <a:lumMod val="50000"/>
                  </a:schemeClr>
                </a:solidFill>
              </a:rPr>
              <a:t>method and scripts for exporting STK designed constellation into NS-2</a:t>
            </a:r>
          </a:p>
        </p:txBody>
      </p:sp>
      <p:pic>
        <p:nvPicPr>
          <p:cNvPr id="4" name="Picture 3"/>
          <p:cNvPicPr>
            <a:picLocks noChangeAspect="1"/>
          </p:cNvPicPr>
          <p:nvPr/>
        </p:nvPicPr>
        <p:blipFill>
          <a:blip r:embed="rId3"/>
          <a:srcRect/>
          <a:stretch>
            <a:fillRect/>
          </a:stretch>
        </p:blipFill>
        <p:spPr bwMode="auto">
          <a:xfrm>
            <a:off x="6709981" y="3191337"/>
            <a:ext cx="1910144" cy="158750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5267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2910"/>
            <a:ext cx="7591425" cy="584775"/>
          </a:xfrm>
          <a:noFill/>
        </p:spPr>
        <p:txBody>
          <a:bodyPr wrap="square" rtlCol="0">
            <a:spAutoFit/>
          </a:bodyPr>
          <a:lstStyle/>
          <a:p>
            <a:pPr algn="l"/>
            <a:r>
              <a:rPr lang="en-US" sz="3200" dirty="0" smtClean="0">
                <a:solidFill>
                  <a:schemeClr val="bg1"/>
                </a:solidFill>
                <a:ea typeface="+mn-ea"/>
              </a:rPr>
              <a:t>Distributed Satellite System Taxonomy</a:t>
            </a:r>
          </a:p>
        </p:txBody>
      </p:sp>
      <p:sp>
        <p:nvSpPr>
          <p:cNvPr id="6" name="Content Placeholder 8"/>
          <p:cNvSpPr>
            <a:spLocks noGrp="1"/>
          </p:cNvSpPr>
          <p:nvPr>
            <p:ph idx="1"/>
          </p:nvPr>
        </p:nvSpPr>
        <p:spPr>
          <a:xfrm>
            <a:off x="764380" y="6331744"/>
            <a:ext cx="5474495" cy="369887"/>
          </a:xfrm>
        </p:spPr>
        <p:txBody>
          <a:bodyPr>
            <a:normAutofit fontScale="62500" lnSpcReduction="20000"/>
          </a:bodyPr>
          <a:lstStyle/>
          <a:p>
            <a:pPr>
              <a:buFontTx/>
              <a:buNone/>
            </a:pPr>
            <a:r>
              <a:rPr lang="en-US" sz="1800" b="0" dirty="0" smtClean="0">
                <a:ea typeface="ＭＳ Ｐゴシック" pitchFamily="-65" charset="-128"/>
                <a:cs typeface="ＭＳ Ｐゴシック" pitchFamily="-65" charset="-128"/>
              </a:rPr>
              <a:t>Ph D Thesis 2008 Barnhart – Very Small Design for Space Sensor Networks</a:t>
            </a:r>
          </a:p>
        </p:txBody>
      </p:sp>
      <p:pic>
        <p:nvPicPr>
          <p:cNvPr id="7" name="Picture 11"/>
          <p:cNvPicPr>
            <a:picLocks noChangeAspect="1"/>
          </p:cNvPicPr>
          <p:nvPr/>
        </p:nvPicPr>
        <p:blipFill>
          <a:blip r:embed="rId3"/>
          <a:srcRect/>
          <a:stretch>
            <a:fillRect/>
          </a:stretch>
        </p:blipFill>
        <p:spPr bwMode="auto">
          <a:xfrm>
            <a:off x="6520655" y="4409281"/>
            <a:ext cx="2206625" cy="1508125"/>
          </a:xfrm>
          <a:prstGeom prst="rect">
            <a:avLst/>
          </a:prstGeom>
          <a:noFill/>
          <a:ln w="9525">
            <a:noFill/>
            <a:miter lim="800000"/>
            <a:headEnd/>
            <a:tailEnd/>
          </a:ln>
        </p:spPr>
      </p:pic>
      <p:pic>
        <p:nvPicPr>
          <p:cNvPr id="8" name="Picture 12"/>
          <p:cNvPicPr>
            <a:picLocks noChangeAspect="1"/>
          </p:cNvPicPr>
          <p:nvPr/>
        </p:nvPicPr>
        <p:blipFill>
          <a:blip r:embed="rId4"/>
          <a:srcRect/>
          <a:stretch>
            <a:fillRect/>
          </a:stretch>
        </p:blipFill>
        <p:spPr bwMode="auto">
          <a:xfrm>
            <a:off x="4961730" y="4475956"/>
            <a:ext cx="1416050" cy="1458913"/>
          </a:xfrm>
          <a:prstGeom prst="rect">
            <a:avLst/>
          </a:prstGeom>
          <a:noFill/>
          <a:ln w="9525">
            <a:noFill/>
            <a:miter lim="800000"/>
            <a:headEnd/>
            <a:tailEnd/>
          </a:ln>
        </p:spPr>
      </p:pic>
      <p:pic>
        <p:nvPicPr>
          <p:cNvPr id="9" name="Picture 15"/>
          <p:cNvPicPr>
            <a:picLocks noChangeAspect="1"/>
          </p:cNvPicPr>
          <p:nvPr/>
        </p:nvPicPr>
        <p:blipFill>
          <a:blip r:embed="rId5"/>
          <a:srcRect/>
          <a:stretch>
            <a:fillRect/>
          </a:stretch>
        </p:blipFill>
        <p:spPr bwMode="auto">
          <a:xfrm>
            <a:off x="2713830" y="4417219"/>
            <a:ext cx="1981200" cy="1271587"/>
          </a:xfrm>
          <a:prstGeom prst="rect">
            <a:avLst/>
          </a:prstGeom>
          <a:noFill/>
          <a:ln w="9525">
            <a:noFill/>
            <a:miter lim="800000"/>
            <a:headEnd/>
            <a:tailEnd/>
          </a:ln>
        </p:spPr>
      </p:pic>
      <p:sp>
        <p:nvSpPr>
          <p:cNvPr id="10" name="Rounded Rectangle 19"/>
          <p:cNvSpPr>
            <a:spLocks noChangeArrowheads="1"/>
          </p:cNvSpPr>
          <p:nvPr/>
        </p:nvSpPr>
        <p:spPr bwMode="auto">
          <a:xfrm>
            <a:off x="3339305" y="1335881"/>
            <a:ext cx="2597150" cy="785813"/>
          </a:xfrm>
          <a:prstGeom prst="roundRect">
            <a:avLst>
              <a:gd name="adj" fmla="val 16667"/>
            </a:avLst>
          </a:prstGeom>
          <a:solidFill>
            <a:schemeClr val="bg1"/>
          </a:solidFill>
          <a:ln w="47625">
            <a:solidFill>
              <a:srgbClr val="800000"/>
            </a:solidFill>
            <a:round/>
            <a:headEnd/>
            <a:tailEnd/>
          </a:ln>
        </p:spPr>
        <p:txBody>
          <a:bodyPr anchor="ctr">
            <a:prstTxWarp prst="textNoShape">
              <a:avLst/>
            </a:prstTxWarp>
          </a:bodyPr>
          <a:lstStyle/>
          <a:p>
            <a:pPr algn="ctr"/>
            <a:r>
              <a:rPr lang="en-US" dirty="0"/>
              <a:t>Distributed Satellite Systems</a:t>
            </a:r>
          </a:p>
        </p:txBody>
      </p:sp>
      <p:sp>
        <p:nvSpPr>
          <p:cNvPr id="11" name="Rounded Rectangle 24"/>
          <p:cNvSpPr>
            <a:spLocks noChangeArrowheads="1"/>
          </p:cNvSpPr>
          <p:nvPr/>
        </p:nvSpPr>
        <p:spPr bwMode="auto">
          <a:xfrm>
            <a:off x="2863055" y="3558381"/>
            <a:ext cx="1689100" cy="784225"/>
          </a:xfrm>
          <a:prstGeom prst="roundRect">
            <a:avLst>
              <a:gd name="adj" fmla="val 16667"/>
            </a:avLst>
          </a:prstGeom>
          <a:solidFill>
            <a:schemeClr val="bg1"/>
          </a:solidFill>
          <a:ln w="47625">
            <a:solidFill>
              <a:srgbClr val="FFCC00"/>
            </a:solidFill>
            <a:round/>
            <a:headEnd/>
            <a:tailEnd/>
          </a:ln>
        </p:spPr>
        <p:txBody>
          <a:bodyPr anchor="ctr">
            <a:prstTxWarp prst="textNoShape">
              <a:avLst/>
            </a:prstTxWarp>
          </a:bodyPr>
          <a:lstStyle/>
          <a:p>
            <a:pPr algn="ctr"/>
            <a:r>
              <a:rPr lang="en-US" dirty="0"/>
              <a:t>Ground Links</a:t>
            </a:r>
          </a:p>
        </p:txBody>
      </p:sp>
      <p:sp>
        <p:nvSpPr>
          <p:cNvPr id="12" name="Rounded Rectangle 29"/>
          <p:cNvSpPr>
            <a:spLocks noChangeArrowheads="1"/>
          </p:cNvSpPr>
          <p:nvPr/>
        </p:nvSpPr>
        <p:spPr bwMode="auto">
          <a:xfrm>
            <a:off x="5638005" y="2521744"/>
            <a:ext cx="1992313" cy="612775"/>
          </a:xfrm>
          <a:prstGeom prst="roundRect">
            <a:avLst>
              <a:gd name="adj" fmla="val 16667"/>
            </a:avLst>
          </a:prstGeom>
          <a:solidFill>
            <a:schemeClr val="bg1"/>
          </a:solidFill>
          <a:ln w="47625">
            <a:solidFill>
              <a:srgbClr val="3366FF"/>
            </a:solidFill>
            <a:round/>
            <a:headEnd/>
            <a:tailEnd/>
          </a:ln>
        </p:spPr>
        <p:txBody>
          <a:bodyPr anchor="ctr">
            <a:prstTxWarp prst="textNoShape">
              <a:avLst/>
            </a:prstTxWarp>
          </a:bodyPr>
          <a:lstStyle/>
          <a:p>
            <a:pPr algn="ctr"/>
            <a:r>
              <a:rPr lang="en-US" dirty="0"/>
              <a:t>Cluster</a:t>
            </a:r>
          </a:p>
        </p:txBody>
      </p:sp>
      <p:sp>
        <p:nvSpPr>
          <p:cNvPr id="13" name="Rounded Rectangle 32"/>
          <p:cNvSpPr>
            <a:spLocks noChangeArrowheads="1"/>
          </p:cNvSpPr>
          <p:nvPr/>
        </p:nvSpPr>
        <p:spPr bwMode="auto">
          <a:xfrm>
            <a:off x="6822280" y="3563144"/>
            <a:ext cx="1687513" cy="785812"/>
          </a:xfrm>
          <a:prstGeom prst="roundRect">
            <a:avLst>
              <a:gd name="adj" fmla="val 16667"/>
            </a:avLst>
          </a:prstGeom>
          <a:solidFill>
            <a:schemeClr val="bg1"/>
          </a:solidFill>
          <a:ln w="47625">
            <a:solidFill>
              <a:srgbClr val="FFCC00"/>
            </a:solidFill>
            <a:round/>
            <a:headEnd/>
            <a:tailEnd/>
          </a:ln>
        </p:spPr>
        <p:txBody>
          <a:bodyPr anchor="ctr">
            <a:prstTxWarp prst="textNoShape">
              <a:avLst/>
            </a:prstTxWarp>
          </a:bodyPr>
          <a:lstStyle/>
          <a:p>
            <a:pPr algn="ctr"/>
            <a:r>
              <a:rPr lang="en-US" dirty="0"/>
              <a:t>Free Flying</a:t>
            </a:r>
          </a:p>
        </p:txBody>
      </p:sp>
      <p:sp>
        <p:nvSpPr>
          <p:cNvPr id="14" name="Rounded Rectangle 33"/>
          <p:cNvSpPr>
            <a:spLocks noChangeArrowheads="1"/>
          </p:cNvSpPr>
          <p:nvPr/>
        </p:nvSpPr>
        <p:spPr bwMode="auto">
          <a:xfrm>
            <a:off x="4804568" y="3558381"/>
            <a:ext cx="1689100" cy="785813"/>
          </a:xfrm>
          <a:prstGeom prst="roundRect">
            <a:avLst>
              <a:gd name="adj" fmla="val 16667"/>
            </a:avLst>
          </a:prstGeom>
          <a:solidFill>
            <a:schemeClr val="bg1"/>
          </a:solidFill>
          <a:ln w="47625">
            <a:solidFill>
              <a:srgbClr val="FFCC00"/>
            </a:solidFill>
            <a:round/>
            <a:headEnd/>
            <a:tailEnd/>
          </a:ln>
        </p:spPr>
        <p:txBody>
          <a:bodyPr anchor="ctr">
            <a:prstTxWarp prst="textNoShape">
              <a:avLst/>
            </a:prstTxWarp>
          </a:bodyPr>
          <a:lstStyle/>
          <a:p>
            <a:pPr algn="ctr"/>
            <a:r>
              <a:rPr lang="en-US" dirty="0"/>
              <a:t>Formation Flying</a:t>
            </a:r>
          </a:p>
        </p:txBody>
      </p:sp>
      <p:sp>
        <p:nvSpPr>
          <p:cNvPr id="15" name="Rounded Rectangle 34"/>
          <p:cNvSpPr>
            <a:spLocks noChangeArrowheads="1"/>
          </p:cNvSpPr>
          <p:nvPr/>
        </p:nvSpPr>
        <p:spPr bwMode="auto">
          <a:xfrm>
            <a:off x="861218" y="3555206"/>
            <a:ext cx="1689100" cy="784225"/>
          </a:xfrm>
          <a:prstGeom prst="roundRect">
            <a:avLst>
              <a:gd name="adj" fmla="val 16667"/>
            </a:avLst>
          </a:prstGeom>
          <a:solidFill>
            <a:schemeClr val="bg1"/>
          </a:solidFill>
          <a:ln w="47625">
            <a:solidFill>
              <a:srgbClr val="FFCC00"/>
            </a:solidFill>
            <a:round/>
            <a:headEnd/>
            <a:tailEnd/>
          </a:ln>
        </p:spPr>
        <p:txBody>
          <a:bodyPr anchor="ctr">
            <a:prstTxWarp prst="textNoShape">
              <a:avLst/>
            </a:prstTxWarp>
          </a:bodyPr>
          <a:lstStyle/>
          <a:p>
            <a:pPr algn="ctr"/>
            <a:r>
              <a:rPr lang="en-US" dirty="0"/>
              <a:t>Crosslinks</a:t>
            </a:r>
          </a:p>
        </p:txBody>
      </p:sp>
      <p:sp>
        <p:nvSpPr>
          <p:cNvPr id="16" name="Rounded Rectangle 35"/>
          <p:cNvSpPr>
            <a:spLocks noChangeArrowheads="1"/>
          </p:cNvSpPr>
          <p:nvPr/>
        </p:nvSpPr>
        <p:spPr bwMode="auto">
          <a:xfrm>
            <a:off x="1737518" y="2516981"/>
            <a:ext cx="1992312" cy="612775"/>
          </a:xfrm>
          <a:prstGeom prst="roundRect">
            <a:avLst>
              <a:gd name="adj" fmla="val 16667"/>
            </a:avLst>
          </a:prstGeom>
          <a:solidFill>
            <a:schemeClr val="bg1"/>
          </a:solidFill>
          <a:ln w="47625">
            <a:solidFill>
              <a:srgbClr val="3366FF"/>
            </a:solidFill>
            <a:round/>
            <a:headEnd/>
            <a:tailEnd/>
          </a:ln>
        </p:spPr>
        <p:txBody>
          <a:bodyPr anchor="ctr">
            <a:prstTxWarp prst="textNoShape">
              <a:avLst/>
            </a:prstTxWarp>
          </a:bodyPr>
          <a:lstStyle/>
          <a:p>
            <a:pPr algn="ctr"/>
            <a:r>
              <a:rPr lang="en-US" dirty="0"/>
              <a:t>Constellation</a:t>
            </a:r>
          </a:p>
        </p:txBody>
      </p:sp>
      <p:cxnSp>
        <p:nvCxnSpPr>
          <p:cNvPr id="17" name="Elbow Connector 40"/>
          <p:cNvCxnSpPr>
            <a:cxnSpLocks noChangeShapeType="1"/>
            <a:stCxn id="10" idx="2"/>
            <a:endCxn id="16" idx="0"/>
          </p:cNvCxnSpPr>
          <p:nvPr/>
        </p:nvCxnSpPr>
        <p:spPr bwMode="auto">
          <a:xfrm rot="5400000">
            <a:off x="3487736" y="1366838"/>
            <a:ext cx="395287" cy="1905000"/>
          </a:xfrm>
          <a:prstGeom prst="bentConnector3">
            <a:avLst>
              <a:gd name="adj1" fmla="val 50000"/>
            </a:avLst>
          </a:prstGeom>
          <a:noFill/>
          <a:ln w="9525">
            <a:solidFill>
              <a:schemeClr val="tx1"/>
            </a:solidFill>
            <a:round/>
            <a:headEnd/>
            <a:tailEnd type="arrow" w="med" len="med"/>
          </a:ln>
        </p:spPr>
      </p:cxnSp>
      <p:cxnSp>
        <p:nvCxnSpPr>
          <p:cNvPr id="18" name="Elbow Connector 41"/>
          <p:cNvCxnSpPr>
            <a:cxnSpLocks noChangeShapeType="1"/>
            <a:stCxn id="10" idx="2"/>
            <a:endCxn id="12" idx="0"/>
          </p:cNvCxnSpPr>
          <p:nvPr/>
        </p:nvCxnSpPr>
        <p:spPr bwMode="auto">
          <a:xfrm rot="16200000" flipH="1">
            <a:off x="5435599" y="1323975"/>
            <a:ext cx="400050" cy="1995488"/>
          </a:xfrm>
          <a:prstGeom prst="bentConnector3">
            <a:avLst>
              <a:gd name="adj1" fmla="val 50000"/>
            </a:avLst>
          </a:prstGeom>
          <a:noFill/>
          <a:ln w="9525">
            <a:solidFill>
              <a:schemeClr val="tx1"/>
            </a:solidFill>
            <a:round/>
            <a:headEnd/>
            <a:tailEnd type="arrow" w="med" len="med"/>
          </a:ln>
        </p:spPr>
      </p:cxnSp>
      <p:cxnSp>
        <p:nvCxnSpPr>
          <p:cNvPr id="19" name="Elbow Connector 46"/>
          <p:cNvCxnSpPr>
            <a:cxnSpLocks noChangeShapeType="1"/>
            <a:stCxn id="16" idx="2"/>
            <a:endCxn id="15" idx="0"/>
          </p:cNvCxnSpPr>
          <p:nvPr/>
        </p:nvCxnSpPr>
        <p:spPr bwMode="auto">
          <a:xfrm rot="5400000">
            <a:off x="2006599" y="2828925"/>
            <a:ext cx="425450" cy="1027112"/>
          </a:xfrm>
          <a:prstGeom prst="bentConnector3">
            <a:avLst>
              <a:gd name="adj1" fmla="val 50000"/>
            </a:avLst>
          </a:prstGeom>
          <a:noFill/>
          <a:ln w="9525">
            <a:solidFill>
              <a:schemeClr val="tx1"/>
            </a:solidFill>
            <a:round/>
            <a:headEnd/>
            <a:tailEnd type="arrow" w="med" len="med"/>
          </a:ln>
        </p:spPr>
      </p:cxnSp>
      <p:cxnSp>
        <p:nvCxnSpPr>
          <p:cNvPr id="20" name="Elbow Connector 49"/>
          <p:cNvCxnSpPr>
            <a:cxnSpLocks noChangeShapeType="1"/>
            <a:stCxn id="16" idx="2"/>
            <a:endCxn id="11" idx="0"/>
          </p:cNvCxnSpPr>
          <p:nvPr/>
        </p:nvCxnSpPr>
        <p:spPr bwMode="auto">
          <a:xfrm rot="16200000" flipH="1">
            <a:off x="3005930" y="2856706"/>
            <a:ext cx="428625" cy="974725"/>
          </a:xfrm>
          <a:prstGeom prst="bentConnector3">
            <a:avLst>
              <a:gd name="adj1" fmla="val 50000"/>
            </a:avLst>
          </a:prstGeom>
          <a:noFill/>
          <a:ln w="9525">
            <a:solidFill>
              <a:schemeClr val="tx1"/>
            </a:solidFill>
            <a:round/>
            <a:headEnd/>
            <a:tailEnd type="arrow" w="med" len="med"/>
          </a:ln>
        </p:spPr>
      </p:cxnSp>
      <p:cxnSp>
        <p:nvCxnSpPr>
          <p:cNvPr id="21" name="Elbow Connector 54"/>
          <p:cNvCxnSpPr>
            <a:cxnSpLocks noChangeShapeType="1"/>
            <a:stCxn id="12" idx="2"/>
            <a:endCxn id="14" idx="0"/>
          </p:cNvCxnSpPr>
          <p:nvPr/>
        </p:nvCxnSpPr>
        <p:spPr bwMode="auto">
          <a:xfrm rot="5400000">
            <a:off x="5929312" y="2854325"/>
            <a:ext cx="423862" cy="984250"/>
          </a:xfrm>
          <a:prstGeom prst="bentConnector3">
            <a:avLst>
              <a:gd name="adj1" fmla="val 50000"/>
            </a:avLst>
          </a:prstGeom>
          <a:noFill/>
          <a:ln w="9525">
            <a:solidFill>
              <a:schemeClr val="tx1"/>
            </a:solidFill>
            <a:round/>
            <a:headEnd/>
            <a:tailEnd type="arrow" w="med" len="med"/>
          </a:ln>
        </p:spPr>
      </p:cxnSp>
      <p:cxnSp>
        <p:nvCxnSpPr>
          <p:cNvPr id="22" name="Elbow Connector 58"/>
          <p:cNvCxnSpPr>
            <a:cxnSpLocks noChangeShapeType="1"/>
            <a:stCxn id="12" idx="2"/>
            <a:endCxn id="13" idx="0"/>
          </p:cNvCxnSpPr>
          <p:nvPr/>
        </p:nvCxnSpPr>
        <p:spPr bwMode="auto">
          <a:xfrm rot="16200000" flipH="1">
            <a:off x="6934993" y="2832894"/>
            <a:ext cx="428625" cy="1031875"/>
          </a:xfrm>
          <a:prstGeom prst="bentConnector3">
            <a:avLst>
              <a:gd name="adj1" fmla="val 50000"/>
            </a:avLst>
          </a:prstGeom>
          <a:noFill/>
          <a:ln w="9525">
            <a:solidFill>
              <a:schemeClr val="tx1"/>
            </a:solidFill>
            <a:round/>
            <a:headEnd/>
            <a:tailEnd type="arrow" w="med" len="med"/>
          </a:ln>
        </p:spPr>
      </p:cxnSp>
      <p:pic>
        <p:nvPicPr>
          <p:cNvPr id="23" name="Picture 20"/>
          <p:cNvPicPr>
            <a:picLocks noChangeAspect="1" noChangeArrowheads="1"/>
          </p:cNvPicPr>
          <p:nvPr/>
        </p:nvPicPr>
        <p:blipFill>
          <a:blip r:embed="rId6"/>
          <a:srcRect/>
          <a:stretch>
            <a:fillRect/>
          </a:stretch>
        </p:blipFill>
        <p:spPr bwMode="auto">
          <a:xfrm>
            <a:off x="697705" y="4371328"/>
            <a:ext cx="2769299" cy="1987741"/>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211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STK </a:t>
            </a:r>
            <a:r>
              <a:rPr lang="en-US" sz="3200" dirty="0" smtClean="0">
                <a:solidFill>
                  <a:schemeClr val="bg1"/>
                </a:solidFill>
                <a:ea typeface="+mn-ea"/>
              </a:rPr>
              <a:t>Constellation Network Performance</a:t>
            </a:r>
          </a:p>
        </p:txBody>
      </p:sp>
      <p:pic>
        <p:nvPicPr>
          <p:cNvPr id="7" name="Picture 6"/>
          <p:cNvPicPr>
            <a:picLocks noChangeAspect="1"/>
          </p:cNvPicPr>
          <p:nvPr/>
        </p:nvPicPr>
        <p:blipFill rotWithShape="1">
          <a:blip r:embed="rId3"/>
          <a:srcRect t="7560"/>
          <a:stretch/>
        </p:blipFill>
        <p:spPr>
          <a:xfrm>
            <a:off x="3609974" y="1562100"/>
            <a:ext cx="5282237" cy="2923246"/>
          </a:xfrm>
          <a:prstGeom prst="rect">
            <a:avLst/>
          </a:prstGeom>
        </p:spPr>
      </p:pic>
      <p:sp>
        <p:nvSpPr>
          <p:cNvPr id="10" name="Content Placeholder 2"/>
          <p:cNvSpPr txBox="1">
            <a:spLocks/>
          </p:cNvSpPr>
          <p:nvPr/>
        </p:nvSpPr>
        <p:spPr bwMode="auto">
          <a:xfrm>
            <a:off x="457200" y="6453775"/>
            <a:ext cx="3543835" cy="369332"/>
          </a:xfrm>
          <a:prstGeom prst="rect">
            <a:avLst/>
          </a:prstGeom>
          <a:noFill/>
          <a:ln w="9525">
            <a:noFill/>
            <a:miter lim="800000"/>
            <a:headEnd/>
            <a:tailEnd/>
          </a:ln>
        </p:spPr>
        <p:txBody>
          <a:bodyPr wrap="square">
            <a:prstTxWarp prst="textNoShape">
              <a:avLst/>
            </a:prstTxWarp>
            <a:spAutoFit/>
          </a:bodyPr>
          <a:lstStyle/>
          <a:p>
            <a:pPr marL="342900" indent="-342900" eaLnBrk="0" hangingPunct="0">
              <a:spcBef>
                <a:spcPct val="20000"/>
              </a:spcBef>
              <a:defRPr/>
            </a:pPr>
            <a:r>
              <a:rPr lang="en-US" kern="0" dirty="0">
                <a:latin typeface="+mn-lt"/>
                <a:ea typeface="+mn-ea"/>
                <a:cs typeface="+mn-cs"/>
              </a:rPr>
              <a:t>Flower Constellation, benchmark</a:t>
            </a:r>
          </a:p>
        </p:txBody>
      </p:sp>
      <p:sp>
        <p:nvSpPr>
          <p:cNvPr id="11" name="Rectangle 10"/>
          <p:cNvSpPr/>
          <p:nvPr/>
        </p:nvSpPr>
        <p:spPr>
          <a:xfrm>
            <a:off x="744518" y="3968085"/>
            <a:ext cx="2262158" cy="369332"/>
          </a:xfrm>
          <a:prstGeom prst="rect">
            <a:avLst/>
          </a:prstGeom>
        </p:spPr>
        <p:txBody>
          <a:bodyPr wrap="none">
            <a:spAutoFit/>
          </a:bodyPr>
          <a:lstStyle/>
          <a:p>
            <a:pPr marL="342900" indent="-342900" eaLnBrk="0" hangingPunct="0">
              <a:spcBef>
                <a:spcPct val="20000"/>
              </a:spcBef>
              <a:defRPr/>
            </a:pPr>
            <a:r>
              <a:rPr lang="en-US" kern="0" dirty="0" smtClean="0">
                <a:latin typeface="Arial Narrow"/>
                <a:cs typeface="Arial Narrow"/>
              </a:rPr>
              <a:t>Repeating Ground Track</a:t>
            </a:r>
            <a:endParaRPr lang="en-US" kern="0" dirty="0">
              <a:latin typeface="Arial Narrow"/>
              <a:cs typeface="Arial Narrow"/>
            </a:endParaRPr>
          </a:p>
        </p:txBody>
      </p:sp>
      <p:pic>
        <p:nvPicPr>
          <p:cNvPr id="12" name="Picture 11"/>
          <p:cNvPicPr>
            <a:picLocks noChangeAspect="1"/>
          </p:cNvPicPr>
          <p:nvPr/>
        </p:nvPicPr>
        <p:blipFill>
          <a:blip r:embed="rId4"/>
          <a:stretch>
            <a:fillRect/>
          </a:stretch>
        </p:blipFill>
        <p:spPr>
          <a:xfrm>
            <a:off x="630901" y="4289643"/>
            <a:ext cx="2684766" cy="2152650"/>
          </a:xfrm>
          <a:prstGeom prst="rect">
            <a:avLst/>
          </a:prstGeom>
        </p:spPr>
      </p:pic>
      <p:pic>
        <p:nvPicPr>
          <p:cNvPr id="13" name="Picture 12"/>
          <p:cNvPicPr>
            <a:picLocks noChangeAspect="1"/>
          </p:cNvPicPr>
          <p:nvPr/>
        </p:nvPicPr>
        <p:blipFill>
          <a:blip r:embed="rId5"/>
          <a:stretch>
            <a:fillRect/>
          </a:stretch>
        </p:blipFill>
        <p:spPr>
          <a:xfrm>
            <a:off x="630901" y="1152525"/>
            <a:ext cx="2684766" cy="284553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211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ounded Rectangle 8"/>
          <p:cNvSpPr/>
          <p:nvPr/>
        </p:nvSpPr>
        <p:spPr>
          <a:xfrm>
            <a:off x="3491769" y="1123949"/>
            <a:ext cx="5320334" cy="51378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STK </a:t>
            </a:r>
            <a:r>
              <a:rPr lang="en-US" sz="3200" dirty="0" smtClean="0">
                <a:solidFill>
                  <a:schemeClr val="bg1"/>
                </a:solidFill>
                <a:ea typeface="+mn-ea"/>
              </a:rPr>
              <a:t>Constellation Network Performance</a:t>
            </a:r>
          </a:p>
        </p:txBody>
      </p:sp>
      <p:sp>
        <p:nvSpPr>
          <p:cNvPr id="10" name="Content Placeholder 2"/>
          <p:cNvSpPr txBox="1">
            <a:spLocks/>
          </p:cNvSpPr>
          <p:nvPr/>
        </p:nvSpPr>
        <p:spPr bwMode="auto">
          <a:xfrm>
            <a:off x="457200" y="6453775"/>
            <a:ext cx="3543835" cy="369332"/>
          </a:xfrm>
          <a:prstGeom prst="rect">
            <a:avLst/>
          </a:prstGeom>
          <a:noFill/>
          <a:ln w="9525">
            <a:noFill/>
            <a:miter lim="800000"/>
            <a:headEnd/>
            <a:tailEnd/>
          </a:ln>
        </p:spPr>
        <p:txBody>
          <a:bodyPr wrap="square">
            <a:prstTxWarp prst="textNoShape">
              <a:avLst/>
            </a:prstTxWarp>
            <a:spAutoFit/>
          </a:bodyPr>
          <a:lstStyle/>
          <a:p>
            <a:pPr marL="342900" indent="-342900" eaLnBrk="0" hangingPunct="0">
              <a:spcBef>
                <a:spcPct val="20000"/>
              </a:spcBef>
              <a:defRPr/>
            </a:pPr>
            <a:r>
              <a:rPr lang="en-US" kern="0" dirty="0">
                <a:latin typeface="+mn-lt"/>
                <a:ea typeface="+mn-ea"/>
                <a:cs typeface="+mn-cs"/>
              </a:rPr>
              <a:t>Flower Constellation, benchmark</a:t>
            </a:r>
          </a:p>
        </p:txBody>
      </p:sp>
      <p:sp>
        <p:nvSpPr>
          <p:cNvPr id="11" name="Rectangle 10"/>
          <p:cNvSpPr/>
          <p:nvPr/>
        </p:nvSpPr>
        <p:spPr>
          <a:xfrm>
            <a:off x="744518" y="3968085"/>
            <a:ext cx="2262158" cy="369332"/>
          </a:xfrm>
          <a:prstGeom prst="rect">
            <a:avLst/>
          </a:prstGeom>
        </p:spPr>
        <p:txBody>
          <a:bodyPr wrap="none">
            <a:spAutoFit/>
          </a:bodyPr>
          <a:lstStyle/>
          <a:p>
            <a:pPr marL="342900" indent="-342900" eaLnBrk="0" hangingPunct="0">
              <a:spcBef>
                <a:spcPct val="20000"/>
              </a:spcBef>
              <a:defRPr/>
            </a:pPr>
            <a:r>
              <a:rPr lang="en-US" kern="0" dirty="0" smtClean="0">
                <a:latin typeface="Arial Narrow"/>
                <a:cs typeface="Arial Narrow"/>
              </a:rPr>
              <a:t>Repeating Ground Track</a:t>
            </a:r>
            <a:endParaRPr lang="en-US" kern="0" dirty="0">
              <a:latin typeface="Arial Narrow"/>
              <a:cs typeface="Arial Narrow"/>
            </a:endParaRPr>
          </a:p>
        </p:txBody>
      </p:sp>
      <p:pic>
        <p:nvPicPr>
          <p:cNvPr id="12" name="Picture 11"/>
          <p:cNvPicPr>
            <a:picLocks noChangeAspect="1"/>
          </p:cNvPicPr>
          <p:nvPr/>
        </p:nvPicPr>
        <p:blipFill>
          <a:blip r:embed="rId3"/>
          <a:stretch>
            <a:fillRect/>
          </a:stretch>
        </p:blipFill>
        <p:spPr>
          <a:xfrm>
            <a:off x="630901" y="4289643"/>
            <a:ext cx="2684766" cy="2152650"/>
          </a:xfrm>
          <a:prstGeom prst="rect">
            <a:avLst/>
          </a:prstGeom>
        </p:spPr>
      </p:pic>
      <p:pic>
        <p:nvPicPr>
          <p:cNvPr id="13" name="Picture 12"/>
          <p:cNvPicPr>
            <a:picLocks noChangeAspect="1"/>
          </p:cNvPicPr>
          <p:nvPr/>
        </p:nvPicPr>
        <p:blipFill>
          <a:blip r:embed="rId4"/>
          <a:stretch>
            <a:fillRect/>
          </a:stretch>
        </p:blipFill>
        <p:spPr>
          <a:xfrm>
            <a:off x="630901" y="1152525"/>
            <a:ext cx="2684766" cy="2845530"/>
          </a:xfrm>
          <a:prstGeom prst="rect">
            <a:avLst/>
          </a:prstGeom>
        </p:spPr>
      </p:pic>
      <p:sp>
        <p:nvSpPr>
          <p:cNvPr id="8" name="Rectangle 7"/>
          <p:cNvSpPr/>
          <p:nvPr/>
        </p:nvSpPr>
        <p:spPr>
          <a:xfrm>
            <a:off x="3761134" y="1398911"/>
            <a:ext cx="4794981" cy="4862869"/>
          </a:xfrm>
          <a:prstGeom prst="rect">
            <a:avLst/>
          </a:prstGeom>
        </p:spPr>
        <p:txBody>
          <a:bodyPr wrap="square">
            <a:spAutoFit/>
          </a:bodyPr>
          <a:lstStyle/>
          <a:p>
            <a:r>
              <a:rPr lang="en-US" sz="2000" b="1" dirty="0" smtClean="0">
                <a:solidFill>
                  <a:schemeClr val="tx2">
                    <a:lumMod val="75000"/>
                  </a:schemeClr>
                </a:solidFill>
                <a:latin typeface="Arial Narrow"/>
                <a:cs typeface="Arial Narrow"/>
              </a:rPr>
              <a:t>Goal: Design a CubeSat network constellation</a:t>
            </a:r>
          </a:p>
          <a:p>
            <a:endParaRPr lang="en-US" sz="2000" dirty="0" smtClean="0">
              <a:solidFill>
                <a:schemeClr val="tx2">
                  <a:lumMod val="75000"/>
                </a:schemeClr>
              </a:solidFill>
              <a:latin typeface="Arial Narrow"/>
              <a:cs typeface="Arial Narrow"/>
            </a:endParaRPr>
          </a:p>
          <a:p>
            <a:pPr>
              <a:spcAft>
                <a:spcPts val="1200"/>
              </a:spcAft>
            </a:pPr>
            <a:r>
              <a:rPr lang="en-US" sz="2200" dirty="0" smtClean="0">
                <a:solidFill>
                  <a:schemeClr val="tx2">
                    <a:lumMod val="75000"/>
                  </a:schemeClr>
                </a:solidFill>
                <a:latin typeface="Arial Narrow"/>
                <a:cs typeface="Arial Narrow"/>
              </a:rPr>
              <a:t>Orbit design with Satellite Tool Kit (STK)</a:t>
            </a:r>
          </a:p>
          <a:p>
            <a:pPr marL="342900" indent="-342900">
              <a:spcAft>
                <a:spcPts val="1200"/>
              </a:spcAft>
              <a:buFont typeface="Arial" pitchFamily="34" charset="0"/>
              <a:buChar char="•"/>
            </a:pPr>
            <a:r>
              <a:rPr lang="en-US" sz="2200" dirty="0" smtClean="0">
                <a:solidFill>
                  <a:schemeClr val="tx2">
                    <a:lumMod val="75000"/>
                  </a:schemeClr>
                </a:solidFill>
                <a:latin typeface="Arial Narrow"/>
                <a:cs typeface="Arial Narrow"/>
              </a:rPr>
              <a:t>One design uses sun-synchronous repeating ground track</a:t>
            </a:r>
            <a:endParaRPr lang="en-US" sz="2200" dirty="0" smtClean="0">
              <a:solidFill>
                <a:schemeClr val="tx2">
                  <a:lumMod val="75000"/>
                </a:schemeClr>
              </a:solidFill>
              <a:latin typeface="Arial Narrow"/>
              <a:cs typeface="Arial Narrow"/>
            </a:endParaRPr>
          </a:p>
          <a:p>
            <a:pPr marL="800100" lvl="1" indent="-342900">
              <a:spcAft>
                <a:spcPts val="1200"/>
              </a:spcAft>
              <a:buFont typeface="Arial" pitchFamily="34" charset="0"/>
              <a:buChar char="•"/>
            </a:pPr>
            <a:r>
              <a:rPr lang="en-US" sz="2200" dirty="0" smtClean="0">
                <a:solidFill>
                  <a:schemeClr val="tx2">
                    <a:lumMod val="75000"/>
                  </a:schemeClr>
                </a:solidFill>
                <a:latin typeface="Arial Narrow"/>
                <a:cs typeface="Arial Narrow"/>
              </a:rPr>
              <a:t>9 sensing </a:t>
            </a:r>
            <a:r>
              <a:rPr lang="en-US" sz="2200" dirty="0" smtClean="0">
                <a:solidFill>
                  <a:schemeClr val="tx2">
                    <a:lumMod val="75000"/>
                  </a:schemeClr>
                </a:solidFill>
                <a:latin typeface="Arial Narrow"/>
                <a:cs typeface="Arial Narrow"/>
              </a:rPr>
              <a:t>nodes are sun synchronous</a:t>
            </a:r>
            <a:endParaRPr lang="en-US" sz="2200" dirty="0" smtClean="0">
              <a:solidFill>
                <a:schemeClr val="tx2">
                  <a:lumMod val="75000"/>
                </a:schemeClr>
              </a:solidFill>
              <a:latin typeface="Arial Narrow"/>
              <a:cs typeface="Arial Narrow"/>
            </a:endParaRPr>
          </a:p>
          <a:p>
            <a:pPr marL="800100" lvl="1" indent="-342900">
              <a:spcAft>
                <a:spcPts val="1200"/>
              </a:spcAft>
              <a:buFont typeface="Arial" pitchFamily="34" charset="0"/>
              <a:buChar char="•"/>
            </a:pPr>
            <a:r>
              <a:rPr lang="en-US" sz="2200" dirty="0" smtClean="0">
                <a:solidFill>
                  <a:schemeClr val="tx2">
                    <a:lumMod val="75000"/>
                  </a:schemeClr>
                </a:solidFill>
                <a:latin typeface="Arial Narrow"/>
                <a:cs typeface="Arial Narrow"/>
              </a:rPr>
              <a:t>6 sink nodes </a:t>
            </a:r>
            <a:r>
              <a:rPr lang="en-US" sz="2200" dirty="0" smtClean="0">
                <a:solidFill>
                  <a:schemeClr val="tx2">
                    <a:lumMod val="75000"/>
                  </a:schemeClr>
                </a:solidFill>
                <a:latin typeface="Arial Narrow"/>
                <a:cs typeface="Arial Narrow"/>
              </a:rPr>
              <a:t>are</a:t>
            </a:r>
            <a:r>
              <a:rPr lang="en-US" sz="2200" dirty="0" smtClean="0">
                <a:solidFill>
                  <a:schemeClr val="tx2">
                    <a:lumMod val="75000"/>
                  </a:schemeClr>
                </a:solidFill>
                <a:latin typeface="Arial Narrow"/>
                <a:cs typeface="Arial Narrow"/>
              </a:rPr>
              <a:t> </a:t>
            </a:r>
            <a:r>
              <a:rPr lang="en-US" sz="2200" dirty="0" smtClean="0">
                <a:solidFill>
                  <a:schemeClr val="tx2">
                    <a:lumMod val="75000"/>
                  </a:schemeClr>
                </a:solidFill>
                <a:latin typeface="Arial Narrow"/>
                <a:cs typeface="Arial Narrow"/>
              </a:rPr>
              <a:t>in a circular orbit with inclination of 70°</a:t>
            </a:r>
          </a:p>
          <a:p>
            <a:pPr marL="342900" indent="-342900">
              <a:spcAft>
                <a:spcPts val="1200"/>
              </a:spcAft>
              <a:buFont typeface="Arial" pitchFamily="34" charset="0"/>
              <a:buChar char="•"/>
            </a:pPr>
            <a:r>
              <a:rPr lang="en-US" sz="2200" dirty="0" smtClean="0">
                <a:solidFill>
                  <a:schemeClr val="tx2">
                    <a:lumMod val="75000"/>
                  </a:schemeClr>
                </a:solidFill>
                <a:latin typeface="Arial Narrow"/>
                <a:cs typeface="Arial Narrow"/>
              </a:rPr>
              <a:t>The benchmark is a flower constellation</a:t>
            </a:r>
          </a:p>
          <a:p>
            <a:pPr marL="800100" lvl="1" indent="-342900">
              <a:spcAft>
                <a:spcPts val="1200"/>
              </a:spcAft>
              <a:buFont typeface="Arial" pitchFamily="34" charset="0"/>
              <a:buChar char="•"/>
            </a:pPr>
            <a:r>
              <a:rPr lang="en-US" sz="2200" dirty="0" smtClean="0">
                <a:solidFill>
                  <a:schemeClr val="tx2">
                    <a:lumMod val="75000"/>
                  </a:schemeClr>
                </a:solidFill>
                <a:latin typeface="Arial Narrow"/>
                <a:cs typeface="Arial Narrow"/>
              </a:rPr>
              <a:t>Referenced in a Surrey Space Technology Laboratory Study</a:t>
            </a:r>
            <a:endParaRPr lang="en-US" sz="2200" dirty="0">
              <a:solidFill>
                <a:schemeClr val="tx2">
                  <a:lumMod val="75000"/>
                </a:schemeClr>
              </a:solidFill>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092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STK </a:t>
            </a:r>
            <a:r>
              <a:rPr lang="en-US" sz="3200" dirty="0" smtClean="0">
                <a:solidFill>
                  <a:schemeClr val="bg1"/>
                </a:solidFill>
                <a:ea typeface="+mn-ea"/>
              </a:rPr>
              <a:t>Constellation Network Performance</a:t>
            </a:r>
          </a:p>
        </p:txBody>
      </p:sp>
      <p:sp>
        <p:nvSpPr>
          <p:cNvPr id="10" name="Content Placeholder 2"/>
          <p:cNvSpPr txBox="1">
            <a:spLocks/>
          </p:cNvSpPr>
          <p:nvPr/>
        </p:nvSpPr>
        <p:spPr bwMode="auto">
          <a:xfrm>
            <a:off x="457200" y="6453775"/>
            <a:ext cx="3543835" cy="369332"/>
          </a:xfrm>
          <a:prstGeom prst="rect">
            <a:avLst/>
          </a:prstGeom>
          <a:noFill/>
          <a:ln w="9525">
            <a:noFill/>
            <a:miter lim="800000"/>
            <a:headEnd/>
            <a:tailEnd/>
          </a:ln>
        </p:spPr>
        <p:txBody>
          <a:bodyPr wrap="square">
            <a:prstTxWarp prst="textNoShape">
              <a:avLst/>
            </a:prstTxWarp>
            <a:spAutoFit/>
          </a:bodyPr>
          <a:lstStyle/>
          <a:p>
            <a:pPr marL="342900" indent="-342900" eaLnBrk="0" hangingPunct="0">
              <a:spcBef>
                <a:spcPct val="20000"/>
              </a:spcBef>
              <a:defRPr/>
            </a:pPr>
            <a:r>
              <a:rPr lang="en-US" kern="0" dirty="0">
                <a:latin typeface="+mn-lt"/>
                <a:ea typeface="+mn-ea"/>
                <a:cs typeface="+mn-cs"/>
              </a:rPr>
              <a:t>Flower Constellation, benchmark</a:t>
            </a:r>
          </a:p>
        </p:txBody>
      </p:sp>
      <p:sp>
        <p:nvSpPr>
          <p:cNvPr id="11" name="Rectangle 10"/>
          <p:cNvSpPr/>
          <p:nvPr/>
        </p:nvSpPr>
        <p:spPr>
          <a:xfrm>
            <a:off x="744518" y="3968085"/>
            <a:ext cx="2262158" cy="369332"/>
          </a:xfrm>
          <a:prstGeom prst="rect">
            <a:avLst/>
          </a:prstGeom>
        </p:spPr>
        <p:txBody>
          <a:bodyPr wrap="none">
            <a:spAutoFit/>
          </a:bodyPr>
          <a:lstStyle/>
          <a:p>
            <a:pPr marL="342900" indent="-342900" eaLnBrk="0" hangingPunct="0">
              <a:spcBef>
                <a:spcPct val="20000"/>
              </a:spcBef>
              <a:defRPr/>
            </a:pPr>
            <a:r>
              <a:rPr lang="en-US" kern="0" dirty="0" smtClean="0">
                <a:latin typeface="Arial Narrow"/>
                <a:cs typeface="Arial Narrow"/>
              </a:rPr>
              <a:t>Repeating Ground Track</a:t>
            </a:r>
            <a:endParaRPr lang="en-US" kern="0" dirty="0">
              <a:latin typeface="Arial Narrow"/>
              <a:cs typeface="Arial Narrow"/>
            </a:endParaRPr>
          </a:p>
        </p:txBody>
      </p:sp>
      <p:pic>
        <p:nvPicPr>
          <p:cNvPr id="12" name="Picture 11"/>
          <p:cNvPicPr>
            <a:picLocks noChangeAspect="1"/>
          </p:cNvPicPr>
          <p:nvPr/>
        </p:nvPicPr>
        <p:blipFill>
          <a:blip r:embed="rId3"/>
          <a:stretch>
            <a:fillRect/>
          </a:stretch>
        </p:blipFill>
        <p:spPr>
          <a:xfrm>
            <a:off x="630901" y="4289643"/>
            <a:ext cx="2684766" cy="2152650"/>
          </a:xfrm>
          <a:prstGeom prst="rect">
            <a:avLst/>
          </a:prstGeom>
        </p:spPr>
      </p:pic>
      <p:pic>
        <p:nvPicPr>
          <p:cNvPr id="13" name="Picture 12"/>
          <p:cNvPicPr>
            <a:picLocks noChangeAspect="1"/>
          </p:cNvPicPr>
          <p:nvPr/>
        </p:nvPicPr>
        <p:blipFill>
          <a:blip r:embed="rId4"/>
          <a:stretch>
            <a:fillRect/>
          </a:stretch>
        </p:blipFill>
        <p:spPr>
          <a:xfrm>
            <a:off x="630901" y="1152525"/>
            <a:ext cx="2684766" cy="2845530"/>
          </a:xfrm>
          <a:prstGeom prst="rect">
            <a:avLst/>
          </a:prstGeom>
        </p:spPr>
      </p:pic>
      <p:pic>
        <p:nvPicPr>
          <p:cNvPr id="8" name="Picture 7"/>
          <p:cNvPicPr>
            <a:picLocks noChangeAspect="1"/>
          </p:cNvPicPr>
          <p:nvPr/>
        </p:nvPicPr>
        <p:blipFill rotWithShape="1">
          <a:blip r:embed="rId5"/>
          <a:srcRect t="18751" r="45911"/>
          <a:stretch/>
        </p:blipFill>
        <p:spPr>
          <a:xfrm>
            <a:off x="3641301" y="1543300"/>
            <a:ext cx="4922394" cy="2063980"/>
          </a:xfrm>
          <a:prstGeom prst="rect">
            <a:avLst/>
          </a:prstGeom>
        </p:spPr>
      </p:pic>
      <p:grpSp>
        <p:nvGrpSpPr>
          <p:cNvPr id="3" name="Group 2"/>
          <p:cNvGrpSpPr/>
          <p:nvPr/>
        </p:nvGrpSpPr>
        <p:grpSpPr>
          <a:xfrm>
            <a:off x="3315667" y="3998055"/>
            <a:ext cx="5581403" cy="2267839"/>
            <a:chOff x="3405713" y="3754328"/>
            <a:chExt cx="5581403" cy="2267839"/>
          </a:xfrm>
        </p:grpSpPr>
        <p:pic>
          <p:nvPicPr>
            <p:cNvPr id="9" name="Picture 8"/>
            <p:cNvPicPr>
              <a:picLocks noChangeAspect="1"/>
            </p:cNvPicPr>
            <p:nvPr/>
          </p:nvPicPr>
          <p:blipFill rotWithShape="1">
            <a:blip r:embed="rId5"/>
            <a:srcRect l="53806" t="19141"/>
            <a:stretch/>
          </p:blipFill>
          <p:spPr>
            <a:xfrm>
              <a:off x="4783251" y="3968084"/>
              <a:ext cx="4203865" cy="2054083"/>
            </a:xfrm>
            <a:prstGeom prst="rect">
              <a:avLst/>
            </a:prstGeom>
          </p:spPr>
        </p:pic>
        <p:pic>
          <p:nvPicPr>
            <p:cNvPr id="14" name="Picture 13"/>
            <p:cNvPicPr>
              <a:picLocks noChangeAspect="1"/>
            </p:cNvPicPr>
            <p:nvPr/>
          </p:nvPicPr>
          <p:blipFill rotWithShape="1">
            <a:blip r:embed="rId5"/>
            <a:srcRect t="10726" r="84863"/>
            <a:stretch/>
          </p:blipFill>
          <p:spPr>
            <a:xfrm>
              <a:off x="3405713" y="3754328"/>
              <a:ext cx="1377538" cy="2267839"/>
            </a:xfrm>
            <a:prstGeom prst="rect">
              <a:avLst/>
            </a:prstGeom>
          </p:spPr>
        </p:pic>
      </p:grpSp>
      <p:sp>
        <p:nvSpPr>
          <p:cNvPr id="15" name="Rectangle 14"/>
          <p:cNvSpPr/>
          <p:nvPr/>
        </p:nvSpPr>
        <p:spPr>
          <a:xfrm>
            <a:off x="4937402" y="1173968"/>
            <a:ext cx="2262158" cy="369332"/>
          </a:xfrm>
          <a:prstGeom prst="rect">
            <a:avLst/>
          </a:prstGeom>
        </p:spPr>
        <p:txBody>
          <a:bodyPr wrap="none">
            <a:spAutoFit/>
          </a:bodyPr>
          <a:lstStyle/>
          <a:p>
            <a:pPr marL="342900" indent="-342900" eaLnBrk="0" hangingPunct="0">
              <a:spcBef>
                <a:spcPct val="20000"/>
              </a:spcBef>
              <a:defRPr/>
            </a:pPr>
            <a:r>
              <a:rPr lang="en-US" kern="0" dirty="0" smtClean="0">
                <a:latin typeface="Arial Narrow"/>
                <a:cs typeface="Arial Narrow"/>
              </a:rPr>
              <a:t>Repeating Ground Track</a:t>
            </a:r>
            <a:endParaRPr lang="en-US" kern="0" dirty="0">
              <a:latin typeface="Arial Narrow"/>
              <a:cs typeface="Arial Narrow"/>
            </a:endParaRPr>
          </a:p>
        </p:txBody>
      </p:sp>
      <p:sp>
        <p:nvSpPr>
          <p:cNvPr id="16" name="Content Placeholder 2"/>
          <p:cNvSpPr txBox="1">
            <a:spLocks/>
          </p:cNvSpPr>
          <p:nvPr/>
        </p:nvSpPr>
        <p:spPr bwMode="auto">
          <a:xfrm>
            <a:off x="4414026" y="3920311"/>
            <a:ext cx="3543835" cy="369332"/>
          </a:xfrm>
          <a:prstGeom prst="rect">
            <a:avLst/>
          </a:prstGeom>
          <a:noFill/>
          <a:ln w="9525">
            <a:noFill/>
            <a:miter lim="800000"/>
            <a:headEnd/>
            <a:tailEnd/>
          </a:ln>
        </p:spPr>
        <p:txBody>
          <a:bodyPr wrap="square">
            <a:prstTxWarp prst="textNoShape">
              <a:avLst/>
            </a:prstTxWarp>
            <a:spAutoFit/>
          </a:bodyPr>
          <a:lstStyle/>
          <a:p>
            <a:pPr marL="342900" indent="-342900" eaLnBrk="0" hangingPunct="0">
              <a:spcBef>
                <a:spcPct val="20000"/>
              </a:spcBef>
              <a:defRPr/>
            </a:pPr>
            <a:r>
              <a:rPr lang="en-US" kern="0" dirty="0">
                <a:latin typeface="+mn-lt"/>
                <a:ea typeface="+mn-ea"/>
                <a:cs typeface="+mn-cs"/>
              </a:rPr>
              <a:t>Flower Constellation, benchmark</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306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Rounded Rectangle 46"/>
          <p:cNvSpPr/>
          <p:nvPr/>
        </p:nvSpPr>
        <p:spPr>
          <a:xfrm>
            <a:off x="304799" y="1190791"/>
            <a:ext cx="8507304" cy="45848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NS-2 Simulation</a:t>
            </a:r>
          </a:p>
        </p:txBody>
      </p:sp>
      <p:sp>
        <p:nvSpPr>
          <p:cNvPr id="14" name="Content Placeholder 2"/>
          <p:cNvSpPr>
            <a:spLocks noGrp="1"/>
          </p:cNvSpPr>
          <p:nvPr>
            <p:ph idx="1"/>
          </p:nvPr>
        </p:nvSpPr>
        <p:spPr>
          <a:xfrm>
            <a:off x="585786" y="1519937"/>
            <a:ext cx="7196139" cy="4031455"/>
          </a:xfrm>
        </p:spPr>
        <p:txBody>
          <a:bodyPr>
            <a:normAutofit/>
          </a:bodyPr>
          <a:lstStyle/>
          <a:p>
            <a:pPr marL="0" indent="0">
              <a:spcBef>
                <a:spcPts val="480"/>
              </a:spcBef>
              <a:buNone/>
            </a:pPr>
            <a:r>
              <a:rPr lang="en-US" sz="2800" dirty="0" smtClean="0">
                <a:solidFill>
                  <a:schemeClr val="tx2">
                    <a:lumMod val="75000"/>
                  </a:schemeClr>
                </a:solidFill>
              </a:rPr>
              <a:t>We used NS-2 to simulate satellite networks</a:t>
            </a:r>
          </a:p>
          <a:p>
            <a:pPr>
              <a:spcBef>
                <a:spcPts val="480"/>
              </a:spcBef>
            </a:pPr>
            <a:r>
              <a:rPr lang="en-US" sz="2800" dirty="0" smtClean="0">
                <a:solidFill>
                  <a:schemeClr val="tx2">
                    <a:lumMod val="75000"/>
                  </a:schemeClr>
                </a:solidFill>
              </a:rPr>
              <a:t>Established simulator</a:t>
            </a:r>
          </a:p>
          <a:p>
            <a:pPr>
              <a:spcBef>
                <a:spcPts val="480"/>
              </a:spcBef>
            </a:pPr>
            <a:r>
              <a:rPr lang="en-US" sz="2800" dirty="0" smtClean="0">
                <a:solidFill>
                  <a:schemeClr val="tx2">
                    <a:lumMod val="75000"/>
                  </a:schemeClr>
                </a:solidFill>
              </a:rPr>
              <a:t>Satellite model has few protocols</a:t>
            </a:r>
          </a:p>
          <a:p>
            <a:pPr>
              <a:spcBef>
                <a:spcPts val="480"/>
              </a:spcBef>
            </a:pPr>
            <a:r>
              <a:rPr lang="en-US" sz="2800" dirty="0" smtClean="0">
                <a:solidFill>
                  <a:schemeClr val="tx2">
                    <a:lumMod val="75000"/>
                  </a:schemeClr>
                </a:solidFill>
              </a:rPr>
              <a:t>Mobile model has many protocols</a:t>
            </a:r>
          </a:p>
          <a:p>
            <a:pPr>
              <a:spcBef>
                <a:spcPts val="480"/>
              </a:spcBef>
            </a:pPr>
            <a:r>
              <a:rPr lang="en-US" sz="2800" dirty="0" smtClean="0">
                <a:solidFill>
                  <a:schemeClr val="tx2">
                    <a:lumMod val="75000"/>
                  </a:schemeClr>
                </a:solidFill>
              </a:rPr>
              <a:t>Mobile model has 2-D positioning</a:t>
            </a:r>
          </a:p>
          <a:p>
            <a:pPr>
              <a:spcBef>
                <a:spcPts val="480"/>
              </a:spcBef>
            </a:pPr>
            <a:endParaRPr lang="en-US" sz="2800" dirty="0">
              <a:solidFill>
                <a:schemeClr val="tx2">
                  <a:lumMod val="75000"/>
                </a:schemeClr>
              </a:solidFill>
            </a:endParaRPr>
          </a:p>
          <a:p>
            <a:pPr marL="0" indent="0">
              <a:spcBef>
                <a:spcPts val="480"/>
              </a:spcBef>
              <a:buNone/>
            </a:pPr>
            <a:r>
              <a:rPr lang="en-US" sz="2800" dirty="0" smtClean="0">
                <a:solidFill>
                  <a:schemeClr val="tx2">
                    <a:lumMod val="75000"/>
                  </a:schemeClr>
                </a:solidFill>
              </a:rPr>
              <a:t>Necessary to modify NS-2’s mobile network model to simulate our constellation</a:t>
            </a:r>
          </a:p>
          <a:p>
            <a:pPr lvl="1">
              <a:spcBef>
                <a:spcPts val="480"/>
              </a:spcBef>
            </a:pPr>
            <a:endParaRPr lang="en-US" sz="2400" dirty="0" smtClean="0">
              <a:solidFill>
                <a:schemeClr val="tx2">
                  <a:lumMod val="75000"/>
                </a:schemeClr>
              </a:solidFill>
            </a:endParaRPr>
          </a:p>
          <a:p>
            <a:pPr>
              <a:spcBef>
                <a:spcPts val="480"/>
              </a:spcBef>
            </a:pPr>
            <a:endParaRPr lang="en-US" dirty="0" smtClean="0">
              <a:solidFill>
                <a:schemeClr val="tx2">
                  <a:lumMod val="75000"/>
                </a:schemeClr>
              </a:solidFill>
            </a:endParaRPr>
          </a:p>
          <a:p>
            <a:pPr lvl="1">
              <a:spcBef>
                <a:spcPts val="480"/>
              </a:spcBef>
            </a:pPr>
            <a:endParaRPr lang="en-US" sz="2400" dirty="0" smtClean="0">
              <a:solidFill>
                <a:schemeClr val="tx2">
                  <a:lumMod val="75000"/>
                </a:schemeClr>
              </a:solidFill>
            </a:endParaRPr>
          </a:p>
          <a:p>
            <a:pPr>
              <a:spcBef>
                <a:spcPts val="480"/>
              </a:spcBef>
            </a:pPr>
            <a:endParaRPr lang="en-US" sz="2800" dirty="0">
              <a:solidFill>
                <a:schemeClr val="tx2">
                  <a:lumMod val="75000"/>
                </a:schemeClr>
              </a:solidFill>
            </a:endParaRPr>
          </a:p>
        </p:txBody>
      </p:sp>
      <p:pic>
        <p:nvPicPr>
          <p:cNvPr id="5" name="Picture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45740" y="1885904"/>
            <a:ext cx="738187" cy="716041"/>
          </a:xfrm>
          <a:prstGeom prst="rect">
            <a:avLst/>
          </a:prstGeom>
        </p:spPr>
      </p:pic>
      <p:pic>
        <p:nvPicPr>
          <p:cNvPr id="4" name="Picture 3"/>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25156" y="2450694"/>
            <a:ext cx="646001" cy="523243"/>
          </a:xfrm>
          <a:prstGeom prst="rect">
            <a:avLst/>
          </a:prstGeom>
        </p:spPr>
      </p:pic>
      <p:pic>
        <p:nvPicPr>
          <p:cNvPr id="31" name="Picture 30"/>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45740" y="2833843"/>
            <a:ext cx="738187" cy="716041"/>
          </a:xfrm>
          <a:prstGeom prst="rect">
            <a:avLst/>
          </a:prstGeom>
        </p:spPr>
      </p:pic>
      <p:pic>
        <p:nvPicPr>
          <p:cNvPr id="32" name="Picture 31"/>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78885" y="3472274"/>
            <a:ext cx="646001" cy="5232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5099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ounded Rectangle 32"/>
          <p:cNvSpPr/>
          <p:nvPr/>
        </p:nvSpPr>
        <p:spPr>
          <a:xfrm>
            <a:off x="180973" y="1074867"/>
            <a:ext cx="5264060" cy="5545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02910"/>
            <a:ext cx="7829550" cy="584775"/>
          </a:xfrm>
          <a:noFill/>
        </p:spPr>
        <p:txBody>
          <a:bodyPr wrap="square" rtlCol="0">
            <a:spAutoFit/>
          </a:bodyPr>
          <a:lstStyle/>
          <a:p>
            <a:pPr algn="l"/>
            <a:r>
              <a:rPr lang="en-US" sz="3200" dirty="0" smtClean="0">
                <a:solidFill>
                  <a:schemeClr val="bg1"/>
                </a:solidFill>
                <a:ea typeface="+mn-ea"/>
              </a:rPr>
              <a:t>NS-2 Simulation</a:t>
            </a:r>
          </a:p>
        </p:txBody>
      </p:sp>
      <p:sp>
        <p:nvSpPr>
          <p:cNvPr id="14" name="Content Placeholder 2"/>
          <p:cNvSpPr>
            <a:spLocks noGrp="1"/>
          </p:cNvSpPr>
          <p:nvPr>
            <p:ph idx="1"/>
          </p:nvPr>
        </p:nvSpPr>
        <p:spPr>
          <a:xfrm>
            <a:off x="180972" y="1321238"/>
            <a:ext cx="5264061" cy="5298637"/>
          </a:xfrm>
        </p:spPr>
        <p:txBody>
          <a:bodyPr>
            <a:noAutofit/>
          </a:bodyPr>
          <a:lstStyle/>
          <a:p>
            <a:pPr marL="0" indent="0">
              <a:spcBef>
                <a:spcPts val="480"/>
              </a:spcBef>
              <a:buNone/>
            </a:pPr>
            <a:r>
              <a:rPr lang="en-US" sz="2400" dirty="0" smtClean="0">
                <a:solidFill>
                  <a:schemeClr val="tx2">
                    <a:lumMod val="75000"/>
                  </a:schemeClr>
                </a:solidFill>
              </a:rPr>
              <a:t>	To </a:t>
            </a:r>
            <a:r>
              <a:rPr lang="en-US" sz="2400" dirty="0" smtClean="0">
                <a:solidFill>
                  <a:schemeClr val="tx2">
                    <a:lumMod val="75000"/>
                  </a:schemeClr>
                </a:solidFill>
              </a:rPr>
              <a:t>model the satellites in STK</a:t>
            </a:r>
            <a:endParaRPr lang="en-US" sz="2400" dirty="0" smtClean="0">
              <a:solidFill>
                <a:schemeClr val="tx2">
                  <a:lumMod val="75000"/>
                </a:schemeClr>
              </a:solidFill>
            </a:endParaRPr>
          </a:p>
          <a:p>
            <a:pPr>
              <a:spcBef>
                <a:spcPts val="480"/>
              </a:spcBef>
            </a:pPr>
            <a:r>
              <a:rPr lang="en-US" sz="2400" dirty="0" smtClean="0">
                <a:solidFill>
                  <a:schemeClr val="tx2">
                    <a:lumMod val="75000"/>
                  </a:schemeClr>
                </a:solidFill>
              </a:rPr>
              <a:t>R</a:t>
            </a:r>
            <a:r>
              <a:rPr lang="en-US" sz="2400" dirty="0" smtClean="0">
                <a:solidFill>
                  <a:schemeClr val="tx2">
                    <a:lumMod val="75000"/>
                  </a:schemeClr>
                </a:solidFill>
              </a:rPr>
              <a:t>epresented </a:t>
            </a:r>
            <a:r>
              <a:rPr lang="en-US" sz="2400" dirty="0" smtClean="0">
                <a:solidFill>
                  <a:schemeClr val="tx2">
                    <a:lumMod val="75000"/>
                  </a:schemeClr>
                </a:solidFill>
              </a:rPr>
              <a:t>satellites as </a:t>
            </a:r>
            <a:r>
              <a:rPr lang="en-US" sz="2400" b="1" dirty="0" smtClean="0">
                <a:solidFill>
                  <a:schemeClr val="tx2">
                    <a:lumMod val="75000"/>
                  </a:schemeClr>
                </a:solidFill>
              </a:rPr>
              <a:t>mobile</a:t>
            </a:r>
            <a:r>
              <a:rPr lang="en-US" sz="2400" dirty="0" smtClean="0">
                <a:solidFill>
                  <a:schemeClr val="tx2">
                    <a:lumMod val="75000"/>
                  </a:schemeClr>
                </a:solidFill>
              </a:rPr>
              <a:t> nodes</a:t>
            </a:r>
            <a:endParaRPr lang="en-US" sz="2400" dirty="0" smtClean="0">
              <a:solidFill>
                <a:schemeClr val="tx2">
                  <a:lumMod val="75000"/>
                </a:schemeClr>
              </a:solidFill>
            </a:endParaRPr>
          </a:p>
          <a:p>
            <a:pPr>
              <a:spcBef>
                <a:spcPts val="480"/>
              </a:spcBef>
            </a:pPr>
            <a:r>
              <a:rPr lang="en-US" sz="2400" dirty="0" smtClean="0">
                <a:solidFill>
                  <a:schemeClr val="tx2">
                    <a:lumMod val="75000"/>
                  </a:schemeClr>
                </a:solidFill>
              </a:rPr>
              <a:t>S</a:t>
            </a:r>
            <a:r>
              <a:rPr lang="en-US" sz="2400" dirty="0" smtClean="0">
                <a:solidFill>
                  <a:schemeClr val="tx2">
                    <a:lumMod val="75000"/>
                  </a:schemeClr>
                </a:solidFill>
              </a:rPr>
              <a:t>et nodes as </a:t>
            </a:r>
            <a:r>
              <a:rPr lang="en-US" sz="2400" b="1" dirty="0" smtClean="0">
                <a:solidFill>
                  <a:schemeClr val="tx2">
                    <a:lumMod val="75000"/>
                  </a:schemeClr>
                </a:solidFill>
              </a:rPr>
              <a:t>stationary</a:t>
            </a:r>
            <a:r>
              <a:rPr lang="en-US" sz="2400" b="1" dirty="0" smtClean="0">
                <a:solidFill>
                  <a:schemeClr val="tx2">
                    <a:lumMod val="75000"/>
                  </a:schemeClr>
                </a:solidFill>
              </a:rPr>
              <a:t> </a:t>
            </a:r>
            <a:r>
              <a:rPr lang="en-US" sz="2400" dirty="0" smtClean="0">
                <a:solidFill>
                  <a:schemeClr val="tx2">
                    <a:lumMod val="75000"/>
                  </a:schemeClr>
                </a:solidFill>
              </a:rPr>
              <a:t>s</a:t>
            </a:r>
            <a:r>
              <a:rPr lang="en-US" sz="2400" dirty="0" smtClean="0">
                <a:solidFill>
                  <a:schemeClr val="tx2">
                    <a:lumMod val="75000"/>
                  </a:schemeClr>
                </a:solidFill>
              </a:rPr>
              <a:t>idestepping </a:t>
            </a:r>
            <a:r>
              <a:rPr lang="en-US" sz="2400" dirty="0" smtClean="0">
                <a:solidFill>
                  <a:schemeClr val="tx2">
                    <a:lumMod val="75000"/>
                  </a:schemeClr>
                </a:solidFill>
              </a:rPr>
              <a:t>NS-2’s</a:t>
            </a:r>
            <a:r>
              <a:rPr lang="en-US" sz="2400" dirty="0" smtClean="0">
                <a:solidFill>
                  <a:schemeClr val="tx2">
                    <a:lumMod val="75000"/>
                  </a:schemeClr>
                </a:solidFill>
              </a:rPr>
              <a:t> 2D positioning</a:t>
            </a:r>
            <a:endParaRPr lang="en-US" sz="2400" dirty="0" smtClean="0">
              <a:solidFill>
                <a:schemeClr val="tx2">
                  <a:lumMod val="75000"/>
                </a:schemeClr>
              </a:solidFill>
            </a:endParaRPr>
          </a:p>
          <a:p>
            <a:pPr>
              <a:spcBef>
                <a:spcPts val="480"/>
              </a:spcBef>
            </a:pPr>
            <a:r>
              <a:rPr lang="en-US" sz="2400" dirty="0" smtClean="0">
                <a:solidFill>
                  <a:schemeClr val="tx2">
                    <a:lumMod val="75000"/>
                  </a:schemeClr>
                </a:solidFill>
              </a:rPr>
              <a:t>Exported orbit positions to </a:t>
            </a:r>
            <a:r>
              <a:rPr lang="en-US" sz="2400" dirty="0" smtClean="0">
                <a:solidFill>
                  <a:schemeClr val="tx2">
                    <a:lumMod val="75000"/>
                  </a:schemeClr>
                </a:solidFill>
              </a:rPr>
              <a:t>an</a:t>
            </a:r>
          </a:p>
          <a:p>
            <a:pPr>
              <a:spcBef>
                <a:spcPts val="480"/>
              </a:spcBef>
              <a:buNone/>
            </a:pPr>
            <a:r>
              <a:rPr lang="en-US" sz="2400" dirty="0" smtClean="0">
                <a:solidFill>
                  <a:schemeClr val="tx2">
                    <a:lumMod val="75000"/>
                  </a:schemeClr>
                </a:solidFill>
              </a:rPr>
              <a:t>	</a:t>
            </a:r>
            <a:r>
              <a:rPr lang="en-US" sz="2400" dirty="0" err="1" smtClean="0">
                <a:solidFill>
                  <a:schemeClr val="tx2">
                    <a:lumMod val="75000"/>
                  </a:schemeClr>
                </a:solidFill>
              </a:rPr>
              <a:t>SQLite</a:t>
            </a:r>
            <a:r>
              <a:rPr lang="en-US" sz="2400" dirty="0" smtClean="0">
                <a:solidFill>
                  <a:schemeClr val="tx2">
                    <a:lumMod val="75000"/>
                  </a:schemeClr>
                </a:solidFill>
              </a:rPr>
              <a:t> </a:t>
            </a:r>
            <a:r>
              <a:rPr lang="en-US" sz="2400" dirty="0" smtClean="0">
                <a:solidFill>
                  <a:schemeClr val="tx2">
                    <a:lumMod val="75000"/>
                  </a:schemeClr>
                </a:solidFill>
              </a:rPr>
              <a:t>3 database</a:t>
            </a:r>
          </a:p>
          <a:p>
            <a:pPr>
              <a:spcBef>
                <a:spcPts val="480"/>
              </a:spcBef>
            </a:pPr>
            <a:r>
              <a:rPr lang="en-US" sz="2400" dirty="0" smtClean="0">
                <a:solidFill>
                  <a:schemeClr val="tx2">
                    <a:lumMod val="75000"/>
                  </a:schemeClr>
                </a:solidFill>
              </a:rPr>
              <a:t>Modified the channel model to use </a:t>
            </a:r>
            <a:br>
              <a:rPr lang="en-US" sz="2400" dirty="0" smtClean="0">
                <a:solidFill>
                  <a:schemeClr val="tx2">
                    <a:lumMod val="75000"/>
                  </a:schemeClr>
                </a:solidFill>
              </a:rPr>
            </a:br>
            <a:r>
              <a:rPr lang="en-US" sz="2400" dirty="0" smtClean="0">
                <a:solidFill>
                  <a:schemeClr val="tx2">
                    <a:lumMod val="75000"/>
                  </a:schemeClr>
                </a:solidFill>
              </a:rPr>
              <a:t>database for node positions</a:t>
            </a:r>
          </a:p>
          <a:p>
            <a:pPr lvl="1">
              <a:spcBef>
                <a:spcPts val="480"/>
              </a:spcBef>
            </a:pPr>
            <a:r>
              <a:rPr lang="en-US" sz="2000" dirty="0" smtClean="0">
                <a:solidFill>
                  <a:schemeClr val="tx2">
                    <a:lumMod val="75000"/>
                  </a:schemeClr>
                </a:solidFill>
              </a:rPr>
              <a:t>Calculates </a:t>
            </a:r>
            <a:r>
              <a:rPr lang="en-US" sz="2000" b="1" dirty="0" smtClean="0">
                <a:solidFill>
                  <a:schemeClr val="tx2">
                    <a:lumMod val="75000"/>
                  </a:schemeClr>
                </a:solidFill>
              </a:rPr>
              <a:t>propagation delay</a:t>
            </a:r>
          </a:p>
          <a:p>
            <a:pPr>
              <a:spcBef>
                <a:spcPts val="480"/>
              </a:spcBef>
            </a:pPr>
            <a:r>
              <a:rPr lang="en-US" sz="2400" dirty="0" smtClean="0">
                <a:solidFill>
                  <a:schemeClr val="tx2">
                    <a:lumMod val="75000"/>
                  </a:schemeClr>
                </a:solidFill>
              </a:rPr>
              <a:t>Modified the propagation model</a:t>
            </a:r>
          </a:p>
          <a:p>
            <a:pPr lvl="1">
              <a:spcBef>
                <a:spcPts val="480"/>
              </a:spcBef>
            </a:pPr>
            <a:r>
              <a:rPr lang="en-US" sz="2000" dirty="0" smtClean="0">
                <a:solidFill>
                  <a:schemeClr val="tx2">
                    <a:lumMod val="75000"/>
                  </a:schemeClr>
                </a:solidFill>
              </a:rPr>
              <a:t>Calculates </a:t>
            </a:r>
            <a:r>
              <a:rPr lang="en-US" sz="2000" b="1" dirty="0" smtClean="0">
                <a:solidFill>
                  <a:schemeClr val="tx2">
                    <a:lumMod val="75000"/>
                  </a:schemeClr>
                </a:solidFill>
              </a:rPr>
              <a:t>received signal strength</a:t>
            </a:r>
          </a:p>
          <a:p>
            <a:pPr marL="0" indent="0">
              <a:spcBef>
                <a:spcPts val="480"/>
              </a:spcBef>
              <a:buNone/>
            </a:pPr>
            <a:endParaRPr lang="en-US" dirty="0">
              <a:solidFill>
                <a:schemeClr val="tx2">
                  <a:lumMod val="75000"/>
                </a:schemeClr>
              </a:solidFill>
            </a:endParaRPr>
          </a:p>
        </p:txBody>
      </p:sp>
      <p:pic>
        <p:nvPicPr>
          <p:cNvPr id="8" name="Picture 7"/>
          <p:cNvPicPr>
            <a:picLocks noChangeAspect="1"/>
          </p:cNvPicPr>
          <p:nvPr/>
        </p:nvPicPr>
        <p:blipFill>
          <a:blip r:embed="rId3"/>
          <a:stretch>
            <a:fillRect/>
          </a:stretch>
        </p:blipFill>
        <p:spPr>
          <a:xfrm>
            <a:off x="5445033" y="1828159"/>
            <a:ext cx="3698967" cy="3110846"/>
          </a:xfrm>
          <a:prstGeom prst="rect">
            <a:avLst/>
          </a:prstGeom>
          <a:solidFill>
            <a:schemeClr val="bg1"/>
          </a:solid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1609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1347</Words>
  <Application>Microsoft Office PowerPoint</Application>
  <PresentationFormat>On-screen Show (4:3)</PresentationFormat>
  <Paragraphs>187</Paragraphs>
  <Slides>16</Slides>
  <Notes>16</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Slide 1</vt:lpstr>
      <vt:lpstr>Agenda</vt:lpstr>
      <vt:lpstr>Project Outline</vt:lpstr>
      <vt:lpstr>Distributed Satellite System Taxonomy</vt:lpstr>
      <vt:lpstr>STK Constellation Network Performance</vt:lpstr>
      <vt:lpstr>STK Constellation Network Performance</vt:lpstr>
      <vt:lpstr>STK Constellation Network Performance</vt:lpstr>
      <vt:lpstr>NS-2 Simulation</vt:lpstr>
      <vt:lpstr>NS-2 Simulation</vt:lpstr>
      <vt:lpstr>NS-2 Simulation</vt:lpstr>
      <vt:lpstr>Experimental Setup</vt:lpstr>
      <vt:lpstr>NS-2 Simulation Results</vt:lpstr>
      <vt:lpstr>NS-2 Simulation Results</vt:lpstr>
      <vt:lpstr>NS-2 Simulation Results</vt:lpstr>
      <vt:lpstr>Slide 15</vt:lpstr>
      <vt:lpstr>Website</vt:lpstr>
    </vt:vector>
  </TitlesOfParts>
  <Company>202 Design</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Heffner</dc:creator>
  <cp:lastModifiedBy>Paul</cp:lastModifiedBy>
  <cp:revision>52</cp:revision>
  <cp:lastPrinted>2011-10-17T18:50:11Z</cp:lastPrinted>
  <dcterms:created xsi:type="dcterms:W3CDTF">2011-11-07T15:10:37Z</dcterms:created>
  <dcterms:modified xsi:type="dcterms:W3CDTF">2011-11-07T15:40:07Z</dcterms:modified>
</cp:coreProperties>
</file>