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notesMasterIdLst>
    <p:notesMasterId r:id="rId4"/>
  </p:notesMasterIdLst>
  <p:handoutMasterIdLst>
    <p:handoutMasterId r:id="rId5"/>
  </p:handoutMasterIdLst>
  <p:sldIdLst>
    <p:sldId id="622" r:id="rId2"/>
    <p:sldId id="624" r:id="rId3"/>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928">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umar" initials="K" lastIdx="3" clrIdx="0"/>
  <p:cmAuthor id="1" name="kumar" initials="k" lastIdx="4"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EFFE"/>
    <a:srgbClr val="FFFF00"/>
    <a:srgbClr val="EEF8EC"/>
    <a:srgbClr val="FEEC02"/>
    <a:srgbClr val="BAD9FC"/>
    <a:srgbClr val="E1F3DD"/>
    <a:srgbClr val="CFE5FD"/>
    <a:srgbClr val="D1FFE8"/>
    <a:srgbClr val="FFF2CD"/>
    <a:srgbClr val="FFFF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7983" autoAdjust="0"/>
    <p:restoredTop sz="78266" autoAdjust="0"/>
  </p:normalViewPr>
  <p:slideViewPr>
    <p:cSldViewPr>
      <p:cViewPr varScale="1">
        <p:scale>
          <a:sx n="110" d="100"/>
          <a:sy n="110" d="100"/>
        </p:scale>
        <p:origin x="-2408"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3270" y="-96"/>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interSettings" Target="printerSettings/printerSettings1.bin"/><Relationship Id="rId7" Type="http://schemas.openxmlformats.org/officeDocument/2006/relationships/commentAuthors" Target="commentAuthors.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36195" name="Rectangle 3"/>
          <p:cNvSpPr>
            <a:spLocks noGrp="1" noChangeArrowheads="1"/>
          </p:cNvSpPr>
          <p:nvPr>
            <p:ph type="dt" sz="quarter" idx="1"/>
          </p:nvPr>
        </p:nvSpPr>
        <p:spPr bwMode="auto">
          <a:xfrm>
            <a:off x="388620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6196" name="Rectangle 4"/>
          <p:cNvSpPr>
            <a:spLocks noGrp="1" noChangeArrowheads="1"/>
          </p:cNvSpPr>
          <p:nvPr>
            <p:ph type="ftr" sz="quarter" idx="2"/>
          </p:nvPr>
        </p:nvSpPr>
        <p:spPr bwMode="auto">
          <a:xfrm>
            <a:off x="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36197" name="Rectangle 5"/>
          <p:cNvSpPr>
            <a:spLocks noGrp="1" noChangeArrowheads="1"/>
          </p:cNvSpPr>
          <p:nvPr>
            <p:ph type="sldNum" sz="quarter" idx="3"/>
          </p:nvPr>
        </p:nvSpPr>
        <p:spPr bwMode="auto">
          <a:xfrm>
            <a:off x="3886200" y="8831263"/>
            <a:ext cx="2971800" cy="46513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C74451C-5C73-4F58-B5A7-5E349B614093}" type="slidenum">
              <a:rPr lang="en-US"/>
              <a:pPr>
                <a:defRPr/>
              </a:pPr>
              <a:t>‹#›</a:t>
            </a:fld>
            <a:endParaRPr lang="en-US"/>
          </a:p>
        </p:txBody>
      </p:sp>
    </p:spTree>
    <p:extLst>
      <p:ext uri="{BB962C8B-B14F-4D97-AF65-F5344CB8AC3E}">
        <p14:creationId xmlns:p14="http://schemas.microsoft.com/office/powerpoint/2010/main" val="6965553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5474"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105475"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6148"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105477" name="Rectangle 5"/>
          <p:cNvSpPr>
            <a:spLocks noGrp="1" noChangeArrowheads="1"/>
          </p:cNvSpPr>
          <p:nvPr>
            <p:ph type="body" sz="quarter" idx="3"/>
          </p:nvPr>
        </p:nvSpPr>
        <p:spPr bwMode="auto">
          <a:xfrm>
            <a:off x="685800" y="4416425"/>
            <a:ext cx="5486400" cy="41830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05478" name="Rectangle 6"/>
          <p:cNvSpPr>
            <a:spLocks noGrp="1" noChangeArrowheads="1"/>
          </p:cNvSpPr>
          <p:nvPr>
            <p:ph type="ftr" sz="quarter" idx="4"/>
          </p:nvPr>
        </p:nvSpPr>
        <p:spPr bwMode="auto">
          <a:xfrm>
            <a:off x="0"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105479" name="Rectangle 7"/>
          <p:cNvSpPr>
            <a:spLocks noGrp="1" noChangeArrowheads="1"/>
          </p:cNvSpPr>
          <p:nvPr>
            <p:ph type="sldNum" sz="quarter" idx="5"/>
          </p:nvPr>
        </p:nvSpPr>
        <p:spPr bwMode="auto">
          <a:xfrm>
            <a:off x="3884613" y="8829675"/>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B342C74-1A48-44E4-820A-4FBE9613D855}" type="slidenum">
              <a:rPr lang="en-US"/>
              <a:pPr>
                <a:defRPr/>
              </a:pPr>
              <a:t>‹#›</a:t>
            </a:fld>
            <a:endParaRPr lang="en-US"/>
          </a:p>
        </p:txBody>
      </p:sp>
    </p:spTree>
    <p:extLst>
      <p:ext uri="{BB962C8B-B14F-4D97-AF65-F5344CB8AC3E}">
        <p14:creationId xmlns:p14="http://schemas.microsoft.com/office/powerpoint/2010/main" val="36474994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B342C74-1A48-44E4-820A-4FBE9613D855}" type="slidenum">
              <a:rPr lang="en-US" smtClean="0"/>
              <a:pPr>
                <a:defRPr/>
              </a:pPr>
              <a:t>2</a:t>
            </a:fld>
            <a:endParaRPr lang="en-US"/>
          </a:p>
        </p:txBody>
      </p:sp>
    </p:spTree>
    <p:extLst>
      <p:ext uri="{BB962C8B-B14F-4D97-AF65-F5344CB8AC3E}">
        <p14:creationId xmlns:p14="http://schemas.microsoft.com/office/powerpoint/2010/main" val="31776052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4" descr="CHRECschools"/>
          <p:cNvPicPr>
            <a:picLocks noChangeAspect="1" noChangeArrowheads="1"/>
          </p:cNvPicPr>
          <p:nvPr userDrawn="1"/>
        </p:nvPicPr>
        <p:blipFill>
          <a:blip r:embed="rId2" cstate="print"/>
          <a:srcRect/>
          <a:stretch>
            <a:fillRect/>
          </a:stretch>
        </p:blipFill>
        <p:spPr bwMode="auto">
          <a:xfrm>
            <a:off x="49213" y="4419600"/>
            <a:ext cx="3198812" cy="1371600"/>
          </a:xfrm>
          <a:prstGeom prst="rect">
            <a:avLst/>
          </a:prstGeom>
          <a:noFill/>
          <a:ln w="9525">
            <a:noFill/>
            <a:miter lim="800000"/>
            <a:headEnd/>
            <a:tailEnd/>
          </a:ln>
        </p:spPr>
      </p:pic>
      <p:sp>
        <p:nvSpPr>
          <p:cNvPr id="5" name="Freeform 7"/>
          <p:cNvSpPr>
            <a:spLocks noChangeArrowheads="1"/>
          </p:cNvSpPr>
          <p:nvPr/>
        </p:nvSpPr>
        <p:spPr bwMode="auto">
          <a:xfrm>
            <a:off x="609600" y="1219200"/>
            <a:ext cx="8229600" cy="9144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38100" cap="flat" cmpd="sng">
            <a:solidFill>
              <a:srgbClr val="FF4A00"/>
            </a:solidFill>
            <a:prstDash val="solid"/>
            <a:miter lim="800000"/>
            <a:headEnd/>
            <a:tailEnd/>
          </a:ln>
        </p:spPr>
        <p:txBody>
          <a:bodyPr/>
          <a:lstStyle/>
          <a:p>
            <a:pPr>
              <a:defRPr/>
            </a:pPr>
            <a:endParaRPr lang="en-US">
              <a:solidFill>
                <a:srgbClr val="000000"/>
              </a:solidFill>
            </a:endParaRPr>
          </a:p>
        </p:txBody>
      </p:sp>
      <p:sp>
        <p:nvSpPr>
          <p:cNvPr id="6" name="Line 8"/>
          <p:cNvSpPr>
            <a:spLocks noChangeShapeType="1"/>
          </p:cNvSpPr>
          <p:nvPr/>
        </p:nvSpPr>
        <p:spPr bwMode="auto">
          <a:xfrm>
            <a:off x="2327275" y="3962400"/>
            <a:ext cx="6511925" cy="0"/>
          </a:xfrm>
          <a:prstGeom prst="line">
            <a:avLst/>
          </a:prstGeom>
          <a:noFill/>
          <a:ln w="38100">
            <a:solidFill>
              <a:srgbClr val="FF4A00"/>
            </a:solidFill>
            <a:round/>
            <a:headEnd/>
            <a:tailEnd/>
          </a:ln>
        </p:spPr>
        <p:txBody>
          <a:bodyPr/>
          <a:lstStyle/>
          <a:p>
            <a:pPr>
              <a:defRPr/>
            </a:pPr>
            <a:endParaRPr lang="en-US">
              <a:solidFill>
                <a:srgbClr val="000000"/>
              </a:solidFill>
            </a:endParaRPr>
          </a:p>
        </p:txBody>
      </p:sp>
      <p:pic>
        <p:nvPicPr>
          <p:cNvPr id="7" name="Picture 37"/>
          <p:cNvPicPr>
            <a:picLocks noChangeAspect="1" noChangeArrowheads="1"/>
          </p:cNvPicPr>
          <p:nvPr userDrawn="1"/>
        </p:nvPicPr>
        <p:blipFill>
          <a:blip r:embed="rId3" cstate="print"/>
          <a:srcRect/>
          <a:stretch>
            <a:fillRect/>
          </a:stretch>
        </p:blipFill>
        <p:spPr bwMode="auto">
          <a:xfrm>
            <a:off x="0" y="355600"/>
            <a:ext cx="9144000" cy="482600"/>
          </a:xfrm>
          <a:prstGeom prst="rect">
            <a:avLst/>
          </a:prstGeom>
          <a:noFill/>
          <a:ln w="9525">
            <a:noFill/>
            <a:miter lim="800000"/>
            <a:headEnd/>
            <a:tailEnd/>
          </a:ln>
        </p:spPr>
      </p:pic>
      <p:pic>
        <p:nvPicPr>
          <p:cNvPr id="8" name="Picture 38"/>
          <p:cNvPicPr>
            <a:picLocks noChangeAspect="1" noChangeArrowheads="1"/>
          </p:cNvPicPr>
          <p:nvPr userDrawn="1"/>
        </p:nvPicPr>
        <p:blipFill>
          <a:blip r:embed="rId4" cstate="print"/>
          <a:srcRect/>
          <a:stretch>
            <a:fillRect/>
          </a:stretch>
        </p:blipFill>
        <p:spPr bwMode="auto">
          <a:xfrm>
            <a:off x="40340" y="3511550"/>
            <a:ext cx="3200400" cy="908050"/>
          </a:xfrm>
          <a:prstGeom prst="rect">
            <a:avLst/>
          </a:prstGeom>
          <a:noFill/>
          <a:ln w="38100">
            <a:solidFill>
              <a:srgbClr val="FF4A00"/>
            </a:solidFill>
            <a:miter lim="800000"/>
            <a:headEnd/>
            <a:tailEnd/>
          </a:ln>
        </p:spPr>
      </p:pic>
      <p:sp>
        <p:nvSpPr>
          <p:cNvPr id="104450" name="Rectangle 2"/>
          <p:cNvSpPr>
            <a:spLocks noGrp="1" noChangeArrowheads="1"/>
          </p:cNvSpPr>
          <p:nvPr>
            <p:ph type="ctrTitle"/>
          </p:nvPr>
        </p:nvSpPr>
        <p:spPr>
          <a:xfrm>
            <a:off x="762000" y="1371600"/>
            <a:ext cx="7623175" cy="1752600"/>
          </a:xfrm>
        </p:spPr>
        <p:txBody>
          <a:bodyPr/>
          <a:lstStyle>
            <a:lvl1pPr>
              <a:defRPr sz="4600"/>
            </a:lvl1pPr>
          </a:lstStyle>
          <a:p>
            <a:r>
              <a:rPr lang="en-US" altLang="en-US" dirty="0"/>
              <a:t>Click to edit Master title style</a:t>
            </a:r>
          </a:p>
        </p:txBody>
      </p:sp>
      <p:sp>
        <p:nvSpPr>
          <p:cNvPr id="104451" name="Rectangle 3"/>
          <p:cNvSpPr>
            <a:spLocks noGrp="1" noChangeArrowheads="1"/>
          </p:cNvSpPr>
          <p:nvPr>
            <p:ph type="subTitle" idx="1"/>
          </p:nvPr>
        </p:nvSpPr>
        <p:spPr>
          <a:xfrm>
            <a:off x="3276600" y="4419600"/>
            <a:ext cx="5257800" cy="2286000"/>
          </a:xfrm>
        </p:spPr>
        <p:txBody>
          <a:bodyPr/>
          <a:lstStyle>
            <a:lvl1pPr marL="0" indent="0" algn="ctr">
              <a:buFont typeface="Wingdings" pitchFamily="2" charset="2"/>
              <a:buNone/>
              <a:defRPr sz="2600"/>
            </a:lvl1pPr>
          </a:lstStyle>
          <a:p>
            <a:r>
              <a:rPr lang="en-US" altLang="en-US"/>
              <a:t>Click to edit Master subtitle style</a:t>
            </a:r>
          </a:p>
        </p:txBody>
      </p:sp>
      <p:sp>
        <p:nvSpPr>
          <p:cNvPr id="10" name="Rectangle 36"/>
          <p:cNvSpPr>
            <a:spLocks noGrp="1" noChangeArrowheads="1"/>
          </p:cNvSpPr>
          <p:nvPr>
            <p:ph type="dt" sz="half" idx="10"/>
          </p:nvPr>
        </p:nvSpPr>
        <p:spPr bwMode="auto">
          <a:xfrm>
            <a:off x="76200" y="6096000"/>
            <a:ext cx="1752600" cy="604838"/>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b="1">
                <a:latin typeface="+mj-lt"/>
                <a:cs typeface="Arial" charset="0"/>
              </a:defRPr>
            </a:lvl1pPr>
          </a:lstStyle>
          <a:p>
            <a:pPr>
              <a:defRPr/>
            </a:pPr>
            <a:r>
              <a:rPr lang="en-US" dirty="0" smtClean="0">
                <a:solidFill>
                  <a:srgbClr val="000000"/>
                </a:solidFill>
              </a:rPr>
              <a:t>FPT’ 2011</a:t>
            </a:r>
            <a:br>
              <a:rPr lang="en-US" dirty="0" smtClean="0">
                <a:solidFill>
                  <a:srgbClr val="000000"/>
                </a:solidFill>
              </a:rPr>
            </a:br>
            <a:r>
              <a:rPr lang="en-US" dirty="0" smtClean="0">
                <a:solidFill>
                  <a:srgbClr val="000000"/>
                </a:solidFill>
              </a:rPr>
              <a:t>New Delhi </a:t>
            </a:r>
            <a:br>
              <a:rPr lang="en-US" dirty="0" smtClean="0">
                <a:solidFill>
                  <a:srgbClr val="000000"/>
                </a:solidFill>
              </a:rPr>
            </a:br>
            <a:r>
              <a:rPr lang="en-US" dirty="0" smtClean="0">
                <a:solidFill>
                  <a:srgbClr val="000000"/>
                </a:solidFill>
              </a:rPr>
              <a:t>December 11-14 2011</a:t>
            </a:r>
            <a:endParaRPr lang="en-US" altLang="en-US" dirty="0">
              <a:solidFill>
                <a:srgbClr val="000000"/>
              </a:solidFill>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FBD03F38-BF21-4E6D-976D-0041DA023A08}" type="slidenum">
              <a:rPr lang="en-US" altLang="en-US">
                <a:solidFill>
                  <a:srgbClr val="000000"/>
                </a:solidFill>
              </a:rPr>
              <a:pPr>
                <a:defRPr/>
              </a:pPr>
              <a:t>‹#›</a:t>
            </a:fld>
            <a:endParaRPr lang="en-US" altLang="en-US">
              <a:solidFill>
                <a:srgbClr val="000000"/>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277813"/>
            <a:ext cx="21336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277813"/>
            <a:ext cx="62484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91D3C891-AD6E-4893-BD77-9A3A2AC78C3B}" type="slidenum">
              <a:rPr lang="en-US" altLang="en-US">
                <a:solidFill>
                  <a:srgbClr val="000000"/>
                </a:solidFill>
              </a:rPr>
              <a:pPr>
                <a:defRPr/>
              </a:pPr>
              <a:t>‹#›</a:t>
            </a:fld>
            <a:endParaRPr lang="en-US"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sldNum" sz="quarter" idx="10"/>
          </p:nvPr>
        </p:nvSpPr>
        <p:spPr>
          <a:ln/>
        </p:spPr>
        <p:txBody>
          <a:bodyPr/>
          <a:lstStyle>
            <a:lvl1pPr>
              <a:defRPr/>
            </a:lvl1pPr>
          </a:lstStyle>
          <a:p>
            <a:pPr>
              <a:defRPr/>
            </a:pPr>
            <a:fld id="{AF46468F-9B5E-4C21-AB48-F97402DDCFF5}" type="slidenum">
              <a:rPr lang="en-US" altLang="en-US">
                <a:solidFill>
                  <a:srgbClr val="000000"/>
                </a:solidFill>
              </a:rPr>
              <a:pPr>
                <a:defRPr/>
              </a:pPr>
              <a:t>‹#›</a:t>
            </a:fld>
            <a:endParaRPr lang="en-US" altLang="en-US">
              <a:solidFill>
                <a:srgbClr val="000000"/>
              </a:solidFill>
            </a:endParaRPr>
          </a:p>
        </p:txBody>
      </p:sp>
      <p:sp>
        <p:nvSpPr>
          <p:cNvPr id="5" name="Rectangle 36"/>
          <p:cNvSpPr>
            <a:spLocks noGrp="1" noChangeArrowheads="1"/>
          </p:cNvSpPr>
          <p:nvPr>
            <p:ph type="dt" sz="half" idx="11"/>
          </p:nvPr>
        </p:nvSpPr>
        <p:spPr bwMode="auto">
          <a:xfrm>
            <a:off x="2209800" y="6253162"/>
            <a:ext cx="1524000" cy="604838"/>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b="1">
                <a:latin typeface="+mj-lt"/>
                <a:cs typeface="Arial" charset="0"/>
              </a:defRPr>
            </a:lvl1pPr>
          </a:lstStyle>
          <a:p>
            <a:pPr>
              <a:defRPr/>
            </a:pPr>
            <a:r>
              <a:rPr lang="en-US" dirty="0" smtClean="0">
                <a:solidFill>
                  <a:srgbClr val="000000"/>
                </a:solidFill>
              </a:rPr>
              <a:t>FPT’ 2011</a:t>
            </a:r>
            <a:br>
              <a:rPr lang="en-US" dirty="0" smtClean="0">
                <a:solidFill>
                  <a:srgbClr val="000000"/>
                </a:solidFill>
              </a:rPr>
            </a:br>
            <a:r>
              <a:rPr lang="en-US" dirty="0" smtClean="0">
                <a:solidFill>
                  <a:srgbClr val="000000"/>
                </a:solidFill>
              </a:rPr>
              <a:t>New Delhi </a:t>
            </a:r>
            <a:br>
              <a:rPr lang="en-US" dirty="0" smtClean="0">
                <a:solidFill>
                  <a:srgbClr val="000000"/>
                </a:solidFill>
              </a:rPr>
            </a:br>
            <a:r>
              <a:rPr lang="en-US" dirty="0" smtClean="0">
                <a:solidFill>
                  <a:srgbClr val="000000"/>
                </a:solidFill>
              </a:rPr>
              <a:t>December 11-14 2011</a:t>
            </a:r>
            <a:endParaRPr lang="en-US" altLang="en-US" dirty="0">
              <a:solidFill>
                <a:srgbClr val="000000"/>
              </a:solidFill>
            </a:endParaRPr>
          </a:p>
        </p:txBody>
      </p:sp>
    </p:spTree>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6"/>
          <p:cNvSpPr>
            <a:spLocks noGrp="1" noChangeArrowheads="1"/>
          </p:cNvSpPr>
          <p:nvPr>
            <p:ph type="sldNum" sz="quarter" idx="10"/>
          </p:nvPr>
        </p:nvSpPr>
        <p:spPr>
          <a:ln/>
        </p:spPr>
        <p:txBody>
          <a:bodyPr/>
          <a:lstStyle>
            <a:lvl1pPr>
              <a:defRPr/>
            </a:lvl1pPr>
          </a:lstStyle>
          <a:p>
            <a:pPr>
              <a:defRPr/>
            </a:pPr>
            <a:fld id="{7EDF747E-2092-4E3A-8FBB-5A1F3C0DD2FE}" type="slidenum">
              <a:rPr lang="en-US" altLang="en-US">
                <a:solidFill>
                  <a:srgbClr val="000000"/>
                </a:solidFill>
              </a:rPr>
              <a:pPr>
                <a:defRPr/>
              </a:pPr>
              <a:t>‹#›</a:t>
            </a:fld>
            <a:endParaRPr lang="en-US" altLang="en-US">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219200"/>
            <a:ext cx="4191000" cy="4911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19200"/>
            <a:ext cx="4191000" cy="4911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0"/>
          </p:nvPr>
        </p:nvSpPr>
        <p:spPr>
          <a:ln/>
        </p:spPr>
        <p:txBody>
          <a:bodyPr/>
          <a:lstStyle>
            <a:lvl1pPr>
              <a:defRPr/>
            </a:lvl1pPr>
          </a:lstStyle>
          <a:p>
            <a:pPr>
              <a:defRPr/>
            </a:pPr>
            <a:fld id="{08831FB6-59D9-4A30-B291-682E1F3F35A3}" type="slidenum">
              <a:rPr lang="en-US" altLang="en-US">
                <a:solidFill>
                  <a:srgbClr val="000000"/>
                </a:solidFill>
              </a:rPr>
              <a:pPr>
                <a:defRPr/>
              </a:pPr>
              <a:t>‹#›</a:t>
            </a:fld>
            <a:endParaRPr lang="en-US" altLang="en-US">
              <a:solidFill>
                <a:srgbClr val="000000"/>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548D1E01-C00A-4AFE-B2F6-EC96DAD5565F}" type="slidenum">
              <a:rPr lang="en-US" altLang="en-US">
                <a:solidFill>
                  <a:srgbClr val="000000"/>
                </a:solidFill>
              </a:rPr>
              <a:pPr>
                <a:defRPr/>
              </a:pPr>
              <a:t>‹#›</a:t>
            </a:fld>
            <a:endParaRPr lang="en-US" altLang="en-US">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6"/>
          <p:cNvSpPr>
            <a:spLocks noGrp="1" noChangeArrowheads="1"/>
          </p:cNvSpPr>
          <p:nvPr>
            <p:ph type="sldNum" sz="quarter" idx="10"/>
          </p:nvPr>
        </p:nvSpPr>
        <p:spPr>
          <a:ln/>
        </p:spPr>
        <p:txBody>
          <a:bodyPr/>
          <a:lstStyle>
            <a:lvl1pPr>
              <a:defRPr/>
            </a:lvl1pPr>
          </a:lstStyle>
          <a:p>
            <a:pPr>
              <a:defRPr/>
            </a:pPr>
            <a:fld id="{F86BD4B9-D706-49CD-AA41-85C6585194F9}" type="slidenum">
              <a:rPr lang="en-US" altLang="en-US">
                <a:solidFill>
                  <a:srgbClr val="000000"/>
                </a:solidFill>
              </a:rPr>
              <a:pPr>
                <a:defRPr/>
              </a:pPr>
              <a:t>‹#›</a:t>
            </a:fld>
            <a:endParaRPr lang="en-US" altLang="en-US">
              <a:solidFill>
                <a:srgbClr val="000000"/>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664F9C20-31EF-41B7-B58B-A76E1EB74A05}" type="slidenum">
              <a:rPr lang="en-US" altLang="en-US">
                <a:solidFill>
                  <a:srgbClr val="000000"/>
                </a:solidFill>
              </a:rPr>
              <a:pPr>
                <a:defRPr/>
              </a:pPr>
              <a:t>‹#›</a:t>
            </a:fld>
            <a:endParaRPr lang="en-US" altLang="en-US">
              <a:solidFill>
                <a:srgbClr val="000000"/>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CD76E3B0-05B6-4E15-AB9D-3DA42D5B5311}" type="slidenum">
              <a:rPr lang="en-US" altLang="en-US">
                <a:solidFill>
                  <a:srgbClr val="000000"/>
                </a:solidFill>
              </a:rPr>
              <a:pPr>
                <a:defRPr/>
              </a:pPr>
              <a:t>‹#›</a:t>
            </a:fld>
            <a:endParaRPr lang="en-US" altLang="en-US">
              <a:solidFill>
                <a:srgbClr val="000000"/>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10A53F17-27CD-4B76-B873-1EE0E7AE312C}" type="slidenum">
              <a:rPr lang="en-US" altLang="en-US">
                <a:solidFill>
                  <a:srgbClr val="000000"/>
                </a:solidFill>
              </a:rPr>
              <a:pPr>
                <a:defRPr/>
              </a:pPr>
              <a:t>‹#›</a:t>
            </a:fld>
            <a:endParaRPr lang="en-US" altLang="en-US">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bwMode="auto">
          <a:xfrm>
            <a:off x="457200" y="277813"/>
            <a:ext cx="8229600" cy="9413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304800" y="1219200"/>
            <a:ext cx="8534400" cy="4911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430" name="Rectangle 6"/>
          <p:cNvSpPr>
            <a:spLocks noGrp="1" noChangeArrowheads="1"/>
          </p:cNvSpPr>
          <p:nvPr>
            <p:ph type="sldNum" sz="quarter" idx="4"/>
          </p:nvPr>
        </p:nvSpPr>
        <p:spPr bwMode="auto">
          <a:xfrm>
            <a:off x="3657600" y="6248400"/>
            <a:ext cx="1828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Arial" charset="0"/>
              </a:defRPr>
            </a:lvl1pPr>
          </a:lstStyle>
          <a:p>
            <a:pPr>
              <a:defRPr/>
            </a:pPr>
            <a:fld id="{F165B34F-D539-4835-ABD8-7AC665EED36D}" type="slidenum">
              <a:rPr lang="en-US" altLang="en-US">
                <a:solidFill>
                  <a:srgbClr val="000000"/>
                </a:solidFill>
              </a:rPr>
              <a:pPr>
                <a:defRPr/>
              </a:pPr>
              <a:t>‹#›</a:t>
            </a:fld>
            <a:endParaRPr lang="en-US" altLang="en-US">
              <a:solidFill>
                <a:srgbClr val="000000"/>
              </a:solidFill>
            </a:endParaRPr>
          </a:p>
        </p:txBody>
      </p:sp>
      <p:sp>
        <p:nvSpPr>
          <p:cNvPr id="1029" name="Freeform 7"/>
          <p:cNvSpPr>
            <a:spLocks noChangeArrowheads="1"/>
          </p:cNvSpPr>
          <p:nvPr/>
        </p:nvSpPr>
        <p:spPr bwMode="auto">
          <a:xfrm>
            <a:off x="381000" y="228600"/>
            <a:ext cx="8229600" cy="609600"/>
          </a:xfrm>
          <a:custGeom>
            <a:avLst/>
            <a:gdLst>
              <a:gd name="T0" fmla="*/ 0 w 1000"/>
              <a:gd name="T1" fmla="*/ 2147483647 h 1000"/>
              <a:gd name="T2" fmla="*/ 0 w 1000"/>
              <a:gd name="T3" fmla="*/ 0 h 1000"/>
              <a:gd name="T4" fmla="*/ 2147483647 w 1000"/>
              <a:gd name="T5" fmla="*/ 0 h 1000"/>
              <a:gd name="T6" fmla="*/ 0 60000 65536"/>
              <a:gd name="T7" fmla="*/ 0 60000 65536"/>
              <a:gd name="T8" fmla="*/ 0 60000 65536"/>
            </a:gdLst>
            <a:ahLst/>
            <a:cxnLst>
              <a:cxn ang="T6">
                <a:pos x="T0" y="T1"/>
              </a:cxn>
              <a:cxn ang="T7">
                <a:pos x="T2" y="T3"/>
              </a:cxn>
              <a:cxn ang="T8">
                <a:pos x="T4" y="T5"/>
              </a:cxn>
            </a:cxnLst>
            <a:rect l="0" t="0" r="r" b="b"/>
            <a:pathLst>
              <a:path w="1000" h="1000">
                <a:moveTo>
                  <a:pt x="0" y="1000"/>
                </a:moveTo>
                <a:lnTo>
                  <a:pt x="0" y="0"/>
                </a:lnTo>
                <a:lnTo>
                  <a:pt x="1000" y="0"/>
                </a:lnTo>
              </a:path>
            </a:pathLst>
          </a:custGeom>
          <a:noFill/>
          <a:ln w="28575" cap="flat" cmpd="sng">
            <a:solidFill>
              <a:srgbClr val="FF4A00"/>
            </a:solidFill>
            <a:prstDash val="solid"/>
            <a:miter lim="800000"/>
            <a:headEnd/>
            <a:tailEnd/>
          </a:ln>
        </p:spPr>
        <p:txBody>
          <a:bodyPr/>
          <a:lstStyle/>
          <a:p>
            <a:pPr>
              <a:defRPr/>
            </a:pPr>
            <a:endParaRPr lang="en-US">
              <a:solidFill>
                <a:srgbClr val="000000"/>
              </a:solidFill>
            </a:endParaRPr>
          </a:p>
        </p:txBody>
      </p:sp>
      <p:sp>
        <p:nvSpPr>
          <p:cNvPr id="1030" name="Line 8"/>
          <p:cNvSpPr>
            <a:spLocks noChangeShapeType="1"/>
          </p:cNvSpPr>
          <p:nvPr/>
        </p:nvSpPr>
        <p:spPr bwMode="auto">
          <a:xfrm>
            <a:off x="457200" y="6172200"/>
            <a:ext cx="8229600" cy="0"/>
          </a:xfrm>
          <a:prstGeom prst="line">
            <a:avLst/>
          </a:prstGeom>
          <a:noFill/>
          <a:ln w="28575">
            <a:solidFill>
              <a:srgbClr val="FF4A00"/>
            </a:solidFill>
            <a:round/>
            <a:headEnd/>
            <a:tailEnd/>
          </a:ln>
        </p:spPr>
        <p:txBody>
          <a:bodyPr/>
          <a:lstStyle/>
          <a:p>
            <a:pPr>
              <a:defRPr/>
            </a:pPr>
            <a:endParaRPr lang="en-US">
              <a:solidFill>
                <a:srgbClr val="000000"/>
              </a:solidFill>
            </a:endParaRPr>
          </a:p>
        </p:txBody>
      </p:sp>
      <p:pic>
        <p:nvPicPr>
          <p:cNvPr id="1031" name="Picture 21"/>
          <p:cNvPicPr>
            <a:picLocks noChangeAspect="1" noChangeArrowheads="1"/>
          </p:cNvPicPr>
          <p:nvPr userDrawn="1"/>
        </p:nvPicPr>
        <p:blipFill>
          <a:blip r:embed="rId13" cstate="print"/>
          <a:srcRect/>
          <a:stretch>
            <a:fillRect/>
          </a:stretch>
        </p:blipFill>
        <p:spPr bwMode="auto">
          <a:xfrm>
            <a:off x="76200" y="6257925"/>
            <a:ext cx="1828800" cy="519113"/>
          </a:xfrm>
          <a:prstGeom prst="rect">
            <a:avLst/>
          </a:prstGeom>
          <a:noFill/>
          <a:ln w="9525">
            <a:noFill/>
            <a:miter lim="800000"/>
            <a:headEnd/>
            <a:tailEnd/>
          </a:ln>
        </p:spPr>
      </p:pic>
      <p:pic>
        <p:nvPicPr>
          <p:cNvPr id="1032" name="Picture 22"/>
          <p:cNvPicPr>
            <a:picLocks noChangeAspect="1" noChangeArrowheads="1"/>
          </p:cNvPicPr>
          <p:nvPr userDrawn="1"/>
        </p:nvPicPr>
        <p:blipFill>
          <a:blip r:embed="rId14" cstate="print"/>
          <a:srcRect l="1895" t="8839" r="3317" b="7182"/>
          <a:stretch>
            <a:fillRect/>
          </a:stretch>
        </p:blipFill>
        <p:spPr bwMode="auto">
          <a:xfrm>
            <a:off x="7467600" y="6229350"/>
            <a:ext cx="1524000" cy="57943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Lst>
  <p:timing>
    <p:tnLst>
      <p:par>
        <p:cTn xmlns:p14="http://schemas.microsoft.com/office/powerpoint/2010/main" id="1" dur="indefinite" restart="never" nodeType="tmRoot"/>
      </p:par>
    </p:tnLst>
  </p:timing>
  <p:hf hdr="0" ftr="0" dt="0"/>
  <p:txStyles>
    <p:titleStyle>
      <a:lvl1pPr algn="l" rtl="0" eaLnBrk="0" fontAlgn="base" hangingPunct="0">
        <a:spcBef>
          <a:spcPct val="0"/>
        </a:spcBef>
        <a:spcAft>
          <a:spcPct val="0"/>
        </a:spcAft>
        <a:defRPr sz="4200" b="1">
          <a:solidFill>
            <a:srgbClr val="0021A5"/>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4200" b="1">
          <a:solidFill>
            <a:srgbClr val="0021A5"/>
          </a:solidFill>
          <a:effectLst>
            <a:outerShdw blurRad="38100" dist="38100" dir="2700000" algn="tl">
              <a:srgbClr val="C0C0C0"/>
            </a:outerShdw>
          </a:effectLst>
          <a:latin typeface="Garamond" pitchFamily="18" charset="0"/>
          <a:cs typeface="Arial" charset="0"/>
        </a:defRPr>
      </a:lvl2pPr>
      <a:lvl3pPr algn="l" rtl="0" eaLnBrk="0" fontAlgn="base" hangingPunct="0">
        <a:spcBef>
          <a:spcPct val="0"/>
        </a:spcBef>
        <a:spcAft>
          <a:spcPct val="0"/>
        </a:spcAft>
        <a:defRPr sz="4200" b="1">
          <a:solidFill>
            <a:srgbClr val="0021A5"/>
          </a:solidFill>
          <a:effectLst>
            <a:outerShdw blurRad="38100" dist="38100" dir="2700000" algn="tl">
              <a:srgbClr val="C0C0C0"/>
            </a:outerShdw>
          </a:effectLst>
          <a:latin typeface="Garamond" pitchFamily="18" charset="0"/>
          <a:cs typeface="Arial" charset="0"/>
        </a:defRPr>
      </a:lvl3pPr>
      <a:lvl4pPr algn="l" rtl="0" eaLnBrk="0" fontAlgn="base" hangingPunct="0">
        <a:spcBef>
          <a:spcPct val="0"/>
        </a:spcBef>
        <a:spcAft>
          <a:spcPct val="0"/>
        </a:spcAft>
        <a:defRPr sz="4200" b="1">
          <a:solidFill>
            <a:srgbClr val="0021A5"/>
          </a:solidFill>
          <a:effectLst>
            <a:outerShdw blurRad="38100" dist="38100" dir="2700000" algn="tl">
              <a:srgbClr val="C0C0C0"/>
            </a:outerShdw>
          </a:effectLst>
          <a:latin typeface="Garamond" pitchFamily="18" charset="0"/>
          <a:cs typeface="Arial" charset="0"/>
        </a:defRPr>
      </a:lvl4pPr>
      <a:lvl5pPr algn="l" rtl="0" eaLnBrk="0" fontAlgn="base" hangingPunct="0">
        <a:spcBef>
          <a:spcPct val="0"/>
        </a:spcBef>
        <a:spcAft>
          <a:spcPct val="0"/>
        </a:spcAft>
        <a:defRPr sz="4200" b="1">
          <a:solidFill>
            <a:srgbClr val="0021A5"/>
          </a:solidFill>
          <a:effectLst>
            <a:outerShdw blurRad="38100" dist="38100" dir="2700000" algn="tl">
              <a:srgbClr val="C0C0C0"/>
            </a:outerShdw>
          </a:effectLst>
          <a:latin typeface="Garamond" pitchFamily="18" charset="0"/>
          <a:cs typeface="Arial" charset="0"/>
        </a:defRPr>
      </a:lvl5pPr>
      <a:lvl6pPr marL="457200" algn="l" rtl="0" fontAlgn="base">
        <a:spcBef>
          <a:spcPct val="0"/>
        </a:spcBef>
        <a:spcAft>
          <a:spcPct val="0"/>
        </a:spcAft>
        <a:defRPr sz="4200" b="1">
          <a:solidFill>
            <a:srgbClr val="0021A5"/>
          </a:solidFill>
          <a:effectLst>
            <a:outerShdw blurRad="38100" dist="38100" dir="2700000" algn="tl">
              <a:srgbClr val="C0C0C0"/>
            </a:outerShdw>
          </a:effectLst>
          <a:latin typeface="Garamond" pitchFamily="18" charset="0"/>
          <a:cs typeface="Arial" charset="0"/>
        </a:defRPr>
      </a:lvl6pPr>
      <a:lvl7pPr marL="914400" algn="l" rtl="0" fontAlgn="base">
        <a:spcBef>
          <a:spcPct val="0"/>
        </a:spcBef>
        <a:spcAft>
          <a:spcPct val="0"/>
        </a:spcAft>
        <a:defRPr sz="4200" b="1">
          <a:solidFill>
            <a:srgbClr val="0021A5"/>
          </a:solidFill>
          <a:effectLst>
            <a:outerShdw blurRad="38100" dist="38100" dir="2700000" algn="tl">
              <a:srgbClr val="C0C0C0"/>
            </a:outerShdw>
          </a:effectLst>
          <a:latin typeface="Garamond" pitchFamily="18" charset="0"/>
          <a:cs typeface="Arial" charset="0"/>
        </a:defRPr>
      </a:lvl7pPr>
      <a:lvl8pPr marL="1371600" algn="l" rtl="0" fontAlgn="base">
        <a:spcBef>
          <a:spcPct val="0"/>
        </a:spcBef>
        <a:spcAft>
          <a:spcPct val="0"/>
        </a:spcAft>
        <a:defRPr sz="4200" b="1">
          <a:solidFill>
            <a:srgbClr val="0021A5"/>
          </a:solidFill>
          <a:effectLst>
            <a:outerShdw blurRad="38100" dist="38100" dir="2700000" algn="tl">
              <a:srgbClr val="C0C0C0"/>
            </a:outerShdw>
          </a:effectLst>
          <a:latin typeface="Garamond" pitchFamily="18" charset="0"/>
          <a:cs typeface="Arial" charset="0"/>
        </a:defRPr>
      </a:lvl8pPr>
      <a:lvl9pPr marL="1828800" algn="l" rtl="0" fontAlgn="base">
        <a:spcBef>
          <a:spcPct val="0"/>
        </a:spcBef>
        <a:spcAft>
          <a:spcPct val="0"/>
        </a:spcAft>
        <a:defRPr sz="4200" b="1">
          <a:solidFill>
            <a:srgbClr val="0021A5"/>
          </a:solidFill>
          <a:effectLst>
            <a:outerShdw blurRad="38100" dist="38100" dir="2700000" algn="tl">
              <a:srgbClr val="C0C0C0"/>
            </a:outerShdw>
          </a:effectLst>
          <a:latin typeface="Garamond" pitchFamily="18" charset="0"/>
          <a:cs typeface="Arial"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28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400">
          <a:solidFill>
            <a:srgbClr val="FF4A00"/>
          </a:solidFill>
          <a:latin typeface="+mn-lt"/>
          <a:cs typeface="+mn-cs"/>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000">
          <a:solidFill>
            <a:srgbClr val="0021A5"/>
          </a:solidFill>
          <a:latin typeface="+mn-lt"/>
          <a:cs typeface="+mn-cs"/>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cs typeface="+mn-cs"/>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1600">
          <a:solidFill>
            <a:schemeClr val="tx1"/>
          </a:solidFill>
          <a:latin typeface="+mn-lt"/>
          <a:cs typeface="+mn-cs"/>
        </a:defRPr>
      </a:lvl5pPr>
      <a:lvl6pPr marL="21383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cs typeface="+mn-cs"/>
        </a:defRPr>
      </a:lvl6pPr>
      <a:lvl7pPr marL="25955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cs typeface="+mn-cs"/>
        </a:defRPr>
      </a:lvl7pPr>
      <a:lvl8pPr marL="30527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cs typeface="+mn-cs"/>
        </a:defRPr>
      </a:lvl8pPr>
      <a:lvl9pPr marL="3509963" indent="-339725" algn="l" rtl="0" fontAlgn="base">
        <a:spcBef>
          <a:spcPct val="20000"/>
        </a:spcBef>
        <a:spcAft>
          <a:spcPct val="0"/>
        </a:spcAft>
        <a:buClr>
          <a:schemeClr val="accent1"/>
        </a:buClr>
        <a:buSzPct val="75000"/>
        <a:buFont typeface="Wingdings" pitchFamily="2" charset="2"/>
        <a:buChar char="§"/>
        <a:defRPr sz="1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219200"/>
            <a:ext cx="8305800" cy="1752600"/>
          </a:xfrm>
        </p:spPr>
        <p:txBody>
          <a:bodyPr>
            <a:normAutofit fontScale="90000"/>
          </a:bodyPr>
          <a:lstStyle/>
          <a:p>
            <a:pPr algn="ctr"/>
            <a:r>
              <a:rPr lang="en-US" dirty="0"/>
              <a:t>An Automated High-level Design Framework for Partially Reconfigurable FPGAs</a:t>
            </a:r>
          </a:p>
        </p:txBody>
      </p:sp>
      <p:sp>
        <p:nvSpPr>
          <p:cNvPr id="8" name="Subtitle 7"/>
          <p:cNvSpPr>
            <a:spLocks noGrp="1"/>
          </p:cNvSpPr>
          <p:nvPr>
            <p:ph type="subTitle" idx="1"/>
          </p:nvPr>
        </p:nvSpPr>
        <p:spPr>
          <a:xfrm>
            <a:off x="3276600" y="4038600"/>
            <a:ext cx="5562600" cy="2286000"/>
          </a:xfrm>
        </p:spPr>
        <p:txBody>
          <a:bodyPr/>
          <a:lstStyle/>
          <a:p>
            <a:pPr algn="r"/>
            <a:r>
              <a:rPr lang="en-US" i="1" dirty="0" smtClean="0"/>
              <a:t>Rohit Kumar</a:t>
            </a:r>
          </a:p>
          <a:p>
            <a:pPr algn="r"/>
            <a:r>
              <a:rPr lang="en-US" i="1" u="sng" dirty="0" smtClean="0"/>
              <a:t>Dr. Ann Gordon-Ross</a:t>
            </a:r>
          </a:p>
          <a:p>
            <a:pPr algn="r"/>
            <a:r>
              <a:rPr lang="en-US" sz="1800" dirty="0" smtClean="0"/>
              <a:t>{</a:t>
            </a:r>
            <a:r>
              <a:rPr lang="en-US" sz="1800" dirty="0" err="1" smtClean="0"/>
              <a:t>kumar</a:t>
            </a:r>
            <a:r>
              <a:rPr lang="en-US" sz="1800" dirty="0" smtClean="0"/>
              <a:t>, </a:t>
            </a:r>
            <a:r>
              <a:rPr lang="en-US" sz="1800" dirty="0" err="1" smtClean="0"/>
              <a:t>ann</a:t>
            </a:r>
            <a:r>
              <a:rPr lang="en-US" sz="1800" dirty="0" smtClean="0"/>
              <a:t>}@</a:t>
            </a:r>
            <a:r>
              <a:rPr lang="en-US" sz="1800" dirty="0" err="1" smtClean="0"/>
              <a:t>chrec.org</a:t>
            </a:r>
            <a:endParaRPr lang="en-US" sz="1800" dirty="0" smtClean="0"/>
          </a:p>
          <a:p>
            <a:pPr algn="r"/>
            <a:r>
              <a:rPr lang="en-US" sz="1800" dirty="0" smtClean="0"/>
              <a:t>Dept. of Electrical and Computer Engineering</a:t>
            </a:r>
          </a:p>
          <a:p>
            <a:pPr algn="r"/>
            <a:r>
              <a:rPr lang="en-US" sz="1800" dirty="0" smtClean="0"/>
              <a:t>University of Florida</a:t>
            </a:r>
          </a:p>
          <a:p>
            <a:pPr algn="r"/>
            <a:r>
              <a:rPr lang="en-US" sz="1800" dirty="0" smtClean="0"/>
              <a:t>Gainesville, FL 32608 USA</a:t>
            </a:r>
            <a:endParaRPr lang="en-US" sz="2400" dirty="0"/>
          </a:p>
        </p:txBody>
      </p:sp>
      <p:sp>
        <p:nvSpPr>
          <p:cNvPr id="9" name="Rectangle 36"/>
          <p:cNvSpPr>
            <a:spLocks noGrp="1" noChangeArrowheads="1"/>
          </p:cNvSpPr>
          <p:nvPr>
            <p:ph type="dt" sz="half" idx="10"/>
          </p:nvPr>
        </p:nvSpPr>
        <p:spPr bwMode="auto">
          <a:xfrm>
            <a:off x="76200" y="6100762"/>
            <a:ext cx="1752600" cy="604838"/>
          </a:xfrm>
          <a:prstGeom prst="rect">
            <a:avLst/>
          </a:prstGeom>
          <a:ln>
            <a:miter lim="800000"/>
            <a:headEnd/>
            <a:tailEnd/>
          </a:ln>
        </p:spPr>
        <p:txBody>
          <a:bodyPr vert="horz" wrap="square" lIns="91440" tIns="45720" rIns="91440" bIns="45720" numCol="1" anchor="b" anchorCtr="0" compatLnSpc="1">
            <a:prstTxWarp prst="textNoShape">
              <a:avLst/>
            </a:prstTxWarp>
          </a:bodyPr>
          <a:lstStyle>
            <a:lvl1pPr>
              <a:defRPr sz="1200" b="1">
                <a:latin typeface="+mj-lt"/>
                <a:cs typeface="Arial" charset="0"/>
              </a:defRPr>
            </a:lvl1pPr>
          </a:lstStyle>
          <a:p>
            <a:pPr>
              <a:defRPr/>
            </a:pPr>
            <a:r>
              <a:rPr lang="en-US" dirty="0" smtClean="0">
                <a:solidFill>
                  <a:srgbClr val="000000"/>
                </a:solidFill>
              </a:rPr>
              <a:t>RAW’15</a:t>
            </a:r>
            <a:br>
              <a:rPr lang="en-US" dirty="0" smtClean="0">
                <a:solidFill>
                  <a:srgbClr val="000000"/>
                </a:solidFill>
              </a:rPr>
            </a:br>
            <a:r>
              <a:rPr lang="en-US" dirty="0" smtClean="0">
                <a:solidFill>
                  <a:srgbClr val="000000"/>
                </a:solidFill>
              </a:rPr>
              <a:t>Hyderabad, India </a:t>
            </a:r>
            <a:br>
              <a:rPr lang="en-US" dirty="0" smtClean="0">
                <a:solidFill>
                  <a:srgbClr val="000000"/>
                </a:solidFill>
              </a:rPr>
            </a:br>
            <a:r>
              <a:rPr lang="en-US" dirty="0" smtClean="0">
                <a:solidFill>
                  <a:srgbClr val="000000"/>
                </a:solidFill>
              </a:rPr>
              <a:t>May 25, 2015</a:t>
            </a:r>
            <a:endParaRPr lang="en-US" altLang="en-US" dirty="0">
              <a:solidFill>
                <a:srgbClr val="000000"/>
              </a:solidFill>
            </a:endParaRPr>
          </a:p>
        </p:txBody>
      </p:sp>
      <p:sp>
        <p:nvSpPr>
          <p:cNvPr id="2" name="TextBox 1"/>
          <p:cNvSpPr txBox="1"/>
          <p:nvPr/>
        </p:nvSpPr>
        <p:spPr>
          <a:xfrm>
            <a:off x="1524000" y="6248400"/>
            <a:ext cx="7315200" cy="646331"/>
          </a:xfrm>
          <a:prstGeom prst="rect">
            <a:avLst/>
          </a:prstGeom>
          <a:noFill/>
        </p:spPr>
        <p:txBody>
          <a:bodyPr wrap="square" rtlCol="0">
            <a:spAutoFit/>
          </a:bodyPr>
          <a:lstStyle/>
          <a:p>
            <a:r>
              <a:rPr lang="en-US" sz="900" i="1" dirty="0"/>
              <a:t>This work was supported in part by  the I/UCRC program of the National Science Foundation (NSF) under Grant Nos. EEC-0642422 and IIP-1161022 </a:t>
            </a:r>
            <a:r>
              <a:rPr lang="en-US" sz="900" i="1" dirty="0" smtClean="0"/>
              <a:t>and </a:t>
            </a:r>
            <a:r>
              <a:rPr lang="en-US" sz="900" i="1" dirty="0"/>
              <a:t>the NSF CHREC membership support of Draper Laboratory. Any opinions, findings, and conclusions or recommendations expressed in this material are those of the author(s) and do not necessarily reflect the views of the National Science Foundation. We gratefully acknowledge tools provided by Xilinx.</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77813"/>
            <a:ext cx="8458200" cy="865187"/>
          </a:xfrm>
        </p:spPr>
        <p:txBody>
          <a:bodyPr>
            <a:noAutofit/>
          </a:bodyPr>
          <a:lstStyle/>
          <a:p>
            <a:pPr lvl="0"/>
            <a:r>
              <a:rPr lang="en-US" sz="2800" dirty="0" smtClean="0"/>
              <a:t>PR Application Development and </a:t>
            </a:r>
            <a:r>
              <a:rPr lang="en-US" sz="2800" dirty="0"/>
              <a:t>O</a:t>
            </a:r>
            <a:r>
              <a:rPr lang="en-US" sz="2800" dirty="0" smtClean="0"/>
              <a:t>ur Framework</a:t>
            </a:r>
            <a:br>
              <a:rPr lang="en-US" sz="2800" dirty="0" smtClean="0"/>
            </a:br>
            <a:endParaRPr lang="en-US" sz="2800" dirty="0"/>
          </a:p>
        </p:txBody>
      </p:sp>
      <p:sp>
        <p:nvSpPr>
          <p:cNvPr id="7" name="Content Placeholder 6"/>
          <p:cNvSpPr>
            <a:spLocks noGrp="1"/>
          </p:cNvSpPr>
          <p:nvPr>
            <p:ph idx="1"/>
          </p:nvPr>
        </p:nvSpPr>
        <p:spPr>
          <a:xfrm>
            <a:off x="152400" y="914400"/>
            <a:ext cx="8915400" cy="2209800"/>
          </a:xfrm>
        </p:spPr>
        <p:txBody>
          <a:bodyPr numCol="2">
            <a:normAutofit lnSpcReduction="10000"/>
          </a:bodyPr>
          <a:lstStyle/>
          <a:p>
            <a:pPr>
              <a:spcBef>
                <a:spcPts val="0"/>
              </a:spcBef>
            </a:pPr>
            <a:r>
              <a:rPr lang="en-US" sz="1600" dirty="0" smtClean="0"/>
              <a:t>Partial reconfiguration (PR) benefits</a:t>
            </a:r>
            <a:r>
              <a:rPr lang="en-US" sz="1600" dirty="0"/>
              <a:t>:</a:t>
            </a:r>
            <a:endParaRPr lang="en-US" sz="1600" dirty="0" smtClean="0"/>
          </a:p>
          <a:p>
            <a:pPr lvl="1">
              <a:spcBef>
                <a:spcPts val="600"/>
              </a:spcBef>
            </a:pPr>
            <a:r>
              <a:rPr lang="en-US" sz="1400" dirty="0" smtClean="0"/>
              <a:t>FPGA resource time-multiplexing via isolated reconfiguration allows area and power savings </a:t>
            </a:r>
          </a:p>
          <a:p>
            <a:pPr>
              <a:spcBef>
                <a:spcPts val="600"/>
              </a:spcBef>
            </a:pPr>
            <a:r>
              <a:rPr lang="en-US" sz="1600" dirty="0"/>
              <a:t>PR application development is </a:t>
            </a:r>
            <a:r>
              <a:rPr lang="en-US" sz="1600" dirty="0" smtClean="0"/>
              <a:t>cumbersome</a:t>
            </a:r>
            <a:endParaRPr lang="en-US" sz="1600" b="1" i="1" dirty="0" smtClean="0"/>
          </a:p>
          <a:p>
            <a:pPr lvl="1" defTabSz="4179888">
              <a:spcBef>
                <a:spcPts val="600"/>
              </a:spcBef>
              <a:defRPr/>
            </a:pPr>
            <a:r>
              <a:rPr lang="en-US" sz="1400" dirty="0" smtClean="0"/>
              <a:t>Application’s HLS </a:t>
            </a:r>
            <a:r>
              <a:rPr lang="en-US" sz="1400" dirty="0"/>
              <a:t>code is </a:t>
            </a:r>
            <a:r>
              <a:rPr lang="en-US" sz="1400" dirty="0" smtClean="0"/>
              <a:t>not amenable to </a:t>
            </a:r>
            <a:br>
              <a:rPr lang="en-US" sz="1400" dirty="0" smtClean="0"/>
            </a:br>
            <a:r>
              <a:rPr lang="en-US" sz="1400" dirty="0" smtClean="0"/>
              <a:t>PR but allows rapid application development</a:t>
            </a:r>
          </a:p>
          <a:p>
            <a:pPr lvl="1" defTabSz="4179888">
              <a:spcBef>
                <a:spcPts val="600"/>
              </a:spcBef>
              <a:defRPr/>
            </a:pPr>
            <a:r>
              <a:rPr lang="en-US" sz="1400" dirty="0" smtClean="0"/>
              <a:t>Automated PR-specific analysis of HLS code</a:t>
            </a:r>
          </a:p>
          <a:p>
            <a:pPr lvl="1" defTabSz="4179888">
              <a:spcBef>
                <a:spcPts val="600"/>
              </a:spcBef>
              <a:defRPr/>
            </a:pPr>
            <a:r>
              <a:rPr lang="en-US" sz="1400" dirty="0" smtClean="0"/>
              <a:t>Create PR-capable application from HLS code</a:t>
            </a:r>
          </a:p>
          <a:p>
            <a:pPr defTabSz="4179888">
              <a:spcBef>
                <a:spcPts val="0"/>
              </a:spcBef>
              <a:defRPr/>
            </a:pPr>
            <a:r>
              <a:rPr lang="en-US" sz="1600" b="1" i="1" dirty="0" smtClean="0">
                <a:solidFill>
                  <a:srgbClr val="0000FF"/>
                </a:solidFill>
              </a:rPr>
              <a:t>Partial Reconfiguration </a:t>
            </a:r>
            <a:br>
              <a:rPr lang="en-US" sz="1600" b="1" i="1" dirty="0" smtClean="0">
                <a:solidFill>
                  <a:srgbClr val="0000FF"/>
                </a:solidFill>
              </a:rPr>
            </a:br>
            <a:r>
              <a:rPr lang="en-US" sz="1600" b="1" i="1" dirty="0" smtClean="0">
                <a:solidFill>
                  <a:srgbClr val="0000FF"/>
                </a:solidFill>
              </a:rPr>
              <a:t>Amenability Test (PaRAT)</a:t>
            </a:r>
          </a:p>
          <a:p>
            <a:pPr lvl="1" defTabSz="4179888">
              <a:spcBef>
                <a:spcPts val="600"/>
              </a:spcBef>
              <a:defRPr/>
            </a:pPr>
            <a:r>
              <a:rPr lang="en-US" altLang="zh-CN" sz="1400" dirty="0" smtClean="0"/>
              <a:t>Parse and analyze control and data flow</a:t>
            </a:r>
          </a:p>
          <a:p>
            <a:pPr lvl="1" defTabSz="4179888">
              <a:spcBef>
                <a:spcPts val="600"/>
              </a:spcBef>
              <a:defRPr/>
            </a:pPr>
            <a:r>
              <a:rPr lang="en-US" altLang="zh-CN" sz="1400" dirty="0" smtClean="0"/>
              <a:t>Infer PR-specific information and combine with control/data flow create PR-specific model</a:t>
            </a:r>
          </a:p>
          <a:p>
            <a:pPr lvl="1" defTabSz="4179888">
              <a:spcBef>
                <a:spcPts val="600"/>
              </a:spcBef>
              <a:defRPr/>
            </a:pPr>
            <a:r>
              <a:rPr lang="en-US" altLang="zh-CN" sz="1400" dirty="0" smtClean="0"/>
              <a:t>Partition model with PR-specific partitioning techniques to create candidate PR application(s)</a:t>
            </a:r>
          </a:p>
          <a:p>
            <a:pPr lvl="1" defTabSz="4179888">
              <a:spcBef>
                <a:spcPts val="600"/>
              </a:spcBef>
              <a:defRPr/>
            </a:pPr>
            <a:r>
              <a:rPr lang="en-US" altLang="zh-CN" sz="1400" dirty="0" smtClean="0"/>
              <a:t>Outputs HLS for PR design space exploration</a:t>
            </a:r>
          </a:p>
        </p:txBody>
      </p:sp>
      <p:sp>
        <p:nvSpPr>
          <p:cNvPr id="14" name="Flowchart: Terminator 13"/>
          <p:cNvSpPr/>
          <p:nvPr/>
        </p:nvSpPr>
        <p:spPr bwMode="auto">
          <a:xfrm>
            <a:off x="2095500" y="3153384"/>
            <a:ext cx="5181600" cy="228600"/>
          </a:xfrm>
          <a:prstGeom prst="flowChartTerminator">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solidFill>
                  <a:schemeClr val="tx1"/>
                </a:solidFill>
                <a:effectLst>
                  <a:outerShdw blurRad="38100" dist="38100" dir="2700000" algn="tl">
                    <a:srgbClr val="000000">
                      <a:alpha val="43137"/>
                    </a:srgbClr>
                  </a:outerShdw>
                </a:effectLst>
                <a:latin typeface="+mj-lt"/>
                <a:cs typeface="Arial" charset="0"/>
              </a:rPr>
              <a:t>PaRAT</a:t>
            </a:r>
            <a:r>
              <a:rPr kumimoji="0" lang="en-US" sz="1600" b="1" u="none" strike="noStrike" cap="none" normalizeH="0" dirty="0" smtClean="0">
                <a:ln>
                  <a:noFill/>
                </a:ln>
                <a:solidFill>
                  <a:schemeClr val="tx1"/>
                </a:solidFill>
                <a:effectLst>
                  <a:outerShdw blurRad="38100" dist="38100" dir="2700000" algn="tl">
                    <a:srgbClr val="000000">
                      <a:alpha val="43137"/>
                    </a:srgbClr>
                  </a:outerShdw>
                </a:effectLst>
                <a:latin typeface="+mj-lt"/>
                <a:cs typeface="Arial" charset="0"/>
              </a:rPr>
              <a:t> flow</a:t>
            </a:r>
            <a:endParaRPr kumimoji="0" lang="en-US" sz="1600" b="1" u="none" strike="noStrike" cap="none" normalizeH="0" baseline="0" dirty="0" smtClean="0">
              <a:ln>
                <a:noFill/>
              </a:ln>
              <a:solidFill>
                <a:schemeClr val="tx1"/>
              </a:solidFill>
              <a:effectLst>
                <a:outerShdw blurRad="38100" dist="38100" dir="2700000" algn="tl">
                  <a:srgbClr val="000000">
                    <a:alpha val="43137"/>
                  </a:srgbClr>
                </a:outerShdw>
              </a:effectLst>
              <a:latin typeface="+mj-lt"/>
              <a:cs typeface="Arial" charset="0"/>
            </a:endParaRPr>
          </a:p>
        </p:txBody>
      </p:sp>
      <p:pic>
        <p:nvPicPr>
          <p:cNvPr id="1026" name="Picture 2" descr="parrat_flow"/>
          <p:cNvPicPr>
            <a:picLocks noChangeAspect="1" noChangeArrowheads="1"/>
          </p:cNvPicPr>
          <p:nvPr/>
        </p:nvPicPr>
        <p:blipFill>
          <a:blip r:embed="rId3" cstate="print">
            <a:extLst>
              <a:ext uri="{28A0092B-C50C-407E-A947-70E740481C1C}">
                <a14:useLocalDpi xmlns:a14="http://schemas.microsoft.com/office/drawing/2010/main" val="0"/>
              </a:ext>
            </a:extLst>
          </a:blip>
          <a:srcRect b="9250"/>
          <a:stretch>
            <a:fillRect/>
          </a:stretch>
        </p:blipFill>
        <p:spPr bwMode="auto">
          <a:xfrm>
            <a:off x="1143000" y="3406124"/>
            <a:ext cx="7162800" cy="114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115"/>
          <p:cNvPicPr>
            <a:picLocks noChangeAspect="1" noChangeArrowheads="1"/>
          </p:cNvPicPr>
          <p:nvPr/>
        </p:nvPicPr>
        <p:blipFill>
          <a:blip r:embed="rId4" cstate="print">
            <a:extLst>
              <a:ext uri="{28A0092B-C50C-407E-A947-70E740481C1C}">
                <a14:useLocalDpi xmlns:a14="http://schemas.microsoft.com/office/drawing/2010/main" val="0"/>
              </a:ext>
            </a:extLst>
          </a:blip>
          <a:srcRect b="11307"/>
          <a:stretch>
            <a:fillRect/>
          </a:stretch>
        </p:blipFill>
        <p:spPr bwMode="auto">
          <a:xfrm>
            <a:off x="1095134" y="4495800"/>
            <a:ext cx="2943466" cy="1666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Flowchart: Terminator 14"/>
          <p:cNvSpPr/>
          <p:nvPr/>
        </p:nvSpPr>
        <p:spPr bwMode="auto">
          <a:xfrm>
            <a:off x="1066801" y="4191000"/>
            <a:ext cx="2971800" cy="228600"/>
          </a:xfrm>
          <a:prstGeom prst="flowChartTerminator">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smtClean="0">
                <a:ln>
                  <a:noFill/>
                </a:ln>
                <a:solidFill>
                  <a:schemeClr val="tx1"/>
                </a:solidFill>
                <a:effectLst>
                  <a:outerShdw blurRad="38100" dist="38100" dir="2700000" algn="tl">
                    <a:srgbClr val="000000">
                      <a:alpha val="43137"/>
                    </a:srgbClr>
                  </a:outerShdw>
                </a:effectLst>
                <a:latin typeface="+mj-lt"/>
                <a:cs typeface="Arial" charset="0"/>
              </a:rPr>
              <a:t>HLS output </a:t>
            </a:r>
            <a:r>
              <a:rPr kumimoji="0" lang="en-US" sz="1600" b="1" u="none" strike="noStrike" cap="none" normalizeH="0" dirty="0" smtClean="0">
                <a:ln>
                  <a:noFill/>
                </a:ln>
                <a:solidFill>
                  <a:schemeClr val="tx1"/>
                </a:solidFill>
                <a:effectLst>
                  <a:outerShdw blurRad="38100" dist="38100" dir="2700000" algn="tl">
                    <a:srgbClr val="000000">
                      <a:alpha val="43137"/>
                    </a:srgbClr>
                  </a:outerShdw>
                </a:effectLst>
                <a:latin typeface="+mj-lt"/>
                <a:cs typeface="Arial" charset="0"/>
              </a:rPr>
              <a:t>data structure</a:t>
            </a:r>
            <a:endParaRPr kumimoji="0" lang="en-US" sz="1600" b="1" u="none" strike="noStrike" cap="none" normalizeH="0" baseline="0" dirty="0" smtClean="0">
              <a:ln>
                <a:noFill/>
              </a:ln>
              <a:solidFill>
                <a:schemeClr val="tx1"/>
              </a:solidFill>
              <a:effectLst>
                <a:outerShdw blurRad="38100" dist="38100" dir="2700000" algn="tl">
                  <a:srgbClr val="000000">
                    <a:alpha val="43137"/>
                  </a:srgbClr>
                </a:outerShdw>
              </a:effectLst>
              <a:latin typeface="+mj-lt"/>
              <a:cs typeface="Arial" charset="0"/>
            </a:endParaRPr>
          </a:p>
        </p:txBody>
      </p:sp>
      <p:sp>
        <p:nvSpPr>
          <p:cNvPr id="3" name="Cloud 2"/>
          <p:cNvSpPr/>
          <p:nvPr/>
        </p:nvSpPr>
        <p:spPr bwMode="auto">
          <a:xfrm>
            <a:off x="4495800" y="4648200"/>
            <a:ext cx="4114800" cy="1371600"/>
          </a:xfrm>
          <a:prstGeom prst="cloud">
            <a:avLst/>
          </a:prstGeom>
          <a:ln>
            <a:headEnd type="none" w="med" len="med"/>
            <a:tailEnd type="none" w="med" len="med"/>
          </a:ln>
        </p:spPr>
        <p:style>
          <a:lnRef idx="1">
            <a:schemeClr val="accent2"/>
          </a:lnRef>
          <a:fillRef idx="3">
            <a:schemeClr val="accent2"/>
          </a:fillRef>
          <a:effectRef idx="2">
            <a:schemeClr val="accent2"/>
          </a:effectRef>
          <a:fontRef idx="minor">
            <a:schemeClr val="lt1"/>
          </a:fontRef>
        </p:style>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0" lang="en-US" sz="1800" i="1" u="none" strike="noStrike" normalizeH="0" baseline="0" dirty="0" smtClean="0">
                <a:ln w="0"/>
                <a:solidFill>
                  <a:schemeClr val="tx1"/>
                </a:solidFill>
                <a:effectLst>
                  <a:outerShdw blurRad="38100" dist="19050" dir="2700000" algn="tl" rotWithShape="0">
                    <a:schemeClr val="dk1">
                      <a:alpha val="40000"/>
                    </a:schemeClr>
                  </a:outerShdw>
                </a:effectLst>
                <a:latin typeface="Arial" charset="0"/>
                <a:cs typeface="Arial" charset="0"/>
              </a:rPr>
              <a:t>Please visit our poster </a:t>
            </a:r>
            <a:br>
              <a:rPr kumimoji="0" lang="en-US" sz="1800" i="1" u="none" strike="noStrike" normalizeH="0" baseline="0" dirty="0" smtClean="0">
                <a:ln w="0"/>
                <a:solidFill>
                  <a:schemeClr val="tx1"/>
                </a:solidFill>
                <a:effectLst>
                  <a:outerShdw blurRad="38100" dist="19050" dir="2700000" algn="tl" rotWithShape="0">
                    <a:schemeClr val="dk1">
                      <a:alpha val="40000"/>
                    </a:schemeClr>
                  </a:outerShdw>
                </a:effectLst>
                <a:latin typeface="Arial" charset="0"/>
                <a:cs typeface="Arial" charset="0"/>
              </a:rPr>
            </a:br>
            <a:r>
              <a:rPr kumimoji="0" lang="en-US" sz="1800" i="1" u="none" strike="noStrike" normalizeH="0" baseline="0" dirty="0" smtClean="0">
                <a:ln w="0"/>
                <a:solidFill>
                  <a:schemeClr val="tx1"/>
                </a:solidFill>
                <a:effectLst>
                  <a:outerShdw blurRad="38100" dist="19050" dir="2700000" algn="tl" rotWithShape="0">
                    <a:schemeClr val="dk1">
                      <a:alpha val="40000"/>
                    </a:schemeClr>
                  </a:outerShdw>
                </a:effectLst>
                <a:latin typeface="Arial" charset="0"/>
                <a:cs typeface="Arial" charset="0"/>
              </a:rPr>
              <a:t>for more information </a:t>
            </a:r>
            <a:br>
              <a:rPr kumimoji="0" lang="en-US" sz="1800" i="1" u="none" strike="noStrike" normalizeH="0" baseline="0" dirty="0" smtClean="0">
                <a:ln w="0"/>
                <a:solidFill>
                  <a:schemeClr val="tx1"/>
                </a:solidFill>
                <a:effectLst>
                  <a:outerShdw blurRad="38100" dist="19050" dir="2700000" algn="tl" rotWithShape="0">
                    <a:schemeClr val="dk1">
                      <a:alpha val="40000"/>
                    </a:schemeClr>
                  </a:outerShdw>
                </a:effectLst>
                <a:latin typeface="Arial" charset="0"/>
                <a:cs typeface="Arial" charset="0"/>
              </a:rPr>
            </a:br>
            <a:r>
              <a:rPr kumimoji="0" lang="en-US" sz="1800" i="1" u="none" strike="noStrike" normalizeH="0" baseline="0" dirty="0" smtClean="0">
                <a:ln w="0"/>
                <a:solidFill>
                  <a:schemeClr val="tx1"/>
                </a:solidFill>
                <a:effectLst>
                  <a:outerShdw blurRad="38100" dist="19050" dir="2700000" algn="tl" rotWithShape="0">
                    <a:schemeClr val="dk1">
                      <a:alpha val="40000"/>
                    </a:schemeClr>
                  </a:outerShdw>
                </a:effectLst>
                <a:latin typeface="Arial" charset="0"/>
                <a:cs typeface="Arial" charset="0"/>
              </a:rPr>
              <a:t>and discussion</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500"/>
                                        <p:tgtEl>
                                          <p:spTgt spid="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xEl>
                                              <p:pRg st="1" end="1"/>
                                            </p:txEl>
                                          </p:spTgt>
                                        </p:tgtEl>
                                        <p:attrNameLst>
                                          <p:attrName>style.visibility</p:attrName>
                                        </p:attrNameLst>
                                      </p:cBhvr>
                                      <p:to>
                                        <p:strVal val="visible"/>
                                      </p:to>
                                    </p:set>
                                    <p:animEffect transition="in" filter="fade">
                                      <p:cBhvr>
                                        <p:cTn id="10" dur="500"/>
                                        <p:tgtEl>
                                          <p:spTgt spid="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animEffect transition="in" filter="fade">
                                      <p:cBhvr>
                                        <p:cTn id="15" dur="500"/>
                                        <p:tgtEl>
                                          <p:spTgt spid="7">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7">
                                            <p:txEl>
                                              <p:pRg st="3" end="3"/>
                                            </p:txEl>
                                          </p:spTgt>
                                        </p:tgtEl>
                                        <p:attrNameLst>
                                          <p:attrName>style.visibility</p:attrName>
                                        </p:attrNameLst>
                                      </p:cBhvr>
                                      <p:to>
                                        <p:strVal val="visible"/>
                                      </p:to>
                                    </p:set>
                                    <p:animEffect transition="in" filter="fade">
                                      <p:cBhvr>
                                        <p:cTn id="18" dur="500"/>
                                        <p:tgtEl>
                                          <p:spTgt spid="7">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7">
                                            <p:txEl>
                                              <p:pRg st="4" end="4"/>
                                            </p:txEl>
                                          </p:spTgt>
                                        </p:tgtEl>
                                        <p:attrNameLst>
                                          <p:attrName>style.visibility</p:attrName>
                                        </p:attrNameLst>
                                      </p:cBhvr>
                                      <p:to>
                                        <p:strVal val="visible"/>
                                      </p:to>
                                    </p:set>
                                    <p:animEffect transition="in" filter="fade">
                                      <p:cBhvr>
                                        <p:cTn id="21" dur="500"/>
                                        <p:tgtEl>
                                          <p:spTgt spid="7">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7">
                                            <p:txEl>
                                              <p:pRg st="5" end="5"/>
                                            </p:txEl>
                                          </p:spTgt>
                                        </p:tgtEl>
                                        <p:attrNameLst>
                                          <p:attrName>style.visibility</p:attrName>
                                        </p:attrNameLst>
                                      </p:cBhvr>
                                      <p:to>
                                        <p:strVal val="visible"/>
                                      </p:to>
                                    </p:set>
                                    <p:animEffect transition="in" filter="fade">
                                      <p:cBhvr>
                                        <p:cTn id="24" dur="500"/>
                                        <p:tgtEl>
                                          <p:spTgt spid="7">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7">
                                            <p:txEl>
                                              <p:pRg st="6" end="6"/>
                                            </p:txEl>
                                          </p:spTgt>
                                        </p:tgtEl>
                                        <p:attrNameLst>
                                          <p:attrName>style.visibility</p:attrName>
                                        </p:attrNameLst>
                                      </p:cBhvr>
                                      <p:to>
                                        <p:strVal val="visible"/>
                                      </p:to>
                                    </p:set>
                                    <p:animEffect transition="in" filter="fade">
                                      <p:cBhvr>
                                        <p:cTn id="29" dur="500"/>
                                        <p:tgtEl>
                                          <p:spTgt spid="7">
                                            <p:txEl>
                                              <p:pRg st="6" end="6"/>
                                            </p:txEl>
                                          </p:spTgt>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7">
                                            <p:txEl>
                                              <p:pRg st="7" end="7"/>
                                            </p:txEl>
                                          </p:spTgt>
                                        </p:tgtEl>
                                        <p:attrNameLst>
                                          <p:attrName>style.visibility</p:attrName>
                                        </p:attrNameLst>
                                      </p:cBhvr>
                                      <p:to>
                                        <p:strVal val="visible"/>
                                      </p:to>
                                    </p:set>
                                    <p:animEffect transition="in" filter="fade">
                                      <p:cBhvr>
                                        <p:cTn id="32" dur="500"/>
                                        <p:tgtEl>
                                          <p:spTgt spid="7">
                                            <p:txEl>
                                              <p:pRg st="7" end="7"/>
                                            </p:txEl>
                                          </p:spTgt>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7">
                                            <p:txEl>
                                              <p:pRg st="8" end="8"/>
                                            </p:txEl>
                                          </p:spTgt>
                                        </p:tgtEl>
                                        <p:attrNameLst>
                                          <p:attrName>style.visibility</p:attrName>
                                        </p:attrNameLst>
                                      </p:cBhvr>
                                      <p:to>
                                        <p:strVal val="visible"/>
                                      </p:to>
                                    </p:set>
                                    <p:animEffect transition="in" filter="fade">
                                      <p:cBhvr>
                                        <p:cTn id="35" dur="500"/>
                                        <p:tgtEl>
                                          <p:spTgt spid="7">
                                            <p:txEl>
                                              <p:pRg st="8" end="8"/>
                                            </p:txEl>
                                          </p:spTgt>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7">
                                            <p:txEl>
                                              <p:pRg st="9" end="9"/>
                                            </p:txEl>
                                          </p:spTgt>
                                        </p:tgtEl>
                                        <p:attrNameLst>
                                          <p:attrName>style.visibility</p:attrName>
                                        </p:attrNameLst>
                                      </p:cBhvr>
                                      <p:to>
                                        <p:strVal val="visible"/>
                                      </p:to>
                                    </p:set>
                                    <p:animEffect transition="in" filter="fade">
                                      <p:cBhvr>
                                        <p:cTn id="38" dur="500"/>
                                        <p:tgtEl>
                                          <p:spTgt spid="7">
                                            <p:txEl>
                                              <p:pRg st="9" end="9"/>
                                            </p:txEl>
                                          </p:spTgt>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7">
                                            <p:txEl>
                                              <p:pRg st="10" end="10"/>
                                            </p:txEl>
                                          </p:spTgt>
                                        </p:tgtEl>
                                        <p:attrNameLst>
                                          <p:attrName>style.visibility</p:attrName>
                                        </p:attrNameLst>
                                      </p:cBhvr>
                                      <p:to>
                                        <p:strVal val="visible"/>
                                      </p:to>
                                    </p:set>
                                    <p:animEffect transition="in" filter="fade">
                                      <p:cBhvr>
                                        <p:cTn id="41" dur="500"/>
                                        <p:tgtEl>
                                          <p:spTgt spid="7">
                                            <p:txEl>
                                              <p:pRg st="10" end="10"/>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fade">
                                      <p:cBhvr>
                                        <p:cTn id="46" dur="500"/>
                                        <p:tgtEl>
                                          <p:spTgt spid="14"/>
                                        </p:tgtEl>
                                      </p:cBhvr>
                                    </p:animEffect>
                                  </p:childTnLst>
                                </p:cTn>
                              </p:par>
                              <p:par>
                                <p:cTn id="47" presetID="10" presetClass="entr" presetSubtype="0" fill="hold" nodeType="withEffect">
                                  <p:stCondLst>
                                    <p:cond delay="0"/>
                                  </p:stCondLst>
                                  <p:childTnLst>
                                    <p:set>
                                      <p:cBhvr>
                                        <p:cTn id="48" dur="1" fill="hold">
                                          <p:stCondLst>
                                            <p:cond delay="0"/>
                                          </p:stCondLst>
                                        </p:cTn>
                                        <p:tgtEl>
                                          <p:spTgt spid="1026"/>
                                        </p:tgtEl>
                                        <p:attrNameLst>
                                          <p:attrName>style.visibility</p:attrName>
                                        </p:attrNameLst>
                                      </p:cBhvr>
                                      <p:to>
                                        <p:strVal val="visible"/>
                                      </p:to>
                                    </p:set>
                                    <p:animEffect transition="in" filter="fade">
                                      <p:cBhvr>
                                        <p:cTn id="49" dur="500"/>
                                        <p:tgtEl>
                                          <p:spTgt spid="1026"/>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fade">
                                      <p:cBhvr>
                                        <p:cTn id="54" dur="500"/>
                                        <p:tgtEl>
                                          <p:spTgt spid="15"/>
                                        </p:tgtEl>
                                      </p:cBhvr>
                                    </p:animEffect>
                                  </p:childTnLst>
                                </p:cTn>
                              </p:par>
                              <p:par>
                                <p:cTn id="55" presetID="10" presetClass="entr" presetSubtype="0" fill="hold" nodeType="withEffect">
                                  <p:stCondLst>
                                    <p:cond delay="0"/>
                                  </p:stCondLst>
                                  <p:childTnLst>
                                    <p:set>
                                      <p:cBhvr>
                                        <p:cTn id="56" dur="1" fill="hold">
                                          <p:stCondLst>
                                            <p:cond delay="0"/>
                                          </p:stCondLst>
                                        </p:cTn>
                                        <p:tgtEl>
                                          <p:spTgt spid="1027"/>
                                        </p:tgtEl>
                                        <p:attrNameLst>
                                          <p:attrName>style.visibility</p:attrName>
                                        </p:attrNameLst>
                                      </p:cBhvr>
                                      <p:to>
                                        <p:strVal val="visible"/>
                                      </p:to>
                                    </p:set>
                                    <p:animEffect transition="in" filter="fade">
                                      <p:cBhvr>
                                        <p:cTn id="57" dur="500"/>
                                        <p:tgtEl>
                                          <p:spTgt spid="1027"/>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
                                        </p:tgtEl>
                                        <p:attrNameLst>
                                          <p:attrName>style.visibility</p:attrName>
                                        </p:attrNameLst>
                                      </p:cBhvr>
                                      <p:to>
                                        <p:strVal val="visible"/>
                                      </p:to>
                                    </p:set>
                                    <p:animEffect transition="in" filter="fade">
                                      <p:cBhvr>
                                        <p:cTn id="6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14" grpId="0" animBg="1"/>
      <p:bldP spid="15" grpId="0" animBg="1"/>
      <p:bldP spid="3" grpId="0" animBg="1"/>
    </p:bldLst>
  </p:timing>
</p:sld>
</file>

<file path=ppt/theme/theme1.xml><?xml version="1.0" encoding="utf-8"?>
<a:theme xmlns:a="http://schemas.openxmlformats.org/drawingml/2006/main" name="1_Edge">
  <a:themeElements>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Edge">
      <a:majorFont>
        <a:latin typeface="Garamond"/>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Edg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Edg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Edg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Edg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Edg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Edg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Edg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Edge</Template>
  <TotalTime>15942</TotalTime>
  <Words>176</Words>
  <Application>Microsoft Macintosh PowerPoint</Application>
  <PresentationFormat>On-screen Show (4:3)</PresentationFormat>
  <Paragraphs>25</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1_Edge</vt:lpstr>
      <vt:lpstr>An Automated High-level Design Framework for Partially Reconfigurable FPGAs</vt:lpstr>
      <vt:lpstr>PR Application Development and Our Framework </vt:lpstr>
    </vt:vector>
  </TitlesOfParts>
  <Company>University of Florida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F1 for CKW</dc:title>
  <dc:creator>Dr. Alan D. George</dc:creator>
  <cp:lastModifiedBy>Ann Gordon-Ross</cp:lastModifiedBy>
  <cp:revision>2072</cp:revision>
  <dcterms:created xsi:type="dcterms:W3CDTF">2003-07-12T15:21:27Z</dcterms:created>
  <dcterms:modified xsi:type="dcterms:W3CDTF">2015-05-25T04:20:26Z</dcterms:modified>
</cp:coreProperties>
</file>