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12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5" r:id="rId2"/>
    <p:sldId id="352" r:id="rId3"/>
    <p:sldId id="395" r:id="rId4"/>
    <p:sldId id="434" r:id="rId5"/>
    <p:sldId id="396" r:id="rId6"/>
    <p:sldId id="430" r:id="rId7"/>
    <p:sldId id="441" r:id="rId8"/>
    <p:sldId id="462" r:id="rId9"/>
    <p:sldId id="432" r:id="rId10"/>
    <p:sldId id="433" r:id="rId11"/>
    <p:sldId id="466" r:id="rId12"/>
    <p:sldId id="429" r:id="rId13"/>
    <p:sldId id="453" r:id="rId14"/>
    <p:sldId id="461" r:id="rId15"/>
    <p:sldId id="463" r:id="rId16"/>
    <p:sldId id="464" r:id="rId17"/>
    <p:sldId id="407" r:id="rId18"/>
    <p:sldId id="456" r:id="rId19"/>
    <p:sldId id="457" r:id="rId20"/>
    <p:sldId id="458" r:id="rId21"/>
    <p:sldId id="446" r:id="rId22"/>
    <p:sldId id="427" r:id="rId23"/>
    <p:sldId id="447" r:id="rId24"/>
    <p:sldId id="459" r:id="rId25"/>
    <p:sldId id="416" r:id="rId26"/>
    <p:sldId id="448" r:id="rId27"/>
    <p:sldId id="449" r:id="rId28"/>
    <p:sldId id="460" r:id="rId29"/>
    <p:sldId id="369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B91DF"/>
    <a:srgbClr val="DADADA"/>
    <a:srgbClr val="DB22A6"/>
    <a:srgbClr val="008000"/>
    <a:srgbClr val="FF0000"/>
    <a:srgbClr val="FFFF00"/>
    <a:srgbClr val="D5E467"/>
    <a:srgbClr val="E3D1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074" autoAdjust="0"/>
    <p:restoredTop sz="89474" autoAdjust="0"/>
  </p:normalViewPr>
  <p:slideViewPr>
    <p:cSldViewPr snapToGrid="0">
      <p:cViewPr varScale="1">
        <p:scale>
          <a:sx n="119" d="100"/>
          <a:sy n="119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8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6C83-CED6-46A5-BACE-B3FE55D989AD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294C-A325-48B4-9C38-792C63AFB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4771C-BB30-445B-8653-2A3BA4A3F4B5}" type="datetimeFigureOut">
              <a:rPr lang="en-US"/>
              <a:pPr/>
              <a:t>10/29/10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584CD0-639A-4BC0-8501-29713AABBFE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Give example, such as 100</a:t>
            </a:r>
            <a:r>
              <a:rPr lang="en-US" baseline="0" dirty="0" smtClean="0"/>
              <a:t> MHz and sensing frequency of 10 minutes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Gray out static at end of transitions</a:t>
            </a:r>
            <a:r>
              <a:rPr lang="en-US" baseline="0" dirty="0" smtClean="0"/>
              <a:t> to focus us in on dynamic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 have hide</a:t>
            </a:r>
            <a:r>
              <a:rPr lang="en-US" baseline="0" dirty="0" smtClean="0"/>
              <a:t> the next slide so that you can keep whichever looks better. In this one tortoise is a bit faster but the movement is very smooth. In the next one, the movement is not that smooth =( although it took me a long time to make that 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</a:t>
            </a:r>
            <a:r>
              <a:rPr lang="en-US" baseline="0" dirty="0" err="1" smtClean="0"/>
              <a:t>annimation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2925" y="6248400"/>
            <a:ext cx="1905000" cy="457200"/>
          </a:xfrm>
        </p:spPr>
        <p:txBody>
          <a:bodyPr/>
          <a:lstStyle>
            <a:lvl1pPr>
              <a:defRPr>
                <a:latin typeface="Times" pitchFamily="48" charset="0"/>
              </a:defRPr>
            </a:lvl1pPr>
          </a:lstStyle>
          <a:p>
            <a:fld id="{88D1A942-F44E-498C-A08A-3FE98F7FD2C2}" type="slidenum">
              <a:rPr lang="en-US" smtClean="0"/>
              <a:pPr/>
              <a:t>‹#›</a:t>
            </a:fld>
            <a:r>
              <a:rPr lang="en-US" dirty="0" smtClean="0"/>
              <a:t> of 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1316-384F-40EC-A270-72F0F868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AD97-6108-4C9C-88DF-C80096A81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B4F5-3279-42F3-B984-B2B46645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E37E-966C-48E7-8197-9618DAE5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0B35-CE42-430B-9984-8FBC465A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825A-4733-4397-9A67-9ECC490E0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9224-2F60-4024-9227-9176686F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547C-C1A9-45DB-8D19-B187334C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D7AF-FFE3-4887-B4DB-DDD4FB2E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60CA43-FB71-4A6F-BFB3-52D25D40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A85306-65AE-40DD-BE64-C0F568435330}" type="slidenum">
              <a:rPr lang="en-US" sz="1400">
                <a:latin typeface="Times" pitchFamily="48" charset="0"/>
              </a:rPr>
              <a:pPr algn="r"/>
              <a:t>‹#›</a:t>
            </a:fld>
            <a:r>
              <a:rPr lang="en-US" sz="1400" dirty="0">
                <a:latin typeface="Times" pitchFamily="48" charset="0"/>
              </a:rPr>
              <a:t> of</a:t>
            </a:r>
            <a:r>
              <a:rPr lang="en-US" sz="1400" dirty="0" smtClean="0">
                <a:latin typeface="Times" pitchFamily="48" charset="0"/>
              </a:rPr>
              <a:t> 29</a:t>
            </a:r>
            <a:endParaRPr lang="en-US" sz="1400" dirty="0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9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9" Type="http://schemas.openxmlformats.org/officeDocument/2006/relationships/oleObject" Target="../embeddings/Microsoft_Equation5.bin"/><Relationship Id="rId10" Type="http://schemas.openxmlformats.org/officeDocument/2006/relationships/oleObject" Target="../embeddings/Microsoft_Equation6.bin"/><Relationship Id="rId11" Type="http://schemas.openxmlformats.org/officeDocument/2006/relationships/oleObject" Target="../embeddings/Microsoft_Equation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oleObject" Target="../embeddings/Microsoft_Equation11.bin"/><Relationship Id="rId8" Type="http://schemas.openxmlformats.org/officeDocument/2006/relationships/oleObject" Target="../embeddings/Microsoft_Equation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CE337C3-B2F9-4F09-9D70-D70087ECCB0F}" type="slidenum">
              <a:rPr lang="en-US"/>
              <a:pPr/>
              <a:t>1</a:t>
            </a:fld>
            <a:r>
              <a:rPr lang="en-US" dirty="0"/>
              <a:t> of </a:t>
            </a: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595747" y="488311"/>
            <a:ext cx="10523519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000" dirty="0" smtClean="0">
                <a:solidFill>
                  <a:schemeClr val="accent2"/>
                </a:solidFill>
              </a:rPr>
              <a:t>A One-Shot Dynamic Optimization Methodology for </a:t>
            </a:r>
          </a:p>
          <a:p>
            <a:r>
              <a:rPr lang="en-US" sz="4000" dirty="0" smtClean="0">
                <a:solidFill>
                  <a:schemeClr val="accent2"/>
                </a:solidFill>
              </a:rPr>
              <a:t>Wireless Sensor Networks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6725" y="2324099"/>
            <a:ext cx="80772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/>
          <a:lstStyle/>
          <a:p>
            <a:pPr>
              <a:spcBef>
                <a:spcPct val="20000"/>
              </a:spcBef>
            </a:pPr>
            <a:r>
              <a:rPr lang="en-US" sz="1600" dirty="0" smtClean="0"/>
              <a:t>Arslan Munir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r>
              <a:rPr lang="en-US" sz="1800" b="1" u="sng" dirty="0" smtClean="0"/>
              <a:t>Ann Gordon-Ross</a:t>
            </a:r>
            <a:r>
              <a:rPr lang="en-US" sz="1800" baseline="30000" dirty="0" smtClean="0"/>
              <a:t>1+</a:t>
            </a:r>
            <a:r>
              <a:rPr lang="en-US" sz="1600" dirty="0" smtClean="0"/>
              <a:t>, </a:t>
            </a:r>
            <a:r>
              <a:rPr lang="en-US" sz="1800" dirty="0" smtClean="0"/>
              <a:t>Susan Lysecky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and Roman Lysecky</a:t>
            </a:r>
            <a:r>
              <a:rPr lang="en-US" sz="1800" baseline="30000" dirty="0" smtClean="0"/>
              <a:t>2</a:t>
            </a:r>
            <a:endParaRPr lang="en-US" sz="2000" i="1" baseline="30000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2000" baseline="30000" dirty="0" smtClean="0"/>
              <a:t>1</a:t>
            </a:r>
            <a:r>
              <a:rPr lang="en-US" sz="2000" i="1" dirty="0" smtClean="0"/>
              <a:t> Department </a:t>
            </a:r>
            <a:r>
              <a:rPr lang="en-US" sz="2000" i="1" dirty="0"/>
              <a:t>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2000" i="1" dirty="0"/>
              <a:t>University of </a:t>
            </a:r>
            <a:r>
              <a:rPr lang="en-US" sz="2000" i="1" dirty="0" smtClean="0"/>
              <a:t>Florida, Gainesville, Florida, USA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2000" baseline="30000" dirty="0" smtClean="0"/>
              <a:t>2</a:t>
            </a:r>
            <a:r>
              <a:rPr lang="en-US" sz="2000" i="1" dirty="0" smtClean="0"/>
              <a:t> Department 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2000" i="1" dirty="0" smtClean="0"/>
              <a:t>University of Arizona, Tucson, Arizona, USA</a:t>
            </a:r>
            <a:endParaRPr lang="en-US" sz="2000" i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9325" y="6051098"/>
            <a:ext cx="4092284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 pitchFamily="48" charset="0"/>
              </a:rPr>
              <a:t>This work was supported by National Science Foundation (NSF) grant CNS-0834080</a:t>
            </a:r>
            <a:endParaRPr lang="en-US" sz="1400" i="1" dirty="0">
              <a:latin typeface="Times New Roman" pitchFamily="4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07575" y="4248150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48" charset="0"/>
              </a:rPr>
              <a:t>+ </a:t>
            </a:r>
            <a:r>
              <a:rPr lang="en-US" sz="1600" dirty="0">
                <a:latin typeface="Tahoma" pitchFamily="48" charset="0"/>
              </a:rPr>
              <a:t>Also</a:t>
            </a:r>
            <a:r>
              <a:rPr lang="en-US" sz="1600" dirty="0" smtClean="0">
                <a:latin typeface="Tahoma" pitchFamily="48" charset="0"/>
              </a:rPr>
              <a:t> affiliated </a:t>
            </a:r>
            <a:r>
              <a:rPr lang="en-US" sz="1600" dirty="0">
                <a:latin typeface="Tahoma" pitchFamily="48" charset="0"/>
              </a:rPr>
              <a:t>with NSF Center for High-Performance </a:t>
            </a:r>
            <a:r>
              <a:rPr lang="en-US" sz="1600" dirty="0" smtClean="0">
                <a:latin typeface="Tahoma" pitchFamily="48" charset="0"/>
              </a:rPr>
              <a:t>Reconfigurable </a:t>
            </a:r>
            <a:r>
              <a:rPr lang="en-US" sz="1600" dirty="0">
                <a:latin typeface="Tahoma" pitchFamily="48" charset="0"/>
              </a:rPr>
              <a:t>Computing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219575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-912770" y="1331913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cxnSp>
        <p:nvCxnSpPr>
          <p:cNvPr id="51" name="Straight Arrow Connector 50"/>
          <p:cNvCxnSpPr>
            <a:endCxn id="13" idx="0"/>
          </p:cNvCxnSpPr>
          <p:nvPr/>
        </p:nvCxnSpPr>
        <p:spPr bwMode="auto">
          <a:xfrm rot="10800000" flipV="1">
            <a:off x="1651711" y="2140528"/>
            <a:ext cx="919162" cy="617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957344" y="1299462"/>
            <a:ext cx="1880559" cy="836762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Optimization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for WSNs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8723" y="2758216"/>
            <a:ext cx="2085975" cy="759125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 Lightweight 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Optimization Methodology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Line Callout 1 17"/>
          <p:cNvSpPr/>
          <p:nvPr/>
        </p:nvSpPr>
        <p:spPr bwMode="auto">
          <a:xfrm>
            <a:off x="370598" y="4707787"/>
            <a:ext cx="2590800" cy="934477"/>
          </a:xfrm>
          <a:prstGeom prst="borderCallout1">
            <a:avLst>
              <a:gd name="adj1" fmla="val 228"/>
              <a:gd name="adj2" fmla="val 49832"/>
              <a:gd name="adj3" fmla="val -127118"/>
              <a:gd name="adj4" fmla="val 5021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One-Shot:</a:t>
            </a:r>
            <a:r>
              <a:rPr lang="en-US" sz="1400" dirty="0" smtClean="0">
                <a:latin typeface="Times"/>
              </a:rPr>
              <a:t> </a:t>
            </a:r>
          </a:p>
          <a:p>
            <a:r>
              <a:rPr lang="en-US" sz="1400" dirty="0" smtClean="0">
                <a:latin typeface="Times"/>
              </a:rPr>
              <a:t>Determines a good quality </a:t>
            </a:r>
          </a:p>
          <a:p>
            <a:r>
              <a:rPr lang="en-US" sz="1400" dirty="0" smtClean="0">
                <a:latin typeface="Times"/>
              </a:rPr>
              <a:t>operating state via intelligent</a:t>
            </a:r>
          </a:p>
          <a:p>
            <a:r>
              <a:rPr lang="en-US" sz="1400" dirty="0" smtClean="0">
                <a:latin typeface="Times"/>
              </a:rPr>
              <a:t>tunable parameter value selection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3916954" y="5547095"/>
            <a:ext cx="1887223" cy="859766"/>
          </a:xfrm>
          <a:prstGeom prst="wedgeRectCallout">
            <a:avLst>
              <a:gd name="adj1" fmla="val -101507"/>
              <a:gd name="adj2" fmla="val -39955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No design space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exploration </a:t>
            </a:r>
            <a:r>
              <a:rPr lang="en-US" sz="1400" dirty="0" smtClean="0">
                <a:latin typeface="Times"/>
              </a:rPr>
              <a:t>required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3096489" y="4062844"/>
            <a:ext cx="3429001" cy="1350819"/>
          </a:xfrm>
          <a:prstGeom prst="wedgeRectCallout">
            <a:avLst>
              <a:gd name="adj1" fmla="val -40272"/>
              <a:gd name="adj2" fmla="val -90865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Relates application metrics (e.g., lifetime)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and sensor-based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p</a:t>
            </a:r>
            <a:r>
              <a:rPr lang="en-US" sz="1400" baseline="0" dirty="0" smtClean="0">
                <a:latin typeface="Times"/>
              </a:rPr>
              <a:t>latform</a:t>
            </a:r>
            <a:r>
              <a:rPr lang="en-US" sz="1400" dirty="0" smtClean="0">
                <a:latin typeface="Times"/>
              </a:rPr>
              <a:t> parameters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 (e.g., processor voltage and frequency)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Leveraged by dynamic </a:t>
            </a:r>
            <a:r>
              <a:rPr lang="en-US" sz="1400" dirty="0" smtClean="0">
                <a:latin typeface="Times"/>
              </a:rPr>
              <a:t>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ptimization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  methodologies to determine high-level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  metrics corresponding to an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operating state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23349" y="2748691"/>
            <a:ext cx="2014460" cy="759125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Metrics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Estimation Model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9" name="Straight Arrow Connector 18"/>
          <p:cNvCxnSpPr>
            <a:stCxn id="16" idx="1"/>
          </p:cNvCxnSpPr>
          <p:nvPr/>
        </p:nvCxnSpPr>
        <p:spPr bwMode="auto">
          <a:xfrm rot="10800000" flipV="1">
            <a:off x="2698477" y="3128253"/>
            <a:ext cx="624872" cy="14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332873" y="2140528"/>
            <a:ext cx="80962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loud 16"/>
          <p:cNvSpPr/>
          <p:nvPr/>
        </p:nvSpPr>
        <p:spPr bwMode="auto">
          <a:xfrm>
            <a:off x="5652643" y="966356"/>
            <a:ext cx="2743209" cy="1589808"/>
          </a:xfrm>
          <a:prstGeom prst="cloud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Prior research targets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optimizations for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memory (cache), disk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processor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i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computer systems</a:t>
            </a:r>
          </a:p>
        </p:txBody>
      </p:sp>
      <p:grpSp>
        <p:nvGrpSpPr>
          <p:cNvPr id="20" name="Group 19"/>
          <p:cNvGrpSpPr/>
          <p:nvPr/>
        </p:nvGrpSpPr>
        <p:grpSpPr>
          <a:xfrm rot="2611058">
            <a:off x="4542087" y="1470681"/>
            <a:ext cx="543901" cy="549302"/>
            <a:chOff x="1001485" y="1567544"/>
            <a:chExt cx="866900" cy="866900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991589" y="2000993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1001485" y="1999014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4174109" y="1965023"/>
            <a:ext cx="137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Not directly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applicable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rot="10800000" flipV="1">
            <a:off x="4042063" y="1735282"/>
            <a:ext cx="1485898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503455" y="2726826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Additional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Challenges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Line Callout 1 33"/>
          <p:cNvSpPr/>
          <p:nvPr/>
        </p:nvSpPr>
        <p:spPr bwMode="auto">
          <a:xfrm>
            <a:off x="7123739" y="3998325"/>
            <a:ext cx="1779579" cy="462134"/>
          </a:xfrm>
          <a:prstGeom prst="borderCallout1">
            <a:avLst>
              <a:gd name="adj1" fmla="val 52792"/>
              <a:gd name="adj2" fmla="val -597"/>
              <a:gd name="adj3" fmla="val -148412"/>
              <a:gd name="adj4" fmla="val -4260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Memory and energy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constraints</a:t>
            </a:r>
          </a:p>
        </p:txBody>
      </p:sp>
      <p:sp>
        <p:nvSpPr>
          <p:cNvPr id="35" name="Line Callout 1 34"/>
          <p:cNvSpPr/>
          <p:nvPr/>
        </p:nvSpPr>
        <p:spPr bwMode="auto">
          <a:xfrm>
            <a:off x="7056030" y="4696690"/>
            <a:ext cx="1963279" cy="346947"/>
          </a:xfrm>
          <a:prstGeom prst="borderCallout1">
            <a:avLst>
              <a:gd name="adj1" fmla="val 52792"/>
              <a:gd name="adj2" fmla="val -597"/>
              <a:gd name="adj3" fmla="val -392130"/>
              <a:gd name="adj4" fmla="val -40296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Operating environment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Line Callout 1 35"/>
          <p:cNvSpPr/>
          <p:nvPr/>
        </p:nvSpPr>
        <p:spPr bwMode="auto">
          <a:xfrm>
            <a:off x="7069619" y="3382909"/>
            <a:ext cx="1845778" cy="405442"/>
          </a:xfrm>
          <a:prstGeom prst="borderCallout1">
            <a:avLst>
              <a:gd name="adj1" fmla="val 52792"/>
              <a:gd name="adj2" fmla="val -597"/>
              <a:gd name="adj3" fmla="val -22667"/>
              <a:gd name="adj4" fmla="val -3232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Unique design space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401340" y="2402958"/>
            <a:ext cx="507460" cy="3402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92251" y="2077195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Memory and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energy constraints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1997737" y="6039876"/>
            <a:ext cx="1260635" cy="487587"/>
          </a:xfrm>
          <a:prstGeom prst="wedgeRectCallout">
            <a:avLst>
              <a:gd name="adj1" fmla="val 26291"/>
              <a:gd name="adj2" fmla="val -133228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Non-intrusive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1" animBg="1"/>
      <p:bldP spid="14" grpId="0" animBg="1"/>
      <p:bldP spid="15" grpId="0" animBg="1"/>
      <p:bldP spid="16" grpId="0" animBg="1"/>
      <p:bldP spid="17" grpId="0" animBg="1"/>
      <p:bldP spid="23" grpId="0"/>
      <p:bldP spid="33" grpId="0"/>
      <p:bldP spid="34" grpId="0" animBg="1"/>
      <p:bldP spid="35" grpId="0" animBg="1"/>
      <p:bldP spid="36" grpId="0" animBg="1"/>
      <p:bldP spid="43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238846" y="6382332"/>
            <a:ext cx="19092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45474" y="55414"/>
            <a:ext cx="8861950" cy="1143000"/>
          </a:xfrm>
        </p:spPr>
        <p:txBody>
          <a:bodyPr/>
          <a:lstStyle/>
          <a:p>
            <a:r>
              <a:rPr lang="en-US" sz="3000" dirty="0" smtClean="0"/>
              <a:t>Application Metric Estimation Model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198101" y="1430711"/>
            <a:ext cx="8769254" cy="52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00150" lvl="2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90695" y="5254159"/>
            <a:ext cx="3483365" cy="1140121"/>
          </a:xfrm>
          <a:prstGeom prst="wedgeRectCallout">
            <a:avLst>
              <a:gd name="adj1" fmla="val -6156"/>
              <a:gd name="adj2" fmla="val -92361"/>
            </a:avLst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Time duration between deployment and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sensor node failure (typically due to battery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energy depletion)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849582" y="5713555"/>
            <a:ext cx="2329361" cy="669851"/>
          </a:xfrm>
          <a:prstGeom prst="wedgeRectCallout">
            <a:avLst>
              <a:gd name="adj1" fmla="val -12560"/>
              <a:gd name="adj2" fmla="val -90823"/>
            </a:avLst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Rate of the sensing process,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processing, and transmission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to observe a phenomenon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276590" y="5511293"/>
            <a:ext cx="2568493" cy="861237"/>
          </a:xfrm>
          <a:prstGeom prst="wedgeRectCallout">
            <a:avLst>
              <a:gd name="adj1" fmla="val -21457"/>
              <a:gd name="adj2" fmla="val -117707"/>
            </a:avLst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Number of packets transferred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reliably (i.e., error free packet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transmission) over the wireless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channel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77839" y="2976187"/>
            <a:ext cx="1511478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latin typeface="Times"/>
              </a:rPr>
              <a:t>Application  </a:t>
            </a:r>
          </a:p>
          <a:p>
            <a:r>
              <a:rPr lang="en-US" sz="1600" b="1" dirty="0" smtClean="0">
                <a:latin typeface="Times"/>
              </a:rPr>
              <a:t>Metrics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770192" y="4520855"/>
            <a:ext cx="1511478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latin typeface="Times"/>
              </a:rPr>
              <a:t>Throughput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1681318" y="4050750"/>
            <a:ext cx="1511478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latin typeface="Times"/>
              </a:rPr>
              <a:t>Lifetime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 flipV="1">
            <a:off x="2903787" y="3666304"/>
            <a:ext cx="831143" cy="334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267820" y="3633604"/>
            <a:ext cx="517585" cy="448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5974680" y="4014035"/>
            <a:ext cx="1511478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latin typeface="Times"/>
              </a:rPr>
              <a:t>Reliability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258103" y="4194546"/>
            <a:ext cx="483533" cy="1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476591" y="998497"/>
            <a:ext cx="1949717" cy="712381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Metric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Estimation Model</a:t>
            </a:r>
          </a:p>
        </p:txBody>
      </p:sp>
      <p:sp>
        <p:nvSpPr>
          <p:cNvPr id="27" name="Line Callout 1 26"/>
          <p:cNvSpPr/>
          <p:nvPr/>
        </p:nvSpPr>
        <p:spPr bwMode="auto">
          <a:xfrm>
            <a:off x="215866" y="1984666"/>
            <a:ext cx="3168354" cy="1117157"/>
          </a:xfrm>
          <a:prstGeom prst="borderCallout1">
            <a:avLst>
              <a:gd name="adj1" fmla="val -550"/>
              <a:gd name="adj2" fmla="val 50406"/>
              <a:gd name="adj3" fmla="val -65678"/>
              <a:gd name="adj4" fmla="val 102076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Can be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everaged by any 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optimization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methodology (e.g.</a:t>
            </a:r>
            <a:r>
              <a:rPr lang="en-US" sz="1400" dirty="0" smtClean="0">
                <a:latin typeface="Times"/>
              </a:rPr>
              <a:t>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One-Shot,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greedy, simulated annealing, etc.,)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to directly determine high-level metric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values </a:t>
            </a:r>
            <a:r>
              <a:rPr lang="en-US" sz="1400" dirty="0" smtClean="0">
                <a:latin typeface="Times"/>
              </a:rPr>
              <a:t>c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orresponding </a:t>
            </a:r>
            <a:r>
              <a:rPr lang="en-US" sz="1400" baseline="0" dirty="0" smtClean="0">
                <a:latin typeface="Times"/>
              </a:rPr>
              <a:t>to</a:t>
            </a:r>
            <a:r>
              <a:rPr lang="en-US" sz="1400" dirty="0" smtClean="0">
                <a:latin typeface="Times"/>
              </a:rPr>
              <a:t> an operating state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Line Callout 1 27"/>
          <p:cNvSpPr/>
          <p:nvPr/>
        </p:nvSpPr>
        <p:spPr bwMode="auto">
          <a:xfrm>
            <a:off x="3444583" y="2026227"/>
            <a:ext cx="2035479" cy="470189"/>
          </a:xfrm>
          <a:prstGeom prst="borderCallout1">
            <a:avLst>
              <a:gd name="adj1" fmla="val -11296"/>
              <a:gd name="adj2" fmla="val 50742"/>
              <a:gd name="adj3" fmla="val -62849"/>
              <a:gd name="adj4" fmla="val 50738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Currently modeled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estimates </a:t>
            </a:r>
          </a:p>
        </p:txBody>
      </p:sp>
      <p:sp>
        <p:nvSpPr>
          <p:cNvPr id="29" name="Line Callout 1 28"/>
          <p:cNvSpPr/>
          <p:nvPr/>
        </p:nvSpPr>
        <p:spPr bwMode="auto">
          <a:xfrm>
            <a:off x="5925648" y="1932712"/>
            <a:ext cx="3045834" cy="945570"/>
          </a:xfrm>
          <a:prstGeom prst="borderCallout1">
            <a:avLst>
              <a:gd name="adj1" fmla="val 519"/>
              <a:gd name="adj2" fmla="val 48213"/>
              <a:gd name="adj3" fmla="val -59258"/>
              <a:gd name="adj4" fmla="val -16203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Estimates high-level application </a:t>
            </a:r>
          </a:p>
          <a:p>
            <a:r>
              <a:rPr lang="en-US" sz="1400" dirty="0" smtClean="0">
                <a:latin typeface="Times"/>
              </a:rPr>
              <a:t>metrics from sensor node parameters </a:t>
            </a:r>
          </a:p>
          <a:p>
            <a:r>
              <a:rPr lang="en-US" sz="1400" dirty="0" smtClean="0">
                <a:latin typeface="Times"/>
              </a:rPr>
              <a:t>(e.g., processor voltage and frequency, </a:t>
            </a:r>
          </a:p>
          <a:p>
            <a:r>
              <a:rPr lang="en-US" sz="1400" dirty="0" smtClean="0">
                <a:latin typeface="Times"/>
              </a:rPr>
              <a:t>transceiver voltage, etc.)</a:t>
            </a:r>
          </a:p>
        </p:txBody>
      </p:sp>
      <p:sp>
        <p:nvSpPr>
          <p:cNvPr id="30" name="Line Callout 1 29"/>
          <p:cNvSpPr/>
          <p:nvPr/>
        </p:nvSpPr>
        <p:spPr bwMode="auto">
          <a:xfrm>
            <a:off x="6131640" y="3106886"/>
            <a:ext cx="2541396" cy="706583"/>
          </a:xfrm>
          <a:prstGeom prst="borderCallout1">
            <a:avLst>
              <a:gd name="adj1" fmla="val 52792"/>
              <a:gd name="adj2" fmla="val -597"/>
              <a:gd name="adj3" fmla="val 35051"/>
              <a:gd name="adj4" fmla="val -33478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Our model can be extended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to estimate other application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metrics (e.g., responsiveness)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4301835" y="2587336"/>
            <a:ext cx="502455" cy="334171"/>
          </a:xfrm>
          <a:prstGeom prst="downArrow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  <p:bldP spid="15" grpId="0" animBg="1"/>
      <p:bldP spid="16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1333500" y="1609724"/>
            <a:ext cx="4867274" cy="4762501"/>
          </a:xfrm>
          <a:prstGeom prst="ellipse">
            <a:avLst/>
          </a:prstGeom>
          <a:solidFill>
            <a:srgbClr val="00B0F0">
              <a:alpha val="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15913" y="63182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7050" y="116900"/>
            <a:ext cx="8861950" cy="1143000"/>
          </a:xfrm>
        </p:spPr>
        <p:txBody>
          <a:bodyPr/>
          <a:lstStyle/>
          <a:p>
            <a:r>
              <a:rPr lang="en-US" sz="3200" dirty="0" smtClean="0"/>
              <a:t>One-Shot Tuning Methodology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-378493" y="1443307"/>
            <a:ext cx="8458200" cy="54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88" y="2819400"/>
            <a:ext cx="108115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600575" y="2657474"/>
            <a:ext cx="1104900" cy="1114426"/>
          </a:xfrm>
          <a:prstGeom prst="ellipse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Optimization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Controller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352674" y="2486022"/>
            <a:ext cx="1600201" cy="1514477"/>
          </a:xfrm>
          <a:prstGeom prst="ellipse">
            <a:avLst/>
          </a:prstGeom>
          <a:solidFill>
            <a:srgbClr val="7030A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One-Shot: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Initial Tunable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Parameter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Settings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and Exploration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Order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628900" y="4638675"/>
            <a:ext cx="1009649" cy="942974"/>
          </a:xfrm>
          <a:prstGeom prst="ellipse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Operating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State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57724" y="4600575"/>
            <a:ext cx="990601" cy="990600"/>
          </a:xfrm>
          <a:prstGeom prst="ellipse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Profiler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7870" y="3944065"/>
            <a:ext cx="902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Profiling </a:t>
            </a:r>
          </a:p>
          <a:p>
            <a:r>
              <a:rPr lang="en-US" sz="1400" b="1" dirty="0" smtClean="0">
                <a:latin typeface="+mn-lt"/>
              </a:rPr>
              <a:t>Statistics</a:t>
            </a:r>
            <a:endParaRPr lang="en-US" sz="1400" b="1" dirty="0"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6200000" flipV="1">
            <a:off x="4729164" y="4186237"/>
            <a:ext cx="847727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10800000">
            <a:off x="3952879" y="3238500"/>
            <a:ext cx="6476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5400000" flipH="1" flipV="1">
            <a:off x="2839246" y="4333875"/>
            <a:ext cx="646905" cy="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0" name="Straight Arrow Connector 79"/>
          <p:cNvCxnSpPr>
            <a:endCxn id="12" idx="2"/>
          </p:cNvCxnSpPr>
          <p:nvPr/>
        </p:nvCxnSpPr>
        <p:spPr bwMode="auto">
          <a:xfrm>
            <a:off x="3638550" y="5095875"/>
            <a:ext cx="10191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Curved Down Arrow 92"/>
          <p:cNvSpPr/>
          <p:nvPr/>
        </p:nvSpPr>
        <p:spPr bwMode="auto">
          <a:xfrm flipH="1">
            <a:off x="5448300" y="2181225"/>
            <a:ext cx="1476374" cy="54292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5" name="Curved Up Arrow 94"/>
          <p:cNvSpPr/>
          <p:nvPr/>
        </p:nvSpPr>
        <p:spPr bwMode="auto">
          <a:xfrm rot="20125862">
            <a:off x="5767266" y="4492631"/>
            <a:ext cx="1911436" cy="58559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8" name="Down Arrow 137"/>
          <p:cNvSpPr/>
          <p:nvPr/>
        </p:nvSpPr>
        <p:spPr bwMode="auto">
          <a:xfrm>
            <a:off x="7400925" y="2019300"/>
            <a:ext cx="323850" cy="7212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819900" y="1428750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Application Requirements</a:t>
            </a:r>
            <a:endParaRPr lang="en-US" sz="1400" b="1" dirty="0">
              <a:latin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467350" y="1419225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Application Metrics and Weight Factors</a:t>
            </a:r>
            <a:endParaRPr lang="en-US" sz="1400" b="1" dirty="0">
              <a:latin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819775" y="44672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Operational Feedback</a:t>
            </a:r>
            <a:endParaRPr lang="en-US" sz="1400" b="1" dirty="0">
              <a:latin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343149" y="1886486"/>
            <a:ext cx="28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Per Sensor Node One-Shot Dynamic Optimization Process</a:t>
            </a:r>
            <a:endParaRPr lang="en-US" sz="1600" b="1" dirty="0"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657975" y="3848100"/>
            <a:ext cx="146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WSN Designer</a:t>
            </a:r>
            <a:endParaRPr lang="en-US" sz="14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9350" y="1003507"/>
            <a:ext cx="418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Weight factors signify the </a:t>
            </a:r>
            <a:r>
              <a:rPr lang="en-US" sz="1200" b="1" dirty="0" err="1" smtClean="0">
                <a:solidFill>
                  <a:srgbClr val="FF0000"/>
                </a:solidFill>
              </a:rPr>
              <a:t>weightage</a:t>
            </a:r>
            <a:r>
              <a:rPr lang="en-US" sz="1200" b="1" dirty="0" smtClean="0">
                <a:solidFill>
                  <a:srgbClr val="FF0000"/>
                </a:solidFill>
              </a:rPr>
              <a:t>/importance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of each application metric with respect to each other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92" y="938969"/>
            <a:ext cx="1340240" cy="108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V="1">
            <a:off x="1776845" y="1558636"/>
            <a:ext cx="1475510" cy="72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-41563" y="3127663"/>
            <a:ext cx="2389909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Down Arrow 30"/>
          <p:cNvSpPr/>
          <p:nvPr/>
        </p:nvSpPr>
        <p:spPr bwMode="auto">
          <a:xfrm rot="2431272" flipV="1">
            <a:off x="1858535" y="3734309"/>
            <a:ext cx="323850" cy="1810122"/>
          </a:xfrm>
          <a:prstGeom prst="downArrow">
            <a:avLst>
              <a:gd name="adj1" fmla="val 5846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 rot="18645534">
            <a:off x="715240" y="4158964"/>
            <a:ext cx="171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Application Metrics Estimation Model</a:t>
            </a:r>
            <a:endParaRPr lang="en-US" sz="14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5474" y="5756564"/>
            <a:ext cx="200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Set of tunable parameter settings define an operating state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0470" y="5254337"/>
            <a:ext cx="279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Exploration order (ascending or descending) helps in further exploration of design space by a lightweight algorithm (e.g., greedy- or simulated annealing-based) for improvement over One-Shot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93" grpId="0" animBg="1"/>
      <p:bldP spid="95" grpId="0" animBg="1"/>
      <p:bldP spid="138" grpId="0" animBg="1"/>
      <p:bldP spid="139" grpId="0"/>
      <p:bldP spid="140" grpId="0"/>
      <p:bldP spid="141" grpId="0"/>
      <p:bldP spid="142" grpId="0"/>
      <p:bldP spid="143" grpId="0"/>
      <p:bldP spid="24" grpId="0"/>
      <p:bldP spid="31" grpId="1" animBg="1"/>
      <p:bldP spid="32" grpId="1"/>
      <p:bldP spid="33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/>
              <a:t>Dynamic Optimization Formulation – </a:t>
            </a:r>
            <a:br>
              <a:rPr lang="en-US" sz="3400" dirty="0" smtClean="0"/>
            </a:br>
            <a:r>
              <a:rPr lang="en-US" sz="3400" dirty="0" smtClean="0"/>
              <a:t>State Space (Design Space)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07307" y="1670604"/>
            <a:ext cx="8458200" cy="47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State Space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Total number of states in the design space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Cross product of tunable parameters’ state spaces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define state space </a:t>
            </a:r>
            <a:r>
              <a:rPr lang="en-US" sz="2000" i="1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as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 </a:t>
            </a:r>
            <a:r>
              <a:rPr lang="en-US" sz="1600" dirty="0" err="1" smtClean="0">
                <a:latin typeface="Times" pitchFamily="48" charset="0"/>
              </a:rPr>
              <a:t>cartesian</a:t>
            </a:r>
            <a:r>
              <a:rPr lang="en-US" sz="1600" dirty="0" smtClean="0">
                <a:latin typeface="Times" pitchFamily="48" charset="0"/>
              </a:rPr>
              <a:t> product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</a:t>
            </a:r>
            <a:r>
              <a:rPr lang="en-US" sz="2000" i="1" dirty="0" smtClean="0">
                <a:latin typeface="Times" pitchFamily="48" charset="0"/>
              </a:rPr>
              <a:t>P</a:t>
            </a:r>
            <a:r>
              <a:rPr lang="en-US" sz="2000" i="1" baseline="-25000" dirty="0" smtClean="0">
                <a:latin typeface="Times" pitchFamily="48" charset="0"/>
              </a:rPr>
              <a:t>i  </a:t>
            </a:r>
            <a:r>
              <a:rPr lang="en-US" sz="1600" dirty="0" smtClean="0">
                <a:latin typeface="Times" pitchFamily="48" charset="0"/>
              </a:rPr>
              <a:t>=  state space for tunable parameter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Each tunable parameter  </a:t>
            </a:r>
            <a:r>
              <a:rPr lang="en-US" sz="2000" i="1" dirty="0" smtClean="0">
                <a:latin typeface="Times" pitchFamily="48" charset="0"/>
              </a:rPr>
              <a:t>P</a:t>
            </a:r>
            <a:r>
              <a:rPr lang="en-US" sz="2000" i="1" baseline="-25000" dirty="0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 consists of  </a:t>
            </a:r>
            <a:r>
              <a:rPr lang="en-US" sz="2000" i="1" dirty="0" smtClean="0">
                <a:latin typeface="Times" pitchFamily="48" charset="0"/>
              </a:rPr>
              <a:t>n</a:t>
            </a:r>
            <a:r>
              <a:rPr lang="en-US" sz="1600" dirty="0" smtClean="0">
                <a:latin typeface="Times" pitchFamily="48" charset="0"/>
              </a:rPr>
              <a:t>  values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 single n-</a:t>
            </a:r>
            <a:r>
              <a:rPr lang="en-US" sz="1600" dirty="0" err="1" smtClean="0">
                <a:latin typeface="Times" pitchFamily="48" charset="0"/>
              </a:rPr>
              <a:t>tuple</a:t>
            </a:r>
            <a:r>
              <a:rPr lang="en-US" sz="1600" dirty="0" smtClean="0">
                <a:latin typeface="Times" pitchFamily="48" charset="0"/>
              </a:rPr>
              <a:t>                defines the 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operating state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 tunable parameter value setting for each tunable parameter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E.g., (2.7 V, 4 MHz, 1 sample per second)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42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220" y="3151477"/>
            <a:ext cx="2581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643" y="3893993"/>
            <a:ext cx="228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0535" y="4932220"/>
            <a:ext cx="600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5400000" flipH="1" flipV="1">
            <a:off x="2034911" y="5782695"/>
            <a:ext cx="277219" cy="183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11533" y="6098062"/>
            <a:ext cx="1743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Processor Voltage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5077" y="6112831"/>
            <a:ext cx="201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Processor Frequency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6738" y="6111851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Sensing Frequency</a:t>
            </a:r>
            <a:endParaRPr lang="en-US" sz="1400" b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V="1">
            <a:off x="3091298" y="5782542"/>
            <a:ext cx="280553" cy="2285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4561609" y="5756564"/>
            <a:ext cx="987136" cy="37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11" grpId="1"/>
      <p:bldP spid="12" grpId="1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/>
              <a:t>Dynamic Optimization Formulation – </a:t>
            </a:r>
            <a:br>
              <a:rPr lang="en-US" sz="3400" dirty="0" smtClean="0"/>
            </a:br>
            <a:r>
              <a:rPr lang="en-US" sz="3400" dirty="0" smtClean="0"/>
              <a:t>Objective Function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26357" y="1527728"/>
            <a:ext cx="8458200" cy="49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Objective Function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Defines the 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goodness</a:t>
            </a:r>
            <a:r>
              <a:rPr lang="en-US" sz="1600" dirty="0" smtClean="0">
                <a:latin typeface="Times" pitchFamily="48" charset="0"/>
              </a:rPr>
              <a:t> of an operating state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The dynamic optimization problem can be formulated as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 overall objective function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 objective function for the </a:t>
            </a:r>
            <a:r>
              <a:rPr lang="en-US" sz="1600" i="1" dirty="0" err="1" smtClean="0">
                <a:latin typeface="Times" pitchFamily="48" charset="0"/>
              </a:rPr>
              <a:t>k</a:t>
            </a:r>
            <a:r>
              <a:rPr lang="en-US" sz="1600" i="1" baseline="30000" dirty="0" err="1" smtClean="0">
                <a:latin typeface="Times" pitchFamily="48" charset="0"/>
              </a:rPr>
              <a:t>th</a:t>
            </a:r>
            <a:r>
              <a:rPr lang="en-US" sz="1600" dirty="0" smtClean="0">
                <a:latin typeface="Times" pitchFamily="48" charset="0"/>
              </a:rPr>
              <a:t> application metric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  weight factor for the </a:t>
            </a:r>
            <a:r>
              <a:rPr lang="en-US" sz="1600" i="1" dirty="0" err="1" smtClean="0">
                <a:latin typeface="Times" pitchFamily="48" charset="0"/>
              </a:rPr>
              <a:t>k</a:t>
            </a:r>
            <a:r>
              <a:rPr lang="en-US" sz="1600" i="1" baseline="30000" dirty="0" err="1" smtClean="0">
                <a:latin typeface="Times" pitchFamily="48" charset="0"/>
              </a:rPr>
              <a:t>th</a:t>
            </a:r>
            <a:r>
              <a:rPr lang="en-US" sz="1600" dirty="0" smtClean="0">
                <a:latin typeface="Times" pitchFamily="48" charset="0"/>
              </a:rPr>
              <a:t> application metric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5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048" y="2572616"/>
            <a:ext cx="2752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0" y="4614864"/>
            <a:ext cx="3390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5912290" y="2014101"/>
            <a:ext cx="2625574" cy="2500371"/>
            <a:chOff x="1531510" y="1324917"/>
            <a:chExt cx="3332920" cy="270526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4369" y="2530358"/>
              <a:ext cx="1118161" cy="114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531510" y="3697185"/>
              <a:ext cx="1776841" cy="332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WSN designer</a:t>
              </a:r>
              <a:endParaRPr lang="en-US" sz="1400" b="1" dirty="0"/>
            </a:p>
          </p:txBody>
        </p:sp>
        <p:sp>
          <p:nvSpPr>
            <p:cNvPr id="16" name="Oval Callout 15"/>
            <p:cNvSpPr/>
            <p:nvPr/>
          </p:nvSpPr>
          <p:spPr bwMode="auto">
            <a:xfrm>
              <a:off x="3349954" y="1324917"/>
              <a:ext cx="1514476" cy="866775"/>
            </a:xfrm>
            <a:prstGeom prst="wedgeEllipseCallout">
              <a:avLst>
                <a:gd name="adj1" fmla="val -83385"/>
                <a:gd name="adj2" fmla="val 97774"/>
              </a:avLst>
            </a:prstGeom>
            <a:solidFill>
              <a:srgbClr val="00B0F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Dynamic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"/>
                </a:rPr>
                <a:t>Optimization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5447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8015" y="3672495"/>
            <a:ext cx="519112" cy="34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4425" y="4027343"/>
            <a:ext cx="5108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7943" y="4335175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6330377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/>
              <a:t>Dynamic Optimization Formulation – </a:t>
            </a:r>
            <a:br>
              <a:rPr lang="en-US" sz="3400" dirty="0" smtClean="0"/>
            </a:br>
            <a:r>
              <a:rPr lang="en-US" sz="3400" dirty="0" smtClean="0"/>
              <a:t>Objective Function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26357" y="1662811"/>
            <a:ext cx="8458200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Application Metrics’ Objective Functions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consider three application metrics’ objective functions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Lifetime objective function </a:t>
            </a: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l</a:t>
            </a:r>
            <a:r>
              <a:rPr lang="en-US" sz="1600" i="1" dirty="0" smtClean="0">
                <a:latin typeface="Times" pitchFamily="48" charset="0"/>
              </a:rPr>
              <a:t>(s)</a:t>
            </a: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Throughput objective function </a:t>
            </a: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t</a:t>
            </a:r>
            <a:r>
              <a:rPr lang="en-US" sz="1600" i="1" dirty="0" smtClean="0">
                <a:latin typeface="Times" pitchFamily="48" charset="0"/>
              </a:rPr>
              <a:t>(s)</a:t>
            </a: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Reliability objective function </a:t>
            </a:r>
            <a:r>
              <a:rPr lang="en-US" sz="1600" i="1" dirty="0" err="1" smtClean="0">
                <a:latin typeface="Times" pitchFamily="48" charset="0"/>
              </a:rPr>
              <a:t>f</a:t>
            </a:r>
            <a:r>
              <a:rPr lang="en-US" sz="1600" i="1" baseline="-25000" dirty="0" err="1" smtClean="0">
                <a:latin typeface="Times" pitchFamily="48" charset="0"/>
              </a:rPr>
              <a:t>r</a:t>
            </a:r>
            <a:r>
              <a:rPr lang="en-US" sz="1600" i="1" dirty="0" smtClean="0">
                <a:latin typeface="Times" pitchFamily="48" charset="0"/>
              </a:rPr>
              <a:t>(s)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consider piecewise linear functions which enables user to define desirable and acceptable ranges, e.g.,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365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014" y="4807163"/>
            <a:ext cx="3481386" cy="14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504174" y="5486421"/>
            <a:ext cx="666749" cy="514350"/>
          </a:xfrm>
          <a:prstGeom prst="rect">
            <a:avLst/>
          </a:prstGeom>
          <a:solidFill>
            <a:srgbClr val="92D05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5400000">
            <a:off x="2627997" y="5343546"/>
            <a:ext cx="381001" cy="6477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75799" y="4143396"/>
            <a:ext cx="381000" cy="219075"/>
          </a:xfrm>
          <a:prstGeom prst="rect">
            <a:avLst/>
          </a:prstGeom>
          <a:solidFill>
            <a:srgbClr val="92D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0756" y="4086246"/>
            <a:ext cx="1548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Desirable Range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2155" y="4419621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Acceptable Range</a:t>
            </a:r>
            <a:endParaRPr lang="en-US" sz="16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89974" y="5343546"/>
            <a:ext cx="657224" cy="657225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56474" y="5895995"/>
            <a:ext cx="638173" cy="104775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ight Triangle 15"/>
          <p:cNvSpPr/>
          <p:nvPr/>
        </p:nvSpPr>
        <p:spPr bwMode="auto">
          <a:xfrm rot="5400000">
            <a:off x="3403985" y="5123093"/>
            <a:ext cx="111217" cy="55829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5400000">
            <a:off x="2040366" y="5683530"/>
            <a:ext cx="133350" cy="520187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5799" y="4476771"/>
            <a:ext cx="381000" cy="219075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6715" y="4291250"/>
            <a:ext cx="2978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=  acceptable minimum reliability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6422" y="4724205"/>
            <a:ext cx="301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=  acceptable maximum reliability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6993" y="5087887"/>
            <a:ext cx="2904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=  desirable minimum reliability</a:t>
            </a:r>
            <a:endParaRPr lang="en-US" sz="16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2736" y="543771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=  desirable maximum reliability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195455" y="5822951"/>
          <a:ext cx="685800" cy="361950"/>
        </p:xfrm>
        <a:graphic>
          <a:graphicData uri="http://schemas.openxmlformats.org/presentationml/2006/ole">
            <p:oleObj spid="_x0000_s3073" name="Equation" r:id="rId5" imgW="457200" imgH="241200" progId="Equation.3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79562" y="5809095"/>
          <a:ext cx="914400" cy="361950"/>
        </p:xfrm>
        <a:graphic>
          <a:graphicData uri="http://schemas.openxmlformats.org/presentationml/2006/ole">
            <p:oleObj spid="_x0000_s3074" name="Equation" r:id="rId6" imgW="60948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296727" y="5794808"/>
          <a:ext cx="876300" cy="361950"/>
        </p:xfrm>
        <a:graphic>
          <a:graphicData uri="http://schemas.openxmlformats.org/presentationml/2006/ole">
            <p:oleObj spid="_x0000_s3075" name="Equation" r:id="rId7" imgW="583920" imgH="2412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070330" y="4227946"/>
          <a:ext cx="349421" cy="396010"/>
        </p:xfrm>
        <a:graphic>
          <a:graphicData uri="http://schemas.openxmlformats.org/presentationml/2006/ole">
            <p:oleObj spid="_x0000_s3076" name="Equation" r:id="rId8" imgW="190440" imgH="21564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049982" y="4686931"/>
          <a:ext cx="335106" cy="380802"/>
        </p:xfrm>
        <a:graphic>
          <a:graphicData uri="http://schemas.openxmlformats.org/presentationml/2006/ole">
            <p:oleObj spid="_x0000_s3077" name="Equation" r:id="rId9" imgW="190440" imgH="21564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091545" y="5026338"/>
          <a:ext cx="320820" cy="390357"/>
        </p:xfrm>
        <a:graphic>
          <a:graphicData uri="http://schemas.openxmlformats.org/presentationml/2006/ole">
            <p:oleObj spid="_x0000_s3078" name="Equation" r:id="rId10" imgW="177480" imgH="21564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070764" y="5433408"/>
          <a:ext cx="352280" cy="374389"/>
        </p:xfrm>
        <a:graphic>
          <a:graphicData uri="http://schemas.openxmlformats.org/presentationml/2006/ole">
            <p:oleObj spid="_x0000_s3079" name="Equation" r:id="rId11" imgW="20304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7" grpId="0" animBg="1"/>
      <p:bldP spid="10" grpId="0" animBg="1"/>
      <p:bldP spid="12" grpId="0"/>
      <p:bldP spid="13" grpId="0"/>
      <p:bldP spid="14" grpId="0" animBg="1"/>
      <p:bldP spid="15" grpId="0" animBg="1"/>
      <p:bldP spid="18" grpId="0" animBg="1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97708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28600" y="258907"/>
            <a:ext cx="8715375" cy="1143000"/>
          </a:xfrm>
        </p:spPr>
        <p:txBody>
          <a:bodyPr/>
          <a:lstStyle/>
          <a:p>
            <a:r>
              <a:rPr lang="en-US" sz="2800" dirty="0" smtClean="0"/>
              <a:t>One-Shot Dynamic Optimization Algorithm – </a:t>
            </a:r>
            <a:br>
              <a:rPr lang="en-US" sz="2800" dirty="0" smtClean="0"/>
            </a:br>
            <a:r>
              <a:rPr lang="en-US" sz="2800" dirty="0" smtClean="0"/>
              <a:t>Intelligent Initial Value Settings and Exploration Order </a:t>
            </a:r>
            <a:endParaRPr lang="en-US" sz="2600" dirty="0" smtClean="0"/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5269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cxnSp>
        <p:nvCxnSpPr>
          <p:cNvPr id="51" name="Straight Arrow Connector 50"/>
          <p:cNvCxnSpPr>
            <a:stCxn id="12" idx="2"/>
          </p:cNvCxnSpPr>
          <p:nvPr/>
        </p:nvCxnSpPr>
        <p:spPr bwMode="auto">
          <a:xfrm rot="5400000">
            <a:off x="3253736" y="1489308"/>
            <a:ext cx="450542" cy="1957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62326" y="1405969"/>
            <a:ext cx="2190750" cy="83676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For all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Metrics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and </a:t>
            </a:r>
            <a:r>
              <a:rPr lang="en-US" sz="1400" b="1" dirty="0" smtClean="0">
                <a:latin typeface="Times"/>
              </a:rPr>
              <a:t>Tunable Parameters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Line Callout 1 17"/>
          <p:cNvSpPr/>
          <p:nvPr/>
        </p:nvSpPr>
        <p:spPr bwMode="auto">
          <a:xfrm>
            <a:off x="5581650" y="5385793"/>
            <a:ext cx="2828925" cy="1004617"/>
          </a:xfrm>
          <a:prstGeom prst="borderCallout1">
            <a:avLst>
              <a:gd name="adj1" fmla="val 228"/>
              <a:gd name="adj2" fmla="val 49832"/>
              <a:gd name="adj3" fmla="val -45366"/>
              <a:gd name="adj4" fmla="val -21164"/>
            </a:avLst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sz="1400" dirty="0" smtClean="0">
              <a:latin typeface="Time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"/>
              </a:rPr>
              <a:t>Select last tunable value </a:t>
            </a:r>
            <a:r>
              <a:rPr lang="en-US" sz="1400" i="1" dirty="0" smtClean="0">
                <a:latin typeface="Times"/>
              </a:rPr>
              <a:t>p</a:t>
            </a:r>
            <a:r>
              <a:rPr lang="en-US" sz="1400" i="1" baseline="-25000" dirty="0" smtClean="0">
                <a:latin typeface="Times"/>
              </a:rPr>
              <a:t>in</a:t>
            </a:r>
            <a:r>
              <a:rPr lang="en-US" sz="1400" dirty="0" smtClean="0">
                <a:latin typeface="Times"/>
              </a:rPr>
              <a:t> as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intelligent initial value setting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smtClean="0">
                <a:latin typeface="Times"/>
              </a:rPr>
              <a:t>Explore tunable parameter in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descending order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400" dirty="0" smtClean="0">
              <a:latin typeface="Times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933450" y="2693273"/>
            <a:ext cx="3133725" cy="849162"/>
            <a:chOff x="3152775" y="2665563"/>
            <a:chExt cx="3133725" cy="84916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152775" y="2665563"/>
              <a:ext cx="3133725" cy="849162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latin typeface="Times"/>
                </a:rPr>
                <a:t>                 </a:t>
              </a:r>
              <a:r>
                <a:rPr lang="en-US" sz="1400" i="1" dirty="0" err="1" smtClean="0">
                  <a:latin typeface="Times"/>
                </a:rPr>
                <a:t>k</a:t>
              </a:r>
              <a:r>
                <a:rPr lang="en-US" sz="1400" i="1" baseline="30000" dirty="0" err="1" smtClean="0">
                  <a:latin typeface="Times"/>
                </a:rPr>
                <a:t>th</a:t>
              </a:r>
              <a:r>
                <a:rPr lang="en-US" sz="1400" dirty="0" smtClean="0">
                  <a:latin typeface="Times"/>
                </a:rPr>
                <a:t> metric objective function 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imes"/>
                </a:rPr>
                <a:t>          value w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hen tunable parameter 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          is assigned first tunable value</a:t>
              </a:r>
              <a:endPara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232151" y="2676526"/>
            <a:ext cx="361950" cy="400050"/>
          </p:xfrm>
          <a:graphic>
            <a:graphicData uri="http://schemas.openxmlformats.org/presentationml/2006/ole">
              <p:oleObj spid="_x0000_s1026" name="Equation" r:id="rId4" imgW="241200" imgH="266400" progId="Equation.3">
                <p:embed/>
              </p:oleObj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3657603" y="2886075"/>
              <a:ext cx="352423" cy="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31"/>
          <p:cNvGrpSpPr/>
          <p:nvPr/>
        </p:nvGrpSpPr>
        <p:grpSpPr>
          <a:xfrm>
            <a:off x="5038725" y="2674223"/>
            <a:ext cx="3133725" cy="849162"/>
            <a:chOff x="5524500" y="1493988"/>
            <a:chExt cx="3133725" cy="8491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524500" y="1493988"/>
              <a:ext cx="3133725" cy="849162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latin typeface="Times"/>
                </a:rPr>
                <a:t>                 </a:t>
              </a:r>
              <a:r>
                <a:rPr lang="en-US" sz="1400" i="1" dirty="0" err="1" smtClean="0">
                  <a:latin typeface="Times"/>
                </a:rPr>
                <a:t>k</a:t>
              </a:r>
              <a:r>
                <a:rPr lang="en-US" sz="1400" i="1" baseline="30000" dirty="0" err="1" smtClean="0">
                  <a:latin typeface="Times"/>
                </a:rPr>
                <a:t>th</a:t>
              </a:r>
              <a:r>
                <a:rPr lang="en-US" sz="1400" dirty="0" smtClean="0">
                  <a:latin typeface="Times"/>
                </a:rPr>
                <a:t> metric objective function 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imes"/>
                </a:rPr>
                <a:t>          value w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hen tunable parameter 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          is assigned last tunable value</a:t>
              </a:r>
              <a:endPara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600700" y="1524000"/>
            <a:ext cx="384175" cy="422593"/>
          </p:xfrm>
          <a:graphic>
            <a:graphicData uri="http://schemas.openxmlformats.org/presentationml/2006/ole">
              <p:oleObj spid="_x0000_s1027" name="Equation" r:id="rId5" imgW="253800" imgH="279360" progId="Equation.3">
                <p:embed/>
              </p:oleObj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 bwMode="auto">
            <a:xfrm rot="10800000" flipV="1">
              <a:off x="6038853" y="1733550"/>
              <a:ext cx="352423" cy="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46"/>
          <p:cNvGrpSpPr/>
          <p:nvPr/>
        </p:nvGrpSpPr>
        <p:grpSpPr>
          <a:xfrm>
            <a:off x="3676649" y="3761509"/>
            <a:ext cx="1733551" cy="1581151"/>
            <a:chOff x="4286249" y="3657599"/>
            <a:chExt cx="1733551" cy="1581151"/>
          </a:xfrm>
        </p:grpSpPr>
        <p:sp>
          <p:nvSpPr>
            <p:cNvPr id="28" name="Diamond 27"/>
            <p:cNvSpPr/>
            <p:nvPr/>
          </p:nvSpPr>
          <p:spPr bwMode="auto">
            <a:xfrm>
              <a:off x="4286249" y="3657599"/>
              <a:ext cx="1733551" cy="1581151"/>
            </a:xfrm>
            <a:prstGeom prst="diamond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aphicFrame>
          <p:nvGraphicFramePr>
            <p:cNvPr id="566276" name="Object 4"/>
            <p:cNvGraphicFramePr>
              <a:graphicFrameLocks noChangeAspect="1"/>
            </p:cNvGraphicFramePr>
            <p:nvPr/>
          </p:nvGraphicFramePr>
          <p:xfrm>
            <a:off x="4432300" y="4257675"/>
            <a:ext cx="1428750" cy="419100"/>
          </p:xfrm>
          <a:graphic>
            <a:graphicData uri="http://schemas.openxmlformats.org/presentationml/2006/ole">
              <p:oleObj spid="_x0000_s1028" name="Equation" r:id="rId6" imgW="952200" imgH="279360" progId="Equation.3">
                <p:embed/>
              </p:oleObj>
            </a:graphicData>
          </a:graphic>
        </p:graphicFrame>
      </p:grpSp>
      <p:sp>
        <p:nvSpPr>
          <p:cNvPr id="29" name="Line Callout 1 28"/>
          <p:cNvSpPr/>
          <p:nvPr/>
        </p:nvSpPr>
        <p:spPr bwMode="auto">
          <a:xfrm>
            <a:off x="800100" y="5366743"/>
            <a:ext cx="2828925" cy="1004617"/>
          </a:xfrm>
          <a:prstGeom prst="borderCallout1">
            <a:avLst>
              <a:gd name="adj1" fmla="val 228"/>
              <a:gd name="adj2" fmla="val 49832"/>
              <a:gd name="adj3" fmla="val -40625"/>
              <a:gd name="adj4" fmla="val 116883"/>
            </a:avLst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"/>
              </a:rPr>
              <a:t>Select first tunable value </a:t>
            </a:r>
            <a:r>
              <a:rPr lang="en-US" sz="1400" i="1" dirty="0" smtClean="0">
                <a:latin typeface="Times"/>
              </a:rPr>
              <a:t>p</a:t>
            </a:r>
            <a:r>
              <a:rPr lang="en-US" sz="1400" i="1" baseline="-25000" dirty="0" smtClean="0">
                <a:latin typeface="Times"/>
              </a:rPr>
              <a:t>i1</a:t>
            </a:r>
            <a:r>
              <a:rPr lang="en-US" sz="1400" dirty="0" smtClean="0">
                <a:latin typeface="Times"/>
              </a:rPr>
              <a:t> as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intelligent initial value setting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smtClean="0">
                <a:latin typeface="Times"/>
              </a:rPr>
              <a:t>Explore tunable parameter in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ascending order</a:t>
            </a:r>
          </a:p>
        </p:txBody>
      </p:sp>
      <p:cxnSp>
        <p:nvCxnSpPr>
          <p:cNvPr id="40" name="Straight Arrow Connector 39"/>
          <p:cNvCxnSpPr>
            <a:stCxn id="12" idx="2"/>
          </p:cNvCxnSpPr>
          <p:nvPr/>
        </p:nvCxnSpPr>
        <p:spPr bwMode="auto">
          <a:xfrm rot="16200000" flipH="1">
            <a:off x="5315898" y="1384533"/>
            <a:ext cx="431492" cy="2147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Elbow Connector 61"/>
          <p:cNvCxnSpPr/>
          <p:nvPr/>
        </p:nvCxnSpPr>
        <p:spPr bwMode="auto">
          <a:xfrm rot="16200000" flipH="1">
            <a:off x="3490916" y="3594824"/>
            <a:ext cx="638172" cy="5333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Elbow Connector 66"/>
          <p:cNvCxnSpPr/>
          <p:nvPr/>
        </p:nvCxnSpPr>
        <p:spPr bwMode="auto">
          <a:xfrm rot="5400000">
            <a:off x="4943478" y="3532910"/>
            <a:ext cx="609597" cy="5905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2878262" y="4723535"/>
          <a:ext cx="530461" cy="391978"/>
        </p:xfrm>
        <a:graphic>
          <a:graphicData uri="http://schemas.openxmlformats.org/presentationml/2006/ole">
            <p:oleObj spid="_x0000_s1029" name="Equation" r:id="rId7" imgW="241200" imgH="177480" progId="Equation.3">
              <p:embed/>
            </p:oleObj>
          </a:graphicData>
        </a:graphic>
      </p:graphicFrame>
      <p:graphicFrame>
        <p:nvGraphicFramePr>
          <p:cNvPr id="566278" name="Object 6"/>
          <p:cNvGraphicFramePr>
            <a:graphicFrameLocks noChangeAspect="1"/>
          </p:cNvGraphicFramePr>
          <p:nvPr/>
        </p:nvGraphicFramePr>
        <p:xfrm>
          <a:off x="5919790" y="4788585"/>
          <a:ext cx="490536" cy="362672"/>
        </p:xfrm>
        <a:graphic>
          <a:graphicData uri="http://schemas.openxmlformats.org/presentationml/2006/ole">
            <p:oleObj spid="_x0000_s1030" name="Equation" r:id="rId8" imgW="24120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54998" y="247675"/>
            <a:ext cx="8861950" cy="1143000"/>
          </a:xfrm>
        </p:spPr>
        <p:txBody>
          <a:bodyPr/>
          <a:lstStyle/>
          <a:p>
            <a:r>
              <a:rPr lang="en-US" sz="2800" dirty="0" smtClean="0"/>
              <a:t>One-Shot Dynamic Optimization Algorithm – </a:t>
            </a:r>
            <a:br>
              <a:rPr lang="en-US" sz="2800" dirty="0" smtClean="0"/>
            </a:br>
            <a:r>
              <a:rPr lang="en-US" sz="2800" dirty="0" smtClean="0"/>
              <a:t>Intelligent Initial Value Settings and Exploration Order 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8424" y="1288473"/>
            <a:ext cx="5402550" cy="51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42636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73344"/>
            <a:ext cx="8861950" cy="1143000"/>
          </a:xfrm>
        </p:spPr>
        <p:txBody>
          <a:bodyPr/>
          <a:lstStyle/>
          <a:p>
            <a:r>
              <a:rPr lang="en-US" sz="3600" dirty="0" smtClean="0"/>
              <a:t>Application Metric Estimation – Lifetime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92587" y="1308917"/>
            <a:ext cx="8458200" cy="512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The sensor node lifetime in days         can be estimated as: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where </a:t>
            </a:r>
            <a:r>
              <a:rPr lang="en-US" sz="1800" b="1" i="1" dirty="0" err="1" smtClean="0">
                <a:latin typeface="Times" pitchFamily="48" charset="0"/>
              </a:rPr>
              <a:t>E</a:t>
            </a:r>
            <a:r>
              <a:rPr lang="en-US" sz="1800" b="1" i="1" baseline="-25000" dirty="0" err="1" smtClean="0">
                <a:latin typeface="Times" pitchFamily="48" charset="0"/>
              </a:rPr>
              <a:t>b</a:t>
            </a:r>
            <a:r>
              <a:rPr lang="en-US" sz="1600" dirty="0" smtClean="0">
                <a:latin typeface="Times" pitchFamily="48" charset="0"/>
              </a:rPr>
              <a:t> denotes the sensor node’s battery energy (Joules) and </a:t>
            </a:r>
            <a:r>
              <a:rPr lang="en-US" sz="1800" b="1" i="1" dirty="0" err="1" smtClean="0">
                <a:latin typeface="Times" pitchFamily="48" charset="0"/>
              </a:rPr>
              <a:t>E</a:t>
            </a:r>
            <a:r>
              <a:rPr lang="en-US" sz="1800" b="1" i="1" baseline="-25000" dirty="0" err="1" smtClean="0">
                <a:latin typeface="Times" pitchFamily="48" charset="0"/>
              </a:rPr>
              <a:t>c</a:t>
            </a:r>
            <a:r>
              <a:rPr lang="en-US" sz="1600" dirty="0" smtClean="0">
                <a:latin typeface="Times" pitchFamily="48" charset="0"/>
              </a:rPr>
              <a:t> denotes the sensor node’s energy consumption per hour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=                                 +                                         +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endParaRPr lang="en-US" sz="1600" b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endParaRPr lang="en-US" sz="1600" b="1" i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endParaRPr lang="en-US" sz="1600" b="1" i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endParaRPr lang="en-US" sz="1600" b="1" i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r>
              <a:rPr lang="en-US" sz="1600" b="1" i="1" dirty="0" err="1" smtClean="0">
                <a:latin typeface="Times" pitchFamily="48" charset="0"/>
              </a:rPr>
              <a:t>E</a:t>
            </a:r>
            <a:r>
              <a:rPr lang="en-US" sz="1600" b="1" i="1" baseline="-25000" dirty="0" err="1" smtClean="0">
                <a:latin typeface="Times" pitchFamily="48" charset="0"/>
              </a:rPr>
              <a:t>proc</a:t>
            </a:r>
            <a:r>
              <a:rPr lang="en-US" sz="1600" b="1" dirty="0" smtClean="0">
                <a:latin typeface="Times" pitchFamily="48" charset="0"/>
              </a:rPr>
              <a:t>: Processing energy per hour   	</a:t>
            </a:r>
            <a:r>
              <a:rPr lang="en-US" sz="1600" b="1" i="1" dirty="0" err="1" smtClean="0">
                <a:latin typeface="Times" pitchFamily="48" charset="0"/>
              </a:rPr>
              <a:t>E</a:t>
            </a:r>
            <a:r>
              <a:rPr lang="en-US" sz="1600" b="1" i="1" baseline="-25000" dirty="0" err="1" smtClean="0">
                <a:latin typeface="Times" pitchFamily="48" charset="0"/>
              </a:rPr>
              <a:t>sen</a:t>
            </a:r>
            <a:r>
              <a:rPr lang="en-US" sz="1600" b="1" dirty="0" smtClean="0">
                <a:latin typeface="Times" pitchFamily="48" charset="0"/>
              </a:rPr>
              <a:t>: Sensing energy per hour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b="1" dirty="0" smtClean="0">
                <a:latin typeface="Times" pitchFamily="48" charset="0"/>
              </a:rPr>
              <a:t>         </a:t>
            </a:r>
            <a:r>
              <a:rPr lang="en-US" sz="1600" b="1" i="1" dirty="0" err="1" smtClean="0">
                <a:latin typeface="Times" pitchFamily="48" charset="0"/>
              </a:rPr>
              <a:t>E</a:t>
            </a:r>
            <a:r>
              <a:rPr lang="en-US" sz="1600" b="1" i="1" baseline="-25000" dirty="0" err="1" smtClean="0">
                <a:latin typeface="Times" pitchFamily="48" charset="0"/>
              </a:rPr>
              <a:t>com</a:t>
            </a:r>
            <a:r>
              <a:rPr lang="en-US" sz="1600" b="1" dirty="0" smtClean="0">
                <a:latin typeface="Times" pitchFamily="48" charset="0"/>
              </a:rPr>
              <a:t>: Communication energy per hour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627" y="1673487"/>
            <a:ext cx="1533525" cy="5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6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4077" y="1364673"/>
            <a:ext cx="323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024368" y="2912913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39706" y="2925033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proc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99709" y="2934561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com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03472" y="2915511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52542" y="4008288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proc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63925" y="4006556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i="1" dirty="0" err="1" smtClean="0">
                <a:latin typeface="Times"/>
              </a:rPr>
              <a:t>E</a:t>
            </a:r>
            <a:r>
              <a:rPr lang="en-US" b="1" i="1" baseline="30000" dirty="0" err="1" smtClean="0">
                <a:latin typeface="Times"/>
              </a:rPr>
              <a:t>i</a:t>
            </a:r>
            <a:r>
              <a:rPr lang="en-US" b="1" i="1" baseline="-25000" dirty="0" err="1" smtClean="0">
                <a:latin typeface="Times"/>
              </a:rPr>
              <a:t>proc</a:t>
            </a:r>
            <a:endParaRPr lang="en-US" b="1" i="1" baseline="-25000" dirty="0" smtClean="0">
              <a:latin typeface="Time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89609" y="4013195"/>
            <a:ext cx="874569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tx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trans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489450" y="4010886"/>
            <a:ext cx="87226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rx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trans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75431" y="4008576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</a:t>
            </a:r>
            <a:r>
              <a:rPr kumimoji="0" lang="en-US" sz="2400" b="1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trans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17723" y="4036575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i="1" dirty="0" err="1" smtClean="0">
                <a:latin typeface="Times"/>
              </a:rPr>
              <a:t>E</a:t>
            </a:r>
            <a:r>
              <a:rPr lang="en-US" b="1" i="1" baseline="30000" dirty="0" err="1" smtClean="0">
                <a:latin typeface="Times"/>
              </a:rPr>
              <a:t>m</a:t>
            </a:r>
            <a:r>
              <a:rPr lang="en-US" b="1" i="1" baseline="-25000" dirty="0" err="1" smtClean="0">
                <a:latin typeface="Times"/>
              </a:rPr>
              <a:t>sen</a:t>
            </a:r>
            <a:endParaRPr lang="en-US" b="1" i="1" baseline="-25000" dirty="0" smtClean="0">
              <a:latin typeface="Time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665604" y="4030802"/>
            <a:ext cx="819150" cy="581025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i="1" dirty="0" err="1" smtClean="0">
                <a:latin typeface="Times"/>
              </a:rPr>
              <a:t>E</a:t>
            </a:r>
            <a:r>
              <a:rPr lang="en-US" b="1" i="1" baseline="30000" dirty="0" err="1" smtClean="0">
                <a:latin typeface="Times"/>
              </a:rPr>
              <a:t>i</a:t>
            </a:r>
            <a:r>
              <a:rPr lang="en-US" b="1" i="1" baseline="-25000" dirty="0" err="1" smtClean="0">
                <a:latin typeface="Times"/>
              </a:rPr>
              <a:t>sen</a:t>
            </a:r>
            <a:endParaRPr lang="en-US" b="1" i="1" baseline="-25000" dirty="0" smtClean="0">
              <a:latin typeface="Times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1834854" y="3501737"/>
            <a:ext cx="908347" cy="496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22" idx="0"/>
          </p:cNvCxnSpPr>
          <p:nvPr/>
        </p:nvCxnSpPr>
        <p:spPr bwMode="auto">
          <a:xfrm rot="5400000">
            <a:off x="6965515" y="3667841"/>
            <a:ext cx="530517" cy="206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23" idx="0"/>
          </p:cNvCxnSpPr>
          <p:nvPr/>
        </p:nvCxnSpPr>
        <p:spPr bwMode="auto">
          <a:xfrm rot="16200000" flipH="1">
            <a:off x="7599936" y="3555559"/>
            <a:ext cx="528208" cy="422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2"/>
          </p:cNvCxnSpPr>
          <p:nvPr/>
        </p:nvCxnSpPr>
        <p:spPr bwMode="auto">
          <a:xfrm rot="16200000" flipH="1">
            <a:off x="2702930" y="3752409"/>
            <a:ext cx="504830" cy="1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21" idx="0"/>
          </p:cNvCxnSpPr>
          <p:nvPr/>
        </p:nvCxnSpPr>
        <p:spPr bwMode="auto">
          <a:xfrm>
            <a:off x="5280312" y="3509523"/>
            <a:ext cx="604694" cy="499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774770" y="3756454"/>
            <a:ext cx="498761" cy="10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19" idx="0"/>
          </p:cNvCxnSpPr>
          <p:nvPr/>
        </p:nvCxnSpPr>
        <p:spPr bwMode="auto">
          <a:xfrm rot="10800000" flipV="1">
            <a:off x="3926894" y="3523377"/>
            <a:ext cx="826942" cy="489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ular Callout 48"/>
          <p:cNvSpPr/>
          <p:nvPr/>
        </p:nvSpPr>
        <p:spPr bwMode="auto">
          <a:xfrm>
            <a:off x="728687" y="4925286"/>
            <a:ext cx="1058549" cy="654632"/>
          </a:xfrm>
          <a:prstGeom prst="wedgeRectCallout">
            <a:avLst>
              <a:gd name="adj1" fmla="val 46033"/>
              <a:gd name="adj2" fmla="val -102217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Processor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active mode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energy</a:t>
            </a:r>
          </a:p>
        </p:txBody>
      </p:sp>
      <p:sp>
        <p:nvSpPr>
          <p:cNvPr id="50" name="Rectangular Callout 49"/>
          <p:cNvSpPr/>
          <p:nvPr/>
        </p:nvSpPr>
        <p:spPr bwMode="auto">
          <a:xfrm>
            <a:off x="1992914" y="4901041"/>
            <a:ext cx="895758" cy="689268"/>
          </a:xfrm>
          <a:prstGeom prst="wedgeRectCallout">
            <a:avLst>
              <a:gd name="adj1" fmla="val 10610"/>
              <a:gd name="adj2" fmla="val -96205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Processor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idle mode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energy</a:t>
            </a:r>
          </a:p>
        </p:txBody>
      </p:sp>
      <p:sp>
        <p:nvSpPr>
          <p:cNvPr id="51" name="Rectangular Callout 50"/>
          <p:cNvSpPr/>
          <p:nvPr/>
        </p:nvSpPr>
        <p:spPr bwMode="auto">
          <a:xfrm>
            <a:off x="3111664" y="4904504"/>
            <a:ext cx="1179776" cy="685800"/>
          </a:xfrm>
          <a:prstGeom prst="wedgeRectCallout">
            <a:avLst>
              <a:gd name="adj1" fmla="val -1450"/>
              <a:gd name="adj2" fmla="val -96227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Transceiver’s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transmission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energy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2" name="Rectangular Callout 51"/>
          <p:cNvSpPr/>
          <p:nvPr/>
        </p:nvSpPr>
        <p:spPr bwMode="auto">
          <a:xfrm>
            <a:off x="4417447" y="4911430"/>
            <a:ext cx="1235208" cy="685800"/>
          </a:xfrm>
          <a:prstGeom prst="wedgeRectCallout">
            <a:avLst>
              <a:gd name="adj1" fmla="val -38915"/>
              <a:gd name="adj2" fmla="val -97743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Transceiver’s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receive energy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7015189" y="4901041"/>
            <a:ext cx="1131284" cy="685800"/>
          </a:xfrm>
          <a:prstGeom prst="wedgeRectCallout">
            <a:avLst>
              <a:gd name="adj1" fmla="val -32830"/>
              <a:gd name="adj2" fmla="val -93197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Sensing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measurement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energy</a:t>
            </a:r>
          </a:p>
        </p:txBody>
      </p:sp>
      <p:sp>
        <p:nvSpPr>
          <p:cNvPr id="54" name="Rectangular Callout 53"/>
          <p:cNvSpPr/>
          <p:nvPr/>
        </p:nvSpPr>
        <p:spPr bwMode="auto">
          <a:xfrm>
            <a:off x="8196289" y="4907968"/>
            <a:ext cx="719110" cy="685800"/>
          </a:xfrm>
          <a:prstGeom prst="wedgeRectCallout">
            <a:avLst>
              <a:gd name="adj1" fmla="val -59910"/>
              <a:gd name="adj2" fmla="val -91683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Sensing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idle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energy</a:t>
            </a:r>
          </a:p>
        </p:txBody>
      </p:sp>
      <p:sp>
        <p:nvSpPr>
          <p:cNvPr id="55" name="Rectangular Callout 54"/>
          <p:cNvSpPr/>
          <p:nvPr/>
        </p:nvSpPr>
        <p:spPr bwMode="auto">
          <a:xfrm>
            <a:off x="5754411" y="4907967"/>
            <a:ext cx="1179776" cy="685800"/>
          </a:xfrm>
          <a:prstGeom prst="wedgeRectCallout">
            <a:avLst>
              <a:gd name="adj1" fmla="val -51652"/>
              <a:gd name="adj2" fmla="val -94713"/>
            </a:avLst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Transceiver’s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idle energy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3224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76647" y="110997"/>
            <a:ext cx="8861950" cy="1143000"/>
          </a:xfrm>
        </p:spPr>
        <p:txBody>
          <a:bodyPr/>
          <a:lstStyle/>
          <a:p>
            <a:r>
              <a:rPr lang="en-US" sz="3600" dirty="0" smtClean="0"/>
              <a:t>Application Metric Estimation – Throughput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92587" y="1111488"/>
            <a:ext cx="8458200" cy="527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The aggregate throughput </a:t>
            </a:r>
            <a:r>
              <a:rPr lang="en-US" sz="2000" i="1" dirty="0" smtClean="0">
                <a:latin typeface="Times" pitchFamily="48" charset="0"/>
              </a:rPr>
              <a:t>R</a:t>
            </a:r>
            <a:r>
              <a:rPr lang="en-US" sz="1600" dirty="0" smtClean="0">
                <a:latin typeface="Times" pitchFamily="48" charset="0"/>
              </a:rPr>
              <a:t> (typically measured in bits/second) can be considered as a weighted sum of sensing, processing, and communication throughputs: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where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=  sensing throughput;                       =  weight factor for sensing throughput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 =  processing throughput;                =  weight factor for processing throughput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 = communication throughput;          = weight factor for communication throughput</a:t>
            </a:r>
          </a:p>
          <a:p>
            <a:pPr marL="1200150" lvl="2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where        =  sensing frequency;                            =  sensing resolution bits;           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where        =  processor frequency ;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       =  number of processor instructions to process one bit;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where            =  effective packet size (excluding packet header overhead);                 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                =  time to transmit one packet;</a:t>
            </a:r>
            <a:endParaRPr lang="en-US" sz="1600" b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</a:pP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265" y="1725323"/>
            <a:ext cx="480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37" y="2294221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811" y="2569149"/>
            <a:ext cx="552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4370" y="2845808"/>
            <a:ext cx="590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782" y="2327561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7326" y="2628898"/>
            <a:ext cx="295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78890" y="2945387"/>
            <a:ext cx="2952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2749" y="3328554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4044" y="5271221"/>
            <a:ext cx="2094635" cy="3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0672" y="4192731"/>
            <a:ext cx="1543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4918" y="3764106"/>
            <a:ext cx="323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36073" y="374419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6093" y="4623522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1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7421" y="4903211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20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49123" y="5755265"/>
            <a:ext cx="504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21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40509" y="6051839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60201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438136" y="560744"/>
            <a:ext cx="8442256" cy="1143000"/>
          </a:xfrm>
        </p:spPr>
        <p:txBody>
          <a:bodyPr/>
          <a:lstStyle/>
          <a:p>
            <a:r>
              <a:rPr lang="en-US" dirty="0" smtClean="0"/>
              <a:t>Wireless Sensor Network (WSN) Topology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-3839514" y="829286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17" y="4193661"/>
            <a:ext cx="3372591" cy="22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4276" y="5047006"/>
            <a:ext cx="373331" cy="3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011" y="2826321"/>
            <a:ext cx="872338" cy="9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5878" y="1900046"/>
            <a:ext cx="1118161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loud 30"/>
          <p:cNvSpPr/>
          <p:nvPr/>
        </p:nvSpPr>
        <p:spPr bwMode="auto">
          <a:xfrm>
            <a:off x="3372481" y="1957573"/>
            <a:ext cx="1523999" cy="1032933"/>
          </a:xfrm>
          <a:prstGeom prst="cloud">
            <a:avLst/>
          </a:prstGeom>
          <a:solidFill>
            <a:srgbClr val="DB22A6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Network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9203" y="544679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Sink node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63485" y="3782263"/>
            <a:ext cx="139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Gateway node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06777" y="3115268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Application manager</a:t>
            </a:r>
          </a:p>
          <a:p>
            <a:r>
              <a:rPr lang="en-US" sz="1400" b="1" dirty="0" smtClean="0"/>
              <a:t>(WSN designer)</a:t>
            </a:r>
            <a:endParaRPr lang="en-US" sz="1400" b="1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529442" y="5237014"/>
            <a:ext cx="228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479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09990">
            <a:off x="1216726" y="4255012"/>
            <a:ext cx="1295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>
            <a:endCxn id="31" idx="2"/>
          </p:cNvCxnSpPr>
          <p:nvPr/>
        </p:nvCxnSpPr>
        <p:spPr bwMode="auto">
          <a:xfrm flipV="1">
            <a:off x="1911927" y="2474040"/>
            <a:ext cx="1465281" cy="886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857008" y="2351310"/>
            <a:ext cx="1436914" cy="308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3928751" y="3465589"/>
            <a:ext cx="1367683" cy="1284535"/>
            <a:chOff x="3928751" y="3465589"/>
            <a:chExt cx="1367683" cy="1284535"/>
          </a:xfrm>
        </p:grpSpPr>
        <p:sp>
          <p:nvSpPr>
            <p:cNvPr id="23" name="TextBox 22"/>
            <p:cNvSpPr txBox="1"/>
            <p:nvPr/>
          </p:nvSpPr>
          <p:spPr>
            <a:xfrm>
              <a:off x="3928751" y="3465589"/>
              <a:ext cx="1367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Sensor nodes</a:t>
              </a:r>
              <a:endParaRPr lang="en-US" sz="14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31377" y="3788226"/>
              <a:ext cx="641268" cy="961898"/>
              <a:chOff x="4631377" y="3788226"/>
              <a:chExt cx="641268" cy="96189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rot="16200000" flipV="1">
                <a:off x="4750134" y="3906980"/>
                <a:ext cx="641265" cy="403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16200000" flipH="1">
                <a:off x="4257304" y="4197922"/>
                <a:ext cx="926275" cy="1781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7" name="Group 26"/>
          <p:cNvGrpSpPr/>
          <p:nvPr/>
        </p:nvGrpSpPr>
        <p:grpSpPr>
          <a:xfrm>
            <a:off x="7433953" y="4318632"/>
            <a:ext cx="1478156" cy="383992"/>
            <a:chOff x="7433953" y="4318632"/>
            <a:chExt cx="1478156" cy="383992"/>
          </a:xfrm>
        </p:grpSpPr>
        <p:sp>
          <p:nvSpPr>
            <p:cNvPr id="42" name="TextBox 41"/>
            <p:cNvSpPr txBox="1"/>
            <p:nvPr/>
          </p:nvSpPr>
          <p:spPr>
            <a:xfrm>
              <a:off x="7703124" y="4318632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Sensor field</a:t>
              </a:r>
              <a:endParaRPr lang="en-US" sz="1400" b="1" dirty="0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V="1">
              <a:off x="7433953" y="4607623"/>
              <a:ext cx="356260" cy="950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Rectangle 283"/>
          <p:cNvSpPr>
            <a:spLocks noChangeArrowheads="1"/>
          </p:cNvSpPr>
          <p:nvPr/>
        </p:nvSpPr>
        <p:spPr bwMode="auto">
          <a:xfrm rot="10800000">
            <a:off x="6675646" y="4695285"/>
            <a:ext cx="247668" cy="13796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-0.00393 -0.03125 -0.00786 -0.03889 0.00347 C -0.04653 0.0148 -0.04375 0.05088 -0.04549 0.06753 C -0.04723 0.08418 -0.0448 0.09806 -0.04931 0.10384 C -0.05382 0.10962 -0.06806 0.10361 -0.07275 0.10199 C -0.07744 0.10037 -0.07014 0.09251 -0.07796 0.09343 C -0.08577 0.09436 -0.10869 0.10268 -0.11945 0.10731 C -0.13021 0.11193 -0.1375 0.12234 -0.14289 0.12118 C -0.14827 0.12003 -0.14601 0.10708 -0.15191 0.10037 C -0.15782 0.09366 -0.17066 0.08256 -0.17796 0.08141 C -0.18525 0.08025 -0.19063 0.09412 -0.19619 0.09343 C -0.20174 0.09274 -0.16997 0.08117 -0.21164 0.07794 C -0.2533 0.0747 -0.40521 0.07192 -0.44671 0.07447 C -0.4882 0.07701 -0.4533 0.09112 -0.46112 0.09343 C -0.46893 0.09574 -0.48733 0.0969 -0.49358 0.08811 C -0.49983 0.07932 -0.5007 0.04995 -0.49879 0.0414 C -0.49688 0.03284 -0.47761 0.04741 -0.48178 0.03631 C -0.48594 0.02521 -0.51181 -0.0155 -0.52344 -0.0259 C -0.53507 -0.03631 -0.54115 -0.0111 -0.55191 -0.0259 C -0.56268 -0.0407 -0.5908 -0.09644 -0.58837 -0.11425 C -0.58594 -0.13205 -0.55105 -0.12535 -0.53768 -0.13321 C -0.52431 -0.14107 -0.51077 -0.15079 -0.50782 -0.16096 C -0.50487 -0.17114 -0.54323 -0.16698 -0.51945 -0.1938 C -0.49566 -0.22063 -0.39584 -0.2914 -0.36494 -0.32169 C -0.33403 -0.35199 -0.34862 -0.36471 -0.33369 -0.37535 C -0.31875 -0.38599 -0.29549 -0.38414 -0.27535 -0.38575 C -0.25521 -0.38737 -0.22796 -0.38946 -0.21303 -0.38575 C -0.19809 -0.38205 -0.21268 -0.37396 -0.18577 -0.36332 C -0.15886 -0.35268 -0.07639 -0.32771 -0.05191 -0.32169 C -0.02744 -0.31568 -0.03316 -0.32146 -0.03889 -0.32701 " pathEditMode="relative" ptsTypes="aaaaaaaaaaaaaaaaaaaaaaaaaaaaaA">
                                      <p:cBhvr>
                                        <p:cTn id="70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 bwMode="auto">
          <a:xfrm>
            <a:off x="187037" y="1080653"/>
            <a:ext cx="3221182" cy="1672935"/>
          </a:xfrm>
          <a:prstGeom prst="cloudCallout">
            <a:avLst>
              <a:gd name="adj1" fmla="val 57357"/>
              <a:gd name="adj2" fmla="val 49752"/>
            </a:avLst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Accurate reliability estimation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equires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profiling statistics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n</a:t>
            </a:r>
            <a:r>
              <a:rPr lang="en-US" sz="1400" baseline="0" dirty="0" smtClean="0">
                <a:latin typeface="Times"/>
              </a:rPr>
              <a:t>umber of packets transmitted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a</a:t>
            </a:r>
            <a:r>
              <a:rPr lang="en-US" sz="1400" baseline="0" dirty="0" smtClean="0">
                <a:latin typeface="Times"/>
              </a:rPr>
              <a:t>nd 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umber of packets received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3224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97429" y="100606"/>
            <a:ext cx="8861950" cy="1143000"/>
          </a:xfrm>
        </p:spPr>
        <p:txBody>
          <a:bodyPr/>
          <a:lstStyle/>
          <a:p>
            <a:r>
              <a:rPr lang="en-US" sz="3600" dirty="0" smtClean="0"/>
              <a:t>Application Metric Estimation – Reliability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92587" y="1246571"/>
            <a:ext cx="8458200" cy="527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153" y="3808943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3565034" y="3584303"/>
            <a:ext cx="311182" cy="323811"/>
            <a:chOff x="2870168" y="3987839"/>
            <a:chExt cx="311182" cy="323811"/>
          </a:xfrm>
        </p:grpSpPr>
        <p:sp>
          <p:nvSpPr>
            <p:cNvPr id="23" name="Oval 22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03166" y="3577914"/>
            <a:ext cx="241300" cy="531283"/>
            <a:chOff x="2908300" y="3981450"/>
            <a:chExt cx="241300" cy="531283"/>
          </a:xfrm>
        </p:grpSpPr>
        <p:grpSp>
          <p:nvGrpSpPr>
            <p:cNvPr id="28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31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Line Callout 1 16"/>
          <p:cNvSpPr/>
          <p:nvPr/>
        </p:nvSpPr>
        <p:spPr bwMode="auto">
          <a:xfrm>
            <a:off x="6619595" y="3136847"/>
            <a:ext cx="1720680" cy="457200"/>
          </a:xfrm>
          <a:prstGeom prst="borderCallout1">
            <a:avLst>
              <a:gd name="adj1" fmla="val 52792"/>
              <a:gd name="adj2" fmla="val -597"/>
              <a:gd name="adj3" fmla="val -26427"/>
              <a:gd name="adj4" fmla="val -5943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Network topology</a:t>
            </a:r>
          </a:p>
        </p:txBody>
      </p:sp>
      <p:sp>
        <p:nvSpPr>
          <p:cNvPr id="18" name="Line Callout 1 17"/>
          <p:cNvSpPr/>
          <p:nvPr/>
        </p:nvSpPr>
        <p:spPr bwMode="auto">
          <a:xfrm>
            <a:off x="6625236" y="3824096"/>
            <a:ext cx="1999219" cy="524851"/>
          </a:xfrm>
          <a:prstGeom prst="borderCallout1">
            <a:avLst>
              <a:gd name="adj1" fmla="val 52792"/>
              <a:gd name="adj2" fmla="val -597"/>
              <a:gd name="adj3" fmla="val -134071"/>
              <a:gd name="adj4" fmla="val -55324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Number of neighboring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sensor nodes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6608528" y="4537444"/>
            <a:ext cx="2047099" cy="449359"/>
          </a:xfrm>
          <a:prstGeom prst="borderCallout1">
            <a:avLst>
              <a:gd name="adj1" fmla="val 52792"/>
              <a:gd name="adj2" fmla="val -597"/>
              <a:gd name="adj3" fmla="val -306990"/>
              <a:gd name="adj4" fmla="val -5981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Wireless channel fading</a:t>
            </a:r>
          </a:p>
        </p:txBody>
      </p:sp>
      <p:sp>
        <p:nvSpPr>
          <p:cNvPr id="20" name="Line Callout 1 19"/>
          <p:cNvSpPr/>
          <p:nvPr/>
        </p:nvSpPr>
        <p:spPr bwMode="auto">
          <a:xfrm>
            <a:off x="6619081" y="5125377"/>
            <a:ext cx="1859901" cy="431638"/>
          </a:xfrm>
          <a:prstGeom prst="borderCallout1">
            <a:avLst>
              <a:gd name="adj1" fmla="val 52792"/>
              <a:gd name="adj2" fmla="val -597"/>
              <a:gd name="adj3" fmla="val -434490"/>
              <a:gd name="adj4" fmla="val -7292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Sensor network traffic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458596" y="1097330"/>
            <a:ext cx="2099220" cy="712381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Reliability Estimation</a:t>
            </a:r>
          </a:p>
        </p:txBody>
      </p:sp>
      <p:sp>
        <p:nvSpPr>
          <p:cNvPr id="34" name="Line Callout 1 33"/>
          <p:cNvSpPr/>
          <p:nvPr/>
        </p:nvSpPr>
        <p:spPr bwMode="auto">
          <a:xfrm>
            <a:off x="6081028" y="1326656"/>
            <a:ext cx="2744237" cy="945570"/>
          </a:xfrm>
          <a:prstGeom prst="borderCallout1">
            <a:avLst>
              <a:gd name="adj1" fmla="val 45498"/>
              <a:gd name="adj2" fmla="val -833"/>
              <a:gd name="adj3" fmla="val 12911"/>
              <a:gd name="adj4" fmla="val -18445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Measures the number of packets </a:t>
            </a:r>
          </a:p>
          <a:p>
            <a:r>
              <a:rPr lang="en-US" sz="1400" dirty="0" smtClean="0">
                <a:latin typeface="Times"/>
              </a:rPr>
              <a:t>transferred reliably</a:t>
            </a:r>
          </a:p>
          <a:p>
            <a:r>
              <a:rPr lang="en-US" sz="1400" dirty="0" smtClean="0">
                <a:latin typeface="Times"/>
              </a:rPr>
              <a:t>(i.e., error free packet transmission)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8609" y="2321393"/>
            <a:ext cx="215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Challenges: dynamically changing factors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4988" y="2889433"/>
            <a:ext cx="220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Main factors affecting reliability</a:t>
            </a:r>
          </a:p>
        </p:txBody>
      </p:sp>
      <p:sp>
        <p:nvSpPr>
          <p:cNvPr id="37" name="Line Callout 1 36"/>
          <p:cNvSpPr/>
          <p:nvPr/>
        </p:nvSpPr>
        <p:spPr bwMode="auto">
          <a:xfrm>
            <a:off x="2134954" y="4926420"/>
            <a:ext cx="1990237" cy="457200"/>
          </a:xfrm>
          <a:prstGeom prst="borderCallout1">
            <a:avLst>
              <a:gd name="adj1" fmla="val 52792"/>
              <a:gd name="adj2" fmla="val -597"/>
              <a:gd name="adj3" fmla="val -315064"/>
              <a:gd name="adj4" fmla="val -1833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Transceiver transmission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power</a:t>
            </a:r>
          </a:p>
        </p:txBody>
      </p:sp>
      <p:sp>
        <p:nvSpPr>
          <p:cNvPr id="38" name="Line Callout 1 37"/>
          <p:cNvSpPr/>
          <p:nvPr/>
        </p:nvSpPr>
        <p:spPr bwMode="auto">
          <a:xfrm>
            <a:off x="2067859" y="5644845"/>
            <a:ext cx="1631306" cy="524851"/>
          </a:xfrm>
          <a:prstGeom prst="borderCallout1">
            <a:avLst>
              <a:gd name="adj1" fmla="val 52792"/>
              <a:gd name="adj2" fmla="val -597"/>
              <a:gd name="adj3" fmla="val -403321"/>
              <a:gd name="adj4" fmla="val -2543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Receiver sensitivity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>
            <a:off x="4237321" y="2085193"/>
            <a:ext cx="483533" cy="1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Line Callout 1 39"/>
          <p:cNvSpPr/>
          <p:nvPr/>
        </p:nvSpPr>
        <p:spPr bwMode="auto">
          <a:xfrm>
            <a:off x="4456583" y="5808519"/>
            <a:ext cx="2744237" cy="529936"/>
          </a:xfrm>
          <a:prstGeom prst="borderCallout1">
            <a:avLst>
              <a:gd name="adj1" fmla="val 45498"/>
              <a:gd name="adj2" fmla="val -833"/>
              <a:gd name="adj3" fmla="val -120422"/>
              <a:gd name="adj4" fmla="val -12009"/>
            </a:avLst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Higher transmission power </a:t>
            </a:r>
          </a:p>
          <a:p>
            <a:r>
              <a:rPr lang="en-US" sz="1400" dirty="0" smtClean="0">
                <a:latin typeface="Times"/>
              </a:rPr>
              <a:t>typically implies higher reliability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0800000" flipV="1">
            <a:off x="2680855" y="2088573"/>
            <a:ext cx="1174172" cy="976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Sensor Node Platform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Crossbow IRIS mote 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Two AA alkaline batteries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battery capacity = 2000 </a:t>
            </a:r>
            <a:r>
              <a:rPr lang="en-US" sz="1600" dirty="0" err="1" smtClean="0">
                <a:latin typeface="Times" pitchFamily="48" charset="0"/>
              </a:rPr>
              <a:t>mA</a:t>
            </a:r>
            <a:r>
              <a:rPr lang="en-US" sz="1600" dirty="0" smtClean="0">
                <a:latin typeface="Times" pitchFamily="48" charset="0"/>
              </a:rPr>
              <a:t>-h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Atmel ATmega1281 microcontroller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MTS400 sensor board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 smtClean="0">
                <a:latin typeface="Times" pitchFamily="48" charset="0"/>
              </a:rPr>
              <a:t>Sensirion</a:t>
            </a:r>
            <a:r>
              <a:rPr lang="en-US" sz="1600" dirty="0" smtClean="0">
                <a:latin typeface="Times" pitchFamily="48" charset="0"/>
              </a:rPr>
              <a:t> SHT1x temperature and humidity sensors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Atmel AT-86RF230 low power 2.4 GHz transceiver</a:t>
            </a:r>
          </a:p>
          <a:p>
            <a:pPr marL="1200150" lvl="2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Tunable Parameters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Processor voltage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Processor frequency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Sensing frequency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Packet size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Packet transmission interval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Transceiver transmission power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653941" y="1314450"/>
            <a:ext cx="2280384" cy="1720454"/>
            <a:chOff x="6349266" y="1641516"/>
            <a:chExt cx="2351926" cy="174581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5140" y="1641516"/>
              <a:ext cx="1895204" cy="133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349266" y="3048775"/>
              <a:ext cx="2351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Crossbow Mica2 mote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Design Space Cardinalities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|S| = 729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V</a:t>
            </a:r>
            <a:r>
              <a:rPr lang="en-US" sz="1600" i="1" baseline="-25000" dirty="0" err="1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{2.7, 3.3, 4} (volts)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F</a:t>
            </a:r>
            <a:r>
              <a:rPr lang="en-US" sz="1600" i="1" baseline="-25000" dirty="0" err="1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{4, 6, 8} (MHz)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{1, 2, 3} (samples per second)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{41, 56, 64} (bytes)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ti</a:t>
            </a:r>
            <a:r>
              <a:rPr lang="en-US" sz="1600" dirty="0" smtClean="0">
                <a:latin typeface="Times" pitchFamily="48" charset="0"/>
              </a:rPr>
              <a:t> = {60, 300, 600} (seconds)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tx</a:t>
            </a:r>
            <a:r>
              <a:rPr lang="en-US" sz="1600" dirty="0" smtClean="0">
                <a:latin typeface="Times" pitchFamily="48" charset="0"/>
              </a:rPr>
              <a:t> = {-17, -3, 1} (</a:t>
            </a:r>
            <a:r>
              <a:rPr lang="en-US" sz="1600" dirty="0" err="1" smtClean="0">
                <a:latin typeface="Times" pitchFamily="48" charset="0"/>
              </a:rPr>
              <a:t>dBm</a:t>
            </a:r>
            <a:r>
              <a:rPr lang="en-US" sz="1600" dirty="0" smtClean="0">
                <a:latin typeface="Times" pitchFamily="48" charset="0"/>
              </a:rPr>
              <a:t>)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|S| = 31,104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V</a:t>
            </a:r>
            <a:r>
              <a:rPr lang="en-US" sz="1600" i="1" baseline="-25000" dirty="0" err="1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{1.8, 2.7, 3.3, 4, 4.5, 5} (volts)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F</a:t>
            </a:r>
            <a:r>
              <a:rPr lang="en-US" sz="1600" i="1" baseline="-25000" dirty="0" err="1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{2, 4, 6, 8, 12, 16} (MHz)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{0.2, 0.5, 1, 2, 3, 4} (samples per second)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{32, 41, 56, 64, 100, 127} (bytes)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ti</a:t>
            </a:r>
            <a:r>
              <a:rPr lang="en-US" sz="1600" dirty="0" smtClean="0">
                <a:latin typeface="Times" pitchFamily="48" charset="0"/>
              </a:rPr>
              <a:t> = {10, 30, 60, 300, 600, 1200} (seconds)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tx</a:t>
            </a:r>
            <a:r>
              <a:rPr lang="en-US" sz="1600" dirty="0" smtClean="0">
                <a:latin typeface="Times" pitchFamily="48" charset="0"/>
              </a:rPr>
              <a:t> = {-17, -3, 1, 3} (</a:t>
            </a:r>
            <a:r>
              <a:rPr lang="en-US" sz="1600" dirty="0" err="1" smtClean="0">
                <a:latin typeface="Times" pitchFamily="48" charset="0"/>
              </a:rPr>
              <a:t>dBm</a:t>
            </a:r>
            <a:r>
              <a:rPr lang="en-US" sz="1600" dirty="0" smtClean="0">
                <a:latin typeface="Times" pitchFamily="48" charset="0"/>
              </a:rPr>
              <a:t>)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96791" y="1647825"/>
            <a:ext cx="2280384" cy="1720454"/>
            <a:chOff x="6349266" y="1641516"/>
            <a:chExt cx="2351926" cy="174581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5140" y="1641516"/>
              <a:ext cx="1895204" cy="133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349266" y="3048775"/>
              <a:ext cx="2351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Crossbow Mica2 mote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334005" y="90333"/>
            <a:ext cx="886195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020183"/>
            <a:ext cx="8458200" cy="54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WSN Applications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Security/defense system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Health care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Ambient conditions monitoring application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Algorithms implemented in C++ for comparison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solidFill>
                  <a:srgbClr val="7030A0"/>
                </a:solidFill>
                <a:latin typeface="Times" pitchFamily="48" charset="0"/>
              </a:rPr>
              <a:t>One-Shot </a:t>
            </a:r>
            <a:r>
              <a:rPr lang="en-US" sz="1600" dirty="0" smtClean="0">
                <a:latin typeface="Times" pitchFamily="48" charset="0"/>
              </a:rPr>
              <a:t>and other initial parameter settings as shown in Table below</a:t>
            </a: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i="1" dirty="0" smtClean="0">
              <a:solidFill>
                <a:srgbClr val="7030A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solidFill>
                  <a:srgbClr val="7030A0"/>
                </a:solidFill>
                <a:latin typeface="Times" pitchFamily="48" charset="0"/>
              </a:rPr>
              <a:t>Greedy algorithms</a:t>
            </a:r>
            <a:r>
              <a:rPr lang="en-US" sz="1600" dirty="0" smtClean="0">
                <a:latin typeface="Times" pitchFamily="48" charset="0"/>
              </a:rPr>
              <a:t> with different parameter arrangements and exploration orders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solidFill>
                  <a:srgbClr val="7030A0"/>
                </a:solidFill>
                <a:latin typeface="Times" pitchFamily="48" charset="0"/>
              </a:rPr>
              <a:t>Simulated annealing (SA) algorithm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400" dirty="0" smtClean="0">
                <a:latin typeface="Times" pitchFamily="48" charset="0"/>
              </a:rPr>
              <a:t>provides comparison of one-shot and greedy algorithms with another heuristic</a:t>
            </a: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3437" y="2963719"/>
          <a:ext cx="8073364" cy="23363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551"/>
                <a:gridCol w="69958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baseline="0" dirty="0" smtClean="0"/>
                        <a:t>I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Initial parameter settings from one-shot solution</a:t>
                      </a:r>
                      <a:endParaRPr lang="en-US" i="1" dirty="0"/>
                    </a:p>
                  </a:txBody>
                  <a:tcPr/>
                </a:tc>
              </a:tr>
              <a:tr h="48213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1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First parameter value for each tunable parameter</a:t>
                      </a:r>
                      <a:r>
                        <a:rPr lang="en-US" i="0" dirty="0" smtClean="0"/>
                        <a:t>,</a:t>
                      </a:r>
                      <a:r>
                        <a:rPr lang="en-US" i="0" baseline="0" dirty="0" smtClean="0"/>
                        <a:t> i.e.,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1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i="0" baseline="0" dirty="0" smtClean="0"/>
                        <a:t>= </a:t>
                      </a:r>
                      <a:r>
                        <a:rPr lang="en-US" i="1" baseline="0" dirty="0" smtClean="0"/>
                        <a:t>p</a:t>
                      </a:r>
                      <a:r>
                        <a:rPr lang="en-US" i="1" baseline="-25000" dirty="0" smtClean="0"/>
                        <a:t>i1</a:t>
                      </a:r>
                      <a:r>
                        <a:rPr lang="en-US" i="0" baseline="0" dirty="0" smtClean="0"/>
                        <a:t>, </a:t>
                      </a:r>
                      <a:r>
                        <a:rPr lang="en-US" i="1" baseline="0" dirty="0" err="1" smtClean="0"/>
                        <a:t>i</a:t>
                      </a:r>
                      <a:r>
                        <a:rPr lang="en-US" i="0" baseline="0" dirty="0" smtClean="0"/>
                        <a:t>={1,…,N}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2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Last parameter value for each tunable parameter, i.e.,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2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i="0" baseline="0" dirty="0" smtClean="0"/>
                        <a:t>= </a:t>
                      </a:r>
                      <a:r>
                        <a:rPr lang="en-US" i="1" baseline="0" dirty="0" smtClean="0"/>
                        <a:t>p</a:t>
                      </a:r>
                      <a:r>
                        <a:rPr lang="en-US" i="1" baseline="-25000" dirty="0" smtClean="0"/>
                        <a:t>in</a:t>
                      </a:r>
                      <a:r>
                        <a:rPr lang="en-US" i="0" baseline="0" dirty="0" smtClean="0"/>
                        <a:t>, </a:t>
                      </a:r>
                      <a:r>
                        <a:rPr lang="en-US" i="1" baseline="0" dirty="0" err="1" smtClean="0"/>
                        <a:t>i</a:t>
                      </a:r>
                      <a:r>
                        <a:rPr lang="en-US" i="0" baseline="0" dirty="0" smtClean="0"/>
                        <a:t>={1,…,N}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3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Middle parameter value for each tunable parameter,</a:t>
                      </a:r>
                      <a:r>
                        <a:rPr lang="en-US" baseline="0" dirty="0" smtClean="0"/>
                        <a:t> i.e.,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3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i="0" baseline="0" dirty="0" smtClean="0"/>
                        <a:t>= </a:t>
                      </a:r>
                      <a:r>
                        <a:rPr lang="en-US" i="0" baseline="0" dirty="0" smtClean="0">
                          <a:latin typeface="Arial" pitchFamily="34" charset="0"/>
                          <a:cs typeface="Arial" pitchFamily="34" charset="0"/>
                        </a:rPr>
                        <a:t>floor</a:t>
                      </a:r>
                      <a:r>
                        <a:rPr lang="en-US" i="0" baseline="0" dirty="0" smtClean="0"/>
                        <a:t>(</a:t>
                      </a:r>
                      <a:r>
                        <a:rPr lang="en-US" i="1" baseline="0" dirty="0" smtClean="0"/>
                        <a:t>p</a:t>
                      </a:r>
                      <a:r>
                        <a:rPr lang="en-US" i="1" baseline="-25000" dirty="0" smtClean="0"/>
                        <a:t>in</a:t>
                      </a:r>
                      <a:r>
                        <a:rPr lang="en-US" i="0" baseline="0" dirty="0" smtClean="0"/>
                        <a:t>/2)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4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Random value for</a:t>
                      </a:r>
                      <a:r>
                        <a:rPr lang="en-US" baseline="0" dirty="0" smtClean="0"/>
                        <a:t> each tunable parameter, i.e.,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1" baseline="-25000" dirty="0" smtClean="0"/>
                        <a:t>4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i="0" baseline="0" dirty="0" smtClean="0"/>
                        <a:t>= </a:t>
                      </a:r>
                      <a:r>
                        <a:rPr lang="en-US" i="1" baseline="0" dirty="0" err="1" smtClean="0"/>
                        <a:t>p</a:t>
                      </a:r>
                      <a:r>
                        <a:rPr lang="en-US" i="1" baseline="-25000" dirty="0" err="1" smtClean="0"/>
                        <a:t>iq</a:t>
                      </a:r>
                      <a:r>
                        <a:rPr lang="en-US" i="0" baseline="0" dirty="0" smtClean="0"/>
                        <a:t> : </a:t>
                      </a:r>
                      <a:r>
                        <a:rPr lang="en-US" i="1" baseline="0" dirty="0" smtClean="0"/>
                        <a:t>q</a:t>
                      </a:r>
                      <a:r>
                        <a:rPr lang="en-US" i="0" baseline="0" dirty="0" smtClean="0"/>
                        <a:t> = </a:t>
                      </a:r>
                      <a:r>
                        <a:rPr lang="en-US" i="0" baseline="0" dirty="0" smtClean="0">
                          <a:latin typeface="Arial" pitchFamily="34" charset="0"/>
                          <a:cs typeface="Arial" pitchFamily="34" charset="0"/>
                        </a:rPr>
                        <a:t>rand</a:t>
                      </a:r>
                      <a:r>
                        <a:rPr lang="en-US" i="0" baseline="0" dirty="0" smtClean="0"/>
                        <a:t>( ) % </a:t>
                      </a:r>
                      <a:r>
                        <a:rPr lang="en-US" i="1" baseline="0" dirty="0" smtClean="0"/>
                        <a:t>n</a:t>
                      </a:r>
                      <a:endParaRPr lang="en-US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/>
              <a:t>Results – Percentage Improvement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4"/>
            <a:ext cx="8458200" cy="519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Objective function value improvement attained by  </a:t>
            </a:r>
            <a:r>
              <a:rPr lang="en-US" sz="2000" b="1" i="1" dirty="0" smtClean="0">
                <a:latin typeface="Times" pitchFamily="48" charset="0"/>
              </a:rPr>
              <a:t>I</a:t>
            </a:r>
            <a:r>
              <a:rPr lang="en-US" sz="1800" dirty="0" smtClean="0">
                <a:latin typeface="Times" pitchFamily="48" charset="0"/>
              </a:rPr>
              <a:t> (one-shot) for |S| =  729</a:t>
            </a: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Objective function value attained by  </a:t>
            </a:r>
            <a:r>
              <a:rPr lang="en-US" sz="2000" b="1" i="1" dirty="0" smtClean="0">
                <a:latin typeface="Times" pitchFamily="48" charset="0"/>
              </a:rPr>
              <a:t>I</a:t>
            </a:r>
            <a:r>
              <a:rPr lang="en-US" sz="1800" dirty="0" smtClean="0">
                <a:latin typeface="Times" pitchFamily="48" charset="0"/>
              </a:rPr>
              <a:t> (one-shot) for |S| =  31,104</a:t>
            </a: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average percentage improvement attained by one-shot over all application domain and design spaces is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45%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One-shot operating state is within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6%</a:t>
            </a:r>
            <a:r>
              <a:rPr lang="en-US" sz="1800" dirty="0" smtClean="0">
                <a:latin typeface="Times" pitchFamily="48" charset="0"/>
              </a:rPr>
              <a:t> of the optimal on average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4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4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7917" y="1765877"/>
          <a:ext cx="7439892" cy="15111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6546"/>
                <a:gridCol w="1030456"/>
                <a:gridCol w="1051066"/>
                <a:gridCol w="1083905"/>
                <a:gridCol w="1007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1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2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3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4</a:t>
                      </a:r>
                      <a:endParaRPr lang="en-US" i="1" baseline="-25000" dirty="0"/>
                    </a:p>
                  </a:txBody>
                  <a:tcPr/>
                </a:tc>
              </a:tr>
              <a:tr h="3986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Security/Defense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155%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10%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57%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29%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Health Care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78%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31%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11%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Ambient Condition Monitoring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52%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20%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7%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35627" y="3892550"/>
          <a:ext cx="7439892" cy="1514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6546"/>
                <a:gridCol w="1030456"/>
                <a:gridCol w="1051066"/>
                <a:gridCol w="1083905"/>
                <a:gridCol w="1007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1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2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3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4</a:t>
                      </a:r>
                      <a:endParaRPr lang="en-US" i="1" baseline="-25000" dirty="0"/>
                    </a:p>
                  </a:txBody>
                  <a:tcPr/>
                </a:tc>
              </a:tr>
              <a:tr h="4021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Security/Defense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148%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0.3%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10%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92%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Health Care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73%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0.3%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10%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45%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Ambient Condition Monitoring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76%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51%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108%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444711" y="2170834"/>
            <a:ext cx="698789" cy="354158"/>
          </a:xfrm>
          <a:prstGeom prst="rect">
            <a:avLst/>
          </a:prstGeom>
          <a:solidFill>
            <a:srgbClr val="CB91DF">
              <a:alpha val="35000"/>
            </a:srgbClr>
          </a:solidFill>
          <a:ln w="19050" cap="flat" cmpd="sng" algn="ctr">
            <a:solidFill>
              <a:srgbClr val="CB91D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72420" y="4287116"/>
            <a:ext cx="698789" cy="354158"/>
          </a:xfrm>
          <a:prstGeom prst="rect">
            <a:avLst/>
          </a:prstGeom>
          <a:solidFill>
            <a:srgbClr val="CB91DF">
              <a:alpha val="35000"/>
            </a:srgbClr>
          </a:solidFill>
          <a:ln w="19050" cap="flat" cmpd="sng" algn="ctr">
            <a:solidFill>
              <a:srgbClr val="CB91D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9" grpId="0" uiExpand="1" animBg="1"/>
      <p:bldP spid="10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C:\ArslanMunir\ResearchWithAnnGordonRoss\WSNResearchWorkPapers\UBICOMM2010\UBICOMM2010Presentation\OneShot_NumbState_Varies_App1_Pres_S72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8059"/>
            <a:ext cx="9144000" cy="4434840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520"/>
            <a:ext cx="9093530" cy="931862"/>
          </a:xfrm>
        </p:spPr>
        <p:txBody>
          <a:bodyPr/>
          <a:lstStyle/>
          <a:p>
            <a:r>
              <a:rPr lang="en-US" dirty="0" smtClean="0"/>
              <a:t>Results – Security/Defense System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38441" y="5643940"/>
            <a:ext cx="7659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Objective function value normalized to the optimal solution for a varying number of states explored for One-Shot, greedy, and SA algorithms for a security/defense system where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l</a:t>
            </a:r>
            <a:r>
              <a:rPr lang="en-US" sz="1600" dirty="0" smtClean="0">
                <a:latin typeface="Tahoma" pitchFamily="48" charset="0"/>
              </a:rPr>
              <a:t>=0.25,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=0.35,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latin typeface="Tahoma" pitchFamily="48" charset="0"/>
              </a:rPr>
              <a:t>=0.4, |S| = 729.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>
            <a:off x="209550" y="2514180"/>
            <a:ext cx="5993823" cy="33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>
            <a:off x="5756565" y="2286000"/>
            <a:ext cx="284909" cy="212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20882" y="1307749"/>
            <a:ext cx="256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One-Shot’s solution is within 1.8% of the optimal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868874" y="1752198"/>
            <a:ext cx="342417" cy="305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654941" y="1073756"/>
            <a:ext cx="487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Greedy algorithm with ascending order of parameter exploration and initial value setting I</a:t>
            </a:r>
            <a:r>
              <a:rPr lang="en-US" sz="1800" b="1" i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endParaRPr lang="en-US" sz="1800" b="1" i="1" baseline="-250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02" y="1699063"/>
            <a:ext cx="227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SA algorithm with initial value setting I</a:t>
            </a:r>
            <a:r>
              <a:rPr lang="en-US" sz="1800" b="1" i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4</a:t>
            </a:r>
            <a:endParaRPr lang="en-US" sz="1800" b="1" i="1" baseline="-25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7064" y="1083665"/>
            <a:ext cx="338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GD and SA requires more design space exploration to achieve equivalent or better quality solution than One-Shot’s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634958" y="2083498"/>
            <a:ext cx="579878" cy="191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V="1">
            <a:off x="2098601" y="2224018"/>
            <a:ext cx="334123" cy="2502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V="1">
            <a:off x="5527964" y="2348345"/>
            <a:ext cx="249382" cy="103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1"/>
      <p:bldP spid="31" grpId="0"/>
      <p:bldP spid="34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C:\ArslanMunir\ResearchWithAnnGordonRoss\WSNResearchWorkPapers\UBICOMM2010\UBICOMM2010Presentation\OneShot_NumbState_Varies_App2_Pres_S311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3535"/>
            <a:ext cx="9144000" cy="4434840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520"/>
            <a:ext cx="9093530" cy="931862"/>
          </a:xfrm>
        </p:spPr>
        <p:txBody>
          <a:bodyPr/>
          <a:lstStyle/>
          <a:p>
            <a:r>
              <a:rPr lang="en-US" dirty="0" smtClean="0"/>
              <a:t>Results – Health Care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38441" y="5643940"/>
            <a:ext cx="7659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Objective function value normalized to the optimal solution for a varying number of states explored for One-Shot, greedy, and SA algorithms for a health care application where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l</a:t>
            </a:r>
            <a:r>
              <a:rPr lang="en-US" sz="1600" dirty="0" smtClean="0">
                <a:latin typeface="Tahoma" pitchFamily="48" charset="0"/>
              </a:rPr>
              <a:t>=0.25,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=0.35,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latin typeface="Tahoma" pitchFamily="48" charset="0"/>
              </a:rPr>
              <a:t>=0.4, |S| = 31,104.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4601384" y="2356571"/>
            <a:ext cx="581514" cy="315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70540" y="1255434"/>
            <a:ext cx="369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GD</a:t>
            </a:r>
            <a:r>
              <a:rPr lang="en-US" sz="1800" b="1" i="1" baseline="30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asc</a:t>
            </a:r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converges to a lower quality solution than the One-Shot solution after exploring 8 states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>
            <a:off x="167986" y="2462226"/>
            <a:ext cx="5993823" cy="33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41665" y="1245403"/>
            <a:ext cx="256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One-Shot’s solution is within 1.5% of the optimal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2119384" y="2182454"/>
            <a:ext cx="334123" cy="2502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15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C:\ArslanMunir\ResearchWithAnnGordonRoss\WSNResearchWorkPapers\UBICOMM2010\UBICOMM2010Presentation\OneShot_NumbState_Varies_App3_Pres_S72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580"/>
            <a:ext cx="9144000" cy="4434840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239520"/>
            <a:ext cx="9093530" cy="931862"/>
          </a:xfrm>
        </p:spPr>
        <p:txBody>
          <a:bodyPr/>
          <a:lstStyle/>
          <a:p>
            <a:r>
              <a:rPr lang="en-US" sz="3200" dirty="0" smtClean="0"/>
              <a:t>Results – Ambient Conditions Monitoring Application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38441" y="5643940"/>
            <a:ext cx="7659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Objective function value normalized to the optimal solution for a varying number of states explored for One-Shot, greedy, and SA algorithms for an ambient conditions monitoring application where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l</a:t>
            </a:r>
            <a:r>
              <a:rPr lang="en-US" sz="1600" dirty="0" smtClean="0">
                <a:latin typeface="Tahoma" pitchFamily="48" charset="0"/>
              </a:rPr>
              <a:t>=0.4,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latin typeface="Tahoma" pitchFamily="48" charset="0"/>
              </a:rPr>
              <a:t>=0.1, |S| = 729.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rot="10800000">
            <a:off x="178377" y="2566136"/>
            <a:ext cx="5993823" cy="33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66357" y="1224621"/>
            <a:ext cx="303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One-Shot’s solution is within 8% of the optimal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1947933" y="2104522"/>
            <a:ext cx="697806" cy="250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256588" y="992834"/>
            <a:ext cx="30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GD and SA surpass One-Shot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5238164" y="1872735"/>
            <a:ext cx="697806" cy="250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10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74747"/>
            <a:ext cx="8861950" cy="1143000"/>
          </a:xfrm>
        </p:spPr>
        <p:txBody>
          <a:bodyPr/>
          <a:lstStyle/>
          <a:p>
            <a:r>
              <a:rPr lang="en-US" sz="3600" dirty="0" smtClean="0"/>
              <a:t>Results – Data Memory and Execution Time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02531" y="989011"/>
            <a:ext cx="8789069" cy="54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Data memory requirements for One-Shot and greedy- and SA-based optimizations</a:t>
            </a: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latin typeface="Times" pitchFamily="48" charset="0"/>
              </a:rPr>
              <a:t>       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latin typeface="Times" pitchFamily="48" charset="0"/>
              </a:rPr>
              <a:t>                          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b="1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b="1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b="1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latin typeface="Times" pitchFamily="48" charset="0"/>
              </a:rPr>
              <a:t>            N: Number of tunable parameters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latin typeface="Times" pitchFamily="48" charset="0"/>
              </a:rPr>
              <a:t>            m: Number of application metrics</a:t>
            </a: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800" b="1" dirty="0" smtClean="0">
                <a:latin typeface="Times" pitchFamily="48" charset="0"/>
              </a:rPr>
              <a:t>          </a:t>
            </a:r>
            <a:r>
              <a:rPr lang="en-US" sz="1600" b="1" dirty="0" smtClean="0">
                <a:latin typeface="Times" pitchFamily="48" charset="0"/>
              </a:rPr>
              <a:t>|S|: Design space cardinality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One-Shot requires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204%</a:t>
            </a:r>
            <a:r>
              <a:rPr lang="en-US" sz="1800" dirty="0" smtClean="0">
                <a:latin typeface="Times" pitchFamily="48" charset="0"/>
              </a:rPr>
              <a:t> and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458%</a:t>
            </a:r>
            <a:r>
              <a:rPr lang="en-US" sz="1800" dirty="0" smtClean="0">
                <a:latin typeface="Times" pitchFamily="48" charset="0"/>
              </a:rPr>
              <a:t> less memory on average as compared to greedy- and SA-based design space exploration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Execution time for One-Shot and greedy- and SA-based dynamic optimizations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One-Shot solution requires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18%</a:t>
            </a:r>
            <a:r>
              <a:rPr lang="en-US" sz="1800" dirty="0" smtClean="0">
                <a:latin typeface="Times" pitchFamily="48" charset="0"/>
              </a:rPr>
              <a:t> less execution time on average as compared to greedy- and SA-based dynamic optimizations</a:t>
            </a:r>
            <a:endParaRPr lang="en-US" sz="14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4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1" y="1359762"/>
          <a:ext cx="4779817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9527"/>
                <a:gridCol w="920475"/>
                <a:gridCol w="812643"/>
                <a:gridCol w="827073"/>
                <a:gridCol w="8000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|S|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(N, 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One-Shot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(N, 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One-Shot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729; </a:t>
                      </a:r>
                      <a:r>
                        <a:rPr lang="en-US" b="1" i="0" baseline="0" dirty="0" smtClean="0"/>
                        <a:t>31,104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(3, 2)</a:t>
                      </a:r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150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(6, 3)</a:t>
                      </a:r>
                      <a:endParaRPr lang="en-US" b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248 B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729; 31,104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(3, 3)</a:t>
                      </a:r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188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(6, 6)</a:t>
                      </a:r>
                      <a:endParaRPr lang="en-US" b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416 B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41371" y="1385744"/>
          <a:ext cx="329738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01"/>
                <a:gridCol w="1080655"/>
                <a:gridCol w="11118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|S|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GD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458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514 B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81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528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582</a:t>
                      </a:r>
                      <a:r>
                        <a:rPr lang="en-US" i="0" baseline="0" dirty="0" smtClean="0"/>
                        <a:t> B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729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574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624</a:t>
                      </a:r>
                      <a:r>
                        <a:rPr lang="en-US" i="0" baseline="0" dirty="0" smtClean="0"/>
                        <a:t> B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31,104</a:t>
                      </a:r>
                      <a:endParaRPr lang="en-US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870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920 B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46,656</a:t>
                      </a:r>
                      <a:endParaRPr lang="en-US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886 B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936 B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1388" y="4676199"/>
          <a:ext cx="7590558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7249"/>
                <a:gridCol w="1111827"/>
                <a:gridCol w="2244437"/>
                <a:gridCol w="2202872"/>
                <a:gridCol w="11741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|S|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One-Shot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GD (after 10 states)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SA (after 10 states)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ES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729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1.66 ms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0.887 ms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2.76 ms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29.526 ms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31,104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1.66 ms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1.33 ms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2.88 ms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2.765 s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rot="5400000">
            <a:off x="8024562" y="4421575"/>
            <a:ext cx="277896" cy="217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52755" y="4023568"/>
            <a:ext cx="254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ES: Exhaustive Search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426" y="209701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425865"/>
            <a:ext cx="8389937" cy="5053013"/>
          </a:xfrm>
        </p:spPr>
        <p:txBody>
          <a:bodyPr/>
          <a:lstStyle/>
          <a:p>
            <a:r>
              <a:rPr lang="en-US" sz="1800" dirty="0" smtClean="0"/>
              <a:t>We proposed </a:t>
            </a:r>
            <a:r>
              <a:rPr lang="en-US" sz="1800" b="1" i="1" dirty="0" smtClean="0">
                <a:solidFill>
                  <a:srgbClr val="7030A0"/>
                </a:solidFill>
              </a:rPr>
              <a:t>One-Shot</a:t>
            </a:r>
            <a:r>
              <a:rPr lang="en-US" sz="1800" dirty="0" smtClean="0"/>
              <a:t> – a dynamic optimization methodology for highly constrained WSNs that provides a high-quality operating state using intelligent initial tunable parameter value settings</a:t>
            </a:r>
          </a:p>
          <a:p>
            <a:r>
              <a:rPr lang="en-US" sz="1800" dirty="0" smtClean="0"/>
              <a:t>We proposed an </a:t>
            </a:r>
            <a:r>
              <a:rPr lang="en-US" sz="1800" b="1" i="1" dirty="0" smtClean="0">
                <a:solidFill>
                  <a:srgbClr val="7030A0"/>
                </a:solidFill>
              </a:rPr>
              <a:t>application metric estimation 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7030A0"/>
                </a:solidFill>
              </a:rPr>
              <a:t>      model</a:t>
            </a:r>
            <a:r>
              <a:rPr lang="en-US" sz="1800" dirty="0" smtClean="0"/>
              <a:t> that is leveraged by One-Shot to estimate </a:t>
            </a:r>
          </a:p>
          <a:p>
            <a:pPr>
              <a:buNone/>
            </a:pPr>
            <a:r>
              <a:rPr lang="en-US" sz="1800" smtClean="0"/>
              <a:t>      high-level </a:t>
            </a:r>
            <a:r>
              <a:rPr lang="en-US" sz="1800" dirty="0" smtClean="0"/>
              <a:t>metrics from sensor node parameters</a:t>
            </a:r>
          </a:p>
          <a:p>
            <a:r>
              <a:rPr lang="en-US" sz="1800" dirty="0" smtClean="0"/>
              <a:t>The percentage improvement attained by One-Shot </a:t>
            </a:r>
          </a:p>
          <a:p>
            <a:pPr>
              <a:buNone/>
            </a:pPr>
            <a:r>
              <a:rPr lang="en-US" sz="1800" dirty="0" smtClean="0"/>
              <a:t>      over other initial parameter settings was as high </a:t>
            </a:r>
          </a:p>
          <a:p>
            <a:pPr>
              <a:buNone/>
            </a:pPr>
            <a:r>
              <a:rPr lang="en-US" sz="1800" dirty="0" smtClean="0"/>
              <a:t>      as </a:t>
            </a:r>
            <a:r>
              <a:rPr lang="en-US" sz="1800" b="1" dirty="0" smtClean="0">
                <a:solidFill>
                  <a:srgbClr val="FF0000"/>
                </a:solidFill>
              </a:rPr>
              <a:t>155%</a:t>
            </a:r>
          </a:p>
          <a:p>
            <a:r>
              <a:rPr lang="en-US" sz="1800" dirty="0" smtClean="0"/>
              <a:t>One-Shot solution was within </a:t>
            </a:r>
            <a:r>
              <a:rPr lang="en-US" sz="1800" b="1" dirty="0" smtClean="0">
                <a:solidFill>
                  <a:srgbClr val="FF0000"/>
                </a:solidFill>
              </a:rPr>
              <a:t>6%</a:t>
            </a:r>
            <a:r>
              <a:rPr lang="en-US" sz="1800" dirty="0" smtClean="0"/>
              <a:t> of the optimal </a:t>
            </a:r>
          </a:p>
          <a:p>
            <a:pPr>
              <a:buNone/>
            </a:pPr>
            <a:r>
              <a:rPr lang="en-US" sz="1800" dirty="0" smtClean="0"/>
              <a:t>      solution on average</a:t>
            </a:r>
          </a:p>
          <a:p>
            <a:r>
              <a:rPr lang="en-US" sz="1800" dirty="0" smtClean="0"/>
              <a:t>One-Shot used </a:t>
            </a:r>
            <a:r>
              <a:rPr lang="en-US" sz="1800" b="1" dirty="0" smtClean="0">
                <a:solidFill>
                  <a:srgbClr val="FF0000"/>
                </a:solidFill>
              </a:rPr>
              <a:t>204%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0000"/>
                </a:solidFill>
              </a:rPr>
              <a:t>458%</a:t>
            </a:r>
            <a:r>
              <a:rPr lang="en-US" sz="1800" dirty="0" smtClean="0"/>
              <a:t> less memory as compared to the greedy- and SA-based methodologies</a:t>
            </a:r>
          </a:p>
          <a:p>
            <a:r>
              <a:rPr lang="en-US" sz="1800" dirty="0" smtClean="0"/>
              <a:t>One-Shot required </a:t>
            </a:r>
            <a:r>
              <a:rPr lang="en-US" sz="1800" b="1" dirty="0" smtClean="0">
                <a:solidFill>
                  <a:srgbClr val="FF0000"/>
                </a:solidFill>
              </a:rPr>
              <a:t>18%</a:t>
            </a:r>
            <a:r>
              <a:rPr lang="en-US" sz="1800" dirty="0" smtClean="0"/>
              <a:t> less execution time on average as compared to the greedy- and SA-based methodologies</a:t>
            </a:r>
          </a:p>
          <a:p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453" y="2098965"/>
            <a:ext cx="3083166" cy="24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472145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26522"/>
            <a:ext cx="7772400" cy="1143000"/>
          </a:xfrm>
        </p:spPr>
        <p:txBody>
          <a:bodyPr/>
          <a:lstStyle/>
          <a:p>
            <a:r>
              <a:rPr lang="en-US" dirty="0" smtClean="0"/>
              <a:t>Proliferation of </a:t>
            </a:r>
            <a:r>
              <a:rPr lang="en-US" dirty="0" err="1" smtClean="0"/>
              <a:t>WSNs</a:t>
            </a:r>
            <a:endParaRPr lang="en-US" dirty="0" smtClean="0"/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173192"/>
            <a:ext cx="8458200" cy="520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77186" name="Picture 2" descr="C:\Users\arslan\AppData\Local\Microsoft\Windows\Temporary Internet Files\Content.IE5\J2BV39EJ\MPj042242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36" y="2638606"/>
            <a:ext cx="2010890" cy="1446898"/>
          </a:xfrm>
          <a:prstGeom prst="rect">
            <a:avLst/>
          </a:prstGeom>
          <a:noFill/>
        </p:spPr>
      </p:pic>
      <p:pic>
        <p:nvPicPr>
          <p:cNvPr id="568330" name="Picture 10" descr="C:\Users\arslan\AppData\Local\Microsoft\Windows\Temporary Internet Files\Content.IE5\8Y280A0P\MPj040046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2269" y="2821727"/>
            <a:ext cx="1887636" cy="2415395"/>
          </a:xfrm>
          <a:prstGeom prst="rect">
            <a:avLst/>
          </a:prstGeom>
          <a:noFill/>
        </p:spPr>
      </p:pic>
      <p:pic>
        <p:nvPicPr>
          <p:cNvPr id="568331" name="Picture 11" descr="C:\Users\arslan\AppData\Local\Microsoft\Windows\Temporary Internet Files\Content.IE5\M1T7DG1W\MCj041585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587" y="2666449"/>
            <a:ext cx="1586606" cy="1348986"/>
          </a:xfrm>
          <a:prstGeom prst="rect">
            <a:avLst/>
          </a:prstGeom>
          <a:noFill/>
        </p:spPr>
      </p:pic>
      <p:pic>
        <p:nvPicPr>
          <p:cNvPr id="568338" name="Picture 18" descr="C:\Users\arslan\AppData\Local\Microsoft\Windows\Temporary Internet Files\Content.IE5\J2BV39EJ\MCj023353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2927" y="3879649"/>
            <a:ext cx="1334038" cy="1426484"/>
          </a:xfrm>
          <a:prstGeom prst="rect">
            <a:avLst/>
          </a:prstGeom>
          <a:noFill/>
        </p:spPr>
      </p:pic>
      <p:pic>
        <p:nvPicPr>
          <p:cNvPr id="568346" name="Picture 26" descr="C:\Users\arslan\AppData\Local\Microsoft\Windows\Temporary Internet Files\Content.IE5\J2BV39EJ\MCj033172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5710" y="2079854"/>
            <a:ext cx="1437545" cy="140322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84662" y="1554636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Security and </a:t>
            </a:r>
          </a:p>
          <a:p>
            <a:r>
              <a:rPr lang="en-US" sz="1400" b="1" dirty="0" smtClean="0"/>
              <a:t>Defense Systems</a:t>
            </a:r>
            <a:endParaRPr lang="en-US" sz="1400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rot="16200000" flipH="1">
            <a:off x="996355" y="2222190"/>
            <a:ext cx="517581" cy="319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66276" y="162077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Health Care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82196" y="1442498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Ambient conditions </a:t>
            </a:r>
          </a:p>
          <a:p>
            <a:r>
              <a:rPr lang="en-US" sz="1400" b="1" dirty="0" smtClean="0"/>
              <a:t>monitoring e.g. </a:t>
            </a:r>
          </a:p>
          <a:p>
            <a:r>
              <a:rPr lang="en-US" sz="1400" b="1" dirty="0" smtClean="0"/>
              <a:t>forest fire detection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618571" y="1560392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Industrial </a:t>
            </a:r>
          </a:p>
          <a:p>
            <a:r>
              <a:rPr lang="en-US" sz="1400" b="1" dirty="0" smtClean="0"/>
              <a:t>Automation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83552" y="432947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Logistics</a:t>
            </a:r>
            <a:endParaRPr lang="en-US" sz="1400" b="1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16200000" flipH="1">
            <a:off x="3049437" y="1954771"/>
            <a:ext cx="419821" cy="376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7405779" y="2455108"/>
            <a:ext cx="592348" cy="169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16200000" flipH="1">
            <a:off x="5357006" y="2243762"/>
            <a:ext cx="583722" cy="273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631057" y="4512504"/>
            <a:ext cx="741873" cy="15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98407"/>
            <a:ext cx="7772400" cy="984850"/>
          </a:xfrm>
        </p:spPr>
        <p:txBody>
          <a:bodyPr/>
          <a:lstStyle/>
          <a:p>
            <a:r>
              <a:rPr lang="en-US" dirty="0" smtClean="0"/>
              <a:t>WSN Design Challenges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63538" y="5747114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3484" y="1078303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WSN </a:t>
            </a:r>
          </a:p>
          <a:p>
            <a:r>
              <a:rPr lang="en-US" sz="1800" b="1" dirty="0" smtClean="0">
                <a:latin typeface="Times"/>
              </a:rPr>
              <a:t>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58" y="2597579"/>
            <a:ext cx="13500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DB22A6"/>
                </a:solidFill>
              </a:rPr>
              <a:t>Challenges</a:t>
            </a:r>
            <a:endParaRPr lang="en-US" sz="1700" b="1" dirty="0">
              <a:solidFill>
                <a:srgbClr val="DB22A6"/>
              </a:solidFill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1466491" y="3692114"/>
            <a:ext cx="2889849" cy="750498"/>
          </a:xfrm>
          <a:prstGeom prst="borderCallout1">
            <a:avLst>
              <a:gd name="adj1" fmla="val 52792"/>
              <a:gd name="adj2" fmla="val -597"/>
              <a:gd name="adj3" fmla="val -96726"/>
              <a:gd name="adj4" fmla="val -1024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Meeting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application requirements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e.g., reliability, lifetime, throughput,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delay (responsiveness), etc.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1446362" y="4891176"/>
            <a:ext cx="2547669" cy="474453"/>
          </a:xfrm>
          <a:prstGeom prst="borderCallout1">
            <a:avLst>
              <a:gd name="adj1" fmla="val 52792"/>
              <a:gd name="adj2" fmla="val -597"/>
              <a:gd name="adj3" fmla="val -400426"/>
              <a:gd name="adj4" fmla="val -14208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requirements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change over 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>
            <a:off x="1400352" y="5762452"/>
            <a:ext cx="2826591" cy="460077"/>
          </a:xfrm>
          <a:prstGeom prst="borderCallout1">
            <a:avLst>
              <a:gd name="adj1" fmla="val 52792"/>
              <a:gd name="adj2" fmla="val -597"/>
              <a:gd name="adj3" fmla="val -600421"/>
              <a:gd name="adj4" fmla="val -1538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Environmental conditions (stimuli)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change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over 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953218" y="2298943"/>
            <a:ext cx="474456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7778" name="Picture 2" descr="C:\Users\arslan\AppData\Local\Microsoft\Windows\Temporary Internet Files\Content.IE5\J2BV39EJ\MCj04415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111" y="1250831"/>
            <a:ext cx="878717" cy="930394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 bwMode="auto">
          <a:xfrm>
            <a:off x="1915066" y="2777706"/>
            <a:ext cx="2855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 rot="2611058">
            <a:off x="3056176" y="2509772"/>
            <a:ext cx="543901" cy="549302"/>
            <a:chOff x="1001485" y="1567544"/>
            <a:chExt cx="866900" cy="866900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991589" y="2000993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1001485" y="1999014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2529873" y="2215132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Failure to meet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891182" y="2510285"/>
            <a:ext cx="1466486" cy="534838"/>
          </a:xfrm>
          <a:prstGeom prst="rect">
            <a:avLst/>
          </a:prstGeom>
          <a:solidFill>
            <a:srgbClr val="00B05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Catastrophic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Consequences</a:t>
            </a:r>
          </a:p>
        </p:txBody>
      </p:sp>
      <p:sp>
        <p:nvSpPr>
          <p:cNvPr id="25" name="Line Callout 1 24"/>
          <p:cNvSpPr/>
          <p:nvPr/>
        </p:nvSpPr>
        <p:spPr bwMode="auto">
          <a:xfrm>
            <a:off x="6742975" y="1423362"/>
            <a:ext cx="2211239" cy="877019"/>
          </a:xfrm>
          <a:prstGeom prst="borderCallout1">
            <a:avLst>
              <a:gd name="adj1" fmla="val 52792"/>
              <a:gd name="adj2" fmla="val -597"/>
              <a:gd name="adj3" fmla="val 111703"/>
              <a:gd name="adj4" fmla="val -18011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Forest fire could spread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ncontrollably in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of a forest fire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detection application</a:t>
            </a:r>
          </a:p>
        </p:txBody>
      </p:sp>
      <p:sp>
        <p:nvSpPr>
          <p:cNvPr id="26" name="Line Callout 1 25"/>
          <p:cNvSpPr/>
          <p:nvPr/>
        </p:nvSpPr>
        <p:spPr bwMode="auto">
          <a:xfrm>
            <a:off x="6596342" y="4318960"/>
            <a:ext cx="2219864" cy="434195"/>
          </a:xfrm>
          <a:prstGeom prst="borderCallout1">
            <a:avLst>
              <a:gd name="adj1" fmla="val 52792"/>
              <a:gd name="adj2" fmla="val -597"/>
              <a:gd name="adj3" fmla="val -274984"/>
              <a:gd name="adj4" fmla="val -3123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Loss of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life in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the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of health care application</a:t>
            </a:r>
          </a:p>
        </p:txBody>
      </p:sp>
      <p:sp>
        <p:nvSpPr>
          <p:cNvPr id="27" name="Line Callout 1 26"/>
          <p:cNvSpPr/>
          <p:nvPr/>
        </p:nvSpPr>
        <p:spPr bwMode="auto">
          <a:xfrm>
            <a:off x="6558961" y="5348377"/>
            <a:ext cx="2214113" cy="437073"/>
          </a:xfrm>
          <a:prstGeom prst="borderCallout1">
            <a:avLst>
              <a:gd name="adj1" fmla="val 52792"/>
              <a:gd name="adj2" fmla="val -597"/>
              <a:gd name="adj3" fmla="val -497880"/>
              <a:gd name="adj4" fmla="val -36328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Major disasters in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of defense systems</a:t>
            </a:r>
          </a:p>
        </p:txBody>
      </p:sp>
      <p:pic>
        <p:nvPicPr>
          <p:cNvPr id="587781" name="Picture 5" descr="C:\Users\arslan\AppData\Local\Microsoft\Windows\Temporary Internet Files\Content.IE5\J2BV39EJ\MPj040191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177" y="1433500"/>
            <a:ext cx="1343989" cy="895629"/>
          </a:xfrm>
          <a:prstGeom prst="rect">
            <a:avLst/>
          </a:prstGeom>
          <a:noFill/>
        </p:spPr>
      </p:pic>
      <p:pic>
        <p:nvPicPr>
          <p:cNvPr id="58778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6007" y="4796286"/>
            <a:ext cx="1400889" cy="11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6" name="Picture 20" descr="C:\Users\arslan\AppData\Local\Microsoft\Windows\Temporary Internet Files\Content.IE5\J2BV39EJ\MCj029571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7010" y="2958977"/>
            <a:ext cx="1516525" cy="1136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4" grpId="0" animBg="1"/>
      <p:bldP spid="15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35148"/>
            <a:ext cx="7772400" cy="1143000"/>
          </a:xfrm>
        </p:spPr>
        <p:txBody>
          <a:bodyPr/>
          <a:lstStyle/>
          <a:p>
            <a:r>
              <a:rPr lang="en-US" dirty="0" smtClean="0"/>
              <a:t>Sensor Node Tunable Parameters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0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415" y="4632366"/>
            <a:ext cx="1895204" cy="13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5541" y="6039625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Crossbow Mica2 mote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27827" y="1325952"/>
            <a:ext cx="1914524" cy="1009650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Commercial </a:t>
            </a:r>
          </a:p>
          <a:p>
            <a:r>
              <a:rPr lang="en-US" sz="1400" b="1" dirty="0" smtClean="0">
                <a:latin typeface="Times"/>
              </a:rPr>
              <a:t>off-the-shelf </a:t>
            </a:r>
          </a:p>
          <a:p>
            <a:r>
              <a:rPr lang="en-US" sz="1400" b="1" dirty="0" smtClean="0">
                <a:latin typeface="Times"/>
              </a:rPr>
              <a:t>sensor nodes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667829" y="1518250"/>
            <a:ext cx="2215385" cy="1069674"/>
          </a:xfrm>
          <a:prstGeom prst="wedgeRectCallout">
            <a:avLst>
              <a:gd name="adj1" fmla="val -73158"/>
              <a:gd name="adj2" fmla="val -2169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Characteristics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Generic Design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Not Application Specific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Few Tunable Parameters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019245" y="4244178"/>
            <a:ext cx="1104179" cy="759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70972" y="3851256"/>
            <a:ext cx="1743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Processor Voltage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09762" y="3762116"/>
            <a:ext cx="201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Processor Frequency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9324" y="4478108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Sensing Frequency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0271" y="4233693"/>
            <a:ext cx="247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Radio Transmission Power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27854" y="3054770"/>
            <a:ext cx="2129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Tunable Parameters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4088923" y="4347700"/>
            <a:ext cx="767754" cy="439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216989" y="4787642"/>
            <a:ext cx="1388855" cy="405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0800000" flipV="1">
            <a:off x="4827921" y="4494343"/>
            <a:ext cx="977656" cy="2645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7" grpId="0"/>
      <p:bldP spid="18" grpId="0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35148"/>
            <a:ext cx="7772400" cy="1143000"/>
          </a:xfrm>
        </p:spPr>
        <p:txBody>
          <a:bodyPr/>
          <a:lstStyle/>
          <a:p>
            <a:r>
              <a:rPr lang="en-US" dirty="0" smtClean="0"/>
              <a:t>Parameter Optimization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31652" y="1216325"/>
            <a:ext cx="1820173" cy="1268083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Parameter </a:t>
            </a:r>
          </a:p>
          <a:p>
            <a:r>
              <a:rPr lang="en-US" sz="1800" b="1" dirty="0" smtClean="0">
                <a:latin typeface="Times"/>
              </a:rPr>
              <a:t>Tuning </a:t>
            </a:r>
          </a:p>
          <a:p>
            <a:r>
              <a:rPr lang="en-US" sz="1800" b="1" dirty="0" smtClean="0">
                <a:latin typeface="Times"/>
              </a:rPr>
              <a:t>(Optimization)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237227" y="1578634"/>
            <a:ext cx="2111869" cy="897236"/>
          </a:xfrm>
          <a:prstGeom prst="wedgeRectCallout">
            <a:avLst>
              <a:gd name="adj1" fmla="val -73158"/>
              <a:gd name="adj2" fmla="val -2169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Determine appropriate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parameter values (i.e.,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operating state)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to meet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requirements</a:t>
            </a:r>
          </a:p>
        </p:txBody>
      </p:sp>
      <p:pic>
        <p:nvPicPr>
          <p:cNvPr id="580612" name="Picture 4" descr="C:\Users\arslan\AppData\Local\Microsoft\Windows\Temporary Internet Files\Content.IE5\8Y280A0P\MCj04122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506" y="4592585"/>
            <a:ext cx="1554667" cy="1287274"/>
          </a:xfrm>
          <a:prstGeom prst="rect">
            <a:avLst/>
          </a:prstGeom>
          <a:noFill/>
        </p:spPr>
      </p:pic>
      <p:pic>
        <p:nvPicPr>
          <p:cNvPr id="580617" name="Picture 9" descr="C:\Users\arslan\AppData\Local\Microsoft\Windows\Temporary Internet Files\Content.IE5\8Y280A0P\MCj023147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100" y="2579289"/>
            <a:ext cx="2354545" cy="160649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190201" y="2916747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Line Callout 1 26"/>
          <p:cNvSpPr/>
          <p:nvPr/>
        </p:nvSpPr>
        <p:spPr bwMode="auto">
          <a:xfrm>
            <a:off x="2587923" y="3899140"/>
            <a:ext cx="3187678" cy="508958"/>
          </a:xfrm>
          <a:prstGeom prst="borderCallout1">
            <a:avLst>
              <a:gd name="adj1" fmla="val 52792"/>
              <a:gd name="adj2" fmla="val -597"/>
              <a:gd name="adj3" fmla="val -110518"/>
              <a:gd name="adj4" fmla="val -2199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managers typically </a:t>
            </a:r>
            <a:r>
              <a:rPr lang="en-US" sz="1400" dirty="0" smtClean="0">
                <a:latin typeface="Times"/>
              </a:rPr>
              <a:t>non-experts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e.g. agriculturist, biologist, etc.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Line Callout 1 28"/>
          <p:cNvSpPr/>
          <p:nvPr/>
        </p:nvSpPr>
        <p:spPr bwMode="auto">
          <a:xfrm>
            <a:off x="2585049" y="4853797"/>
            <a:ext cx="3187678" cy="405442"/>
          </a:xfrm>
          <a:prstGeom prst="borderCallout1">
            <a:avLst>
              <a:gd name="adj1" fmla="val 52792"/>
              <a:gd name="adj2" fmla="val -597"/>
              <a:gd name="adj3" fmla="val -371644"/>
              <a:gd name="adj4" fmla="val -2542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Cumbersome and time consuming task</a:t>
            </a:r>
          </a:p>
        </p:txBody>
      </p:sp>
      <p:sp>
        <p:nvSpPr>
          <p:cNvPr id="30" name="Line Callout 1 29"/>
          <p:cNvSpPr/>
          <p:nvPr/>
        </p:nvSpPr>
        <p:spPr bwMode="auto">
          <a:xfrm>
            <a:off x="2467871" y="5765320"/>
            <a:ext cx="2935401" cy="492315"/>
          </a:xfrm>
          <a:prstGeom prst="borderCallout1">
            <a:avLst>
              <a:gd name="adj1" fmla="val 52792"/>
              <a:gd name="adj2" fmla="val -597"/>
              <a:gd name="adj3" fmla="val -485044"/>
              <a:gd name="adj4" fmla="val -2757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Optimal parameter value selection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given a </a:t>
            </a:r>
            <a:r>
              <a:rPr lang="en-US" sz="1400" dirty="0" smtClean="0">
                <a:latin typeface="Times"/>
              </a:rPr>
              <a:t>large design space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51" name="Straight Arrow Connector 50"/>
          <p:cNvCxnSpPr>
            <a:stCxn id="7" idx="4"/>
          </p:cNvCxnSpPr>
          <p:nvPr/>
        </p:nvCxnSpPr>
        <p:spPr bwMode="auto">
          <a:xfrm rot="16200000" flipH="1">
            <a:off x="1658429" y="2667718"/>
            <a:ext cx="370935" cy="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6" grpId="0"/>
      <p:bldP spid="2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57225" y="57150"/>
            <a:ext cx="7772400" cy="1143000"/>
          </a:xfrm>
        </p:spPr>
        <p:txBody>
          <a:bodyPr/>
          <a:lstStyle/>
          <a:p>
            <a:r>
              <a:rPr lang="en-US" dirty="0" smtClean="0"/>
              <a:t>Parameter Optimization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00753" y="1160433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Parameter 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9375" y="2537186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Types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172527" y="4580627"/>
            <a:ext cx="3295292" cy="508958"/>
          </a:xfrm>
          <a:prstGeom prst="borderCallout1">
            <a:avLst>
              <a:gd name="adj1" fmla="val -6530"/>
              <a:gd name="adj2" fmla="val 51091"/>
              <a:gd name="adj3" fmla="val -112212"/>
              <a:gd name="adj4" fmla="val 6864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Assign parameter values at deployment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Stay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the same during sensor node lifetime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8" name="Straight Arrow Connector 17"/>
          <p:cNvCxnSpPr>
            <a:stCxn id="15" idx="4"/>
          </p:cNvCxnSpPr>
          <p:nvPr/>
        </p:nvCxnSpPr>
        <p:spPr bwMode="auto">
          <a:xfrm rot="16200000" flipH="1">
            <a:off x="4225966" y="2302274"/>
            <a:ext cx="411735" cy="4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5319646" y="3076754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Dynamic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124995" y="3117013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Static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21" name="Line Callout 1 20"/>
          <p:cNvSpPr/>
          <p:nvPr/>
        </p:nvSpPr>
        <p:spPr bwMode="auto">
          <a:xfrm>
            <a:off x="5771072" y="4597879"/>
            <a:ext cx="2967486" cy="1164566"/>
          </a:xfrm>
          <a:prstGeom prst="borderCallout1">
            <a:avLst>
              <a:gd name="adj1" fmla="val -2023"/>
              <a:gd name="adj2" fmla="val 50279"/>
              <a:gd name="adj3" fmla="val -50517"/>
              <a:gd name="adj4" fmla="val 13586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Assign parameter values at runtime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Reassign/change parameter values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 accordance w</a:t>
            </a:r>
            <a:r>
              <a:rPr lang="en-US" sz="1400" dirty="0" smtClean="0">
                <a:latin typeface="Times"/>
              </a:rPr>
              <a:t>ith changing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application requirements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environmental stimuli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2043" y="4337230"/>
            <a:ext cx="15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Challenges/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Disadvantage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59196" y="3864632"/>
            <a:ext cx="534837" cy="517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Line Callout 1 23"/>
          <p:cNvSpPr/>
          <p:nvPr/>
        </p:nvSpPr>
        <p:spPr bwMode="auto">
          <a:xfrm>
            <a:off x="1664898" y="5374257"/>
            <a:ext cx="2820838" cy="1095554"/>
          </a:xfrm>
          <a:prstGeom prst="borderCallout1">
            <a:avLst>
              <a:gd name="adj1" fmla="val -1446"/>
              <a:gd name="adj2" fmla="val 58939"/>
              <a:gd name="adj3" fmla="val -45573"/>
              <a:gd name="adj4" fmla="val 8659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 Difficult to predict/simulate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environmental stimuli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Not suitable for applications with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hanging application </a:t>
            </a:r>
            <a:r>
              <a:rPr lang="en-US" sz="1400" dirty="0" smtClean="0">
                <a:latin typeface="Times"/>
              </a:rPr>
              <a:t>requirements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and environmental stimuli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3528205" y="2838089"/>
            <a:ext cx="569343" cy="431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701396" y="2838091"/>
            <a:ext cx="517585" cy="448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 animBg="1"/>
      <p:bldP spid="20" grpId="0" animBg="1"/>
      <p:bldP spid="21" grpId="0" animBg="1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7790087" y="1907122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High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Power/Energy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73554" y="2670464"/>
            <a:ext cx="1125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Low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Power/Energy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834747" y="1849583"/>
            <a:ext cx="1132608" cy="5992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136082" y="955964"/>
            <a:ext cx="1007918" cy="644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530" y="5533829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7299128" y="247766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Parameter Optimization Example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43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369" y="2530358"/>
            <a:ext cx="1118161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701465" y="1265791"/>
            <a:ext cx="1571624" cy="1009650"/>
          </a:xfrm>
          <a:prstGeom prst="cloudCallout">
            <a:avLst>
              <a:gd name="adj1" fmla="val 54318"/>
              <a:gd name="adj2" fmla="val 70047"/>
            </a:avLst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WSN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Design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Challenges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140" y="3693282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WSN designer</a:t>
            </a:r>
            <a:endParaRPr lang="en-US" sz="1400" b="1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3349954" y="1324917"/>
            <a:ext cx="1514476" cy="866775"/>
          </a:xfrm>
          <a:prstGeom prst="wedgeEllipseCallout">
            <a:avLst>
              <a:gd name="adj1" fmla="val -83385"/>
              <a:gd name="adj2" fmla="val 97774"/>
            </a:avLst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Optimization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767411" y="5309189"/>
            <a:ext cx="311182" cy="323811"/>
            <a:chOff x="2870168" y="3987839"/>
            <a:chExt cx="311182" cy="323811"/>
          </a:xfrm>
        </p:grpSpPr>
        <p:sp>
          <p:nvSpPr>
            <p:cNvPr id="14" name="Oval 13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1805543" y="5302800"/>
            <a:ext cx="241300" cy="531283"/>
            <a:chOff x="2908300" y="3981450"/>
            <a:chExt cx="241300" cy="531283"/>
          </a:xfrm>
        </p:grpSpPr>
        <p:grpSp>
          <p:nvGrpSpPr>
            <p:cNvPr id="4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22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817" y="5539573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6"/>
          <p:cNvGrpSpPr/>
          <p:nvPr/>
        </p:nvGrpSpPr>
        <p:grpSpPr>
          <a:xfrm>
            <a:off x="6500284" y="5340799"/>
            <a:ext cx="311182" cy="323811"/>
            <a:chOff x="2870168" y="3987839"/>
            <a:chExt cx="311182" cy="323811"/>
          </a:xfrm>
        </p:grpSpPr>
        <p:sp>
          <p:nvSpPr>
            <p:cNvPr id="38" name="Oval 37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6538416" y="5334410"/>
            <a:ext cx="241300" cy="531283"/>
            <a:chOff x="2908300" y="3981450"/>
            <a:chExt cx="241300" cy="531283"/>
          </a:xfrm>
        </p:grpSpPr>
        <p:grpSp>
          <p:nvGrpSpPr>
            <p:cNvPr id="10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46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Rectangle 47"/>
          <p:cNvSpPr/>
          <p:nvPr/>
        </p:nvSpPr>
        <p:spPr bwMode="auto">
          <a:xfrm rot="2189269" flipH="1">
            <a:off x="2209668" y="5354874"/>
            <a:ext cx="113429" cy="2777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1" name="Rectangle 50"/>
          <p:cNvSpPr/>
          <p:nvPr/>
        </p:nvSpPr>
        <p:spPr bwMode="auto">
          <a:xfrm rot="18429863">
            <a:off x="7074360" y="5145383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3864"/>
            <a:ext cx="1819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400" y="4487529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Connector 58"/>
          <p:cNvCxnSpPr/>
          <p:nvPr/>
        </p:nvCxnSpPr>
        <p:spPr bwMode="auto">
          <a:xfrm rot="16200000" flipH="1">
            <a:off x="5473564" y="2617999"/>
            <a:ext cx="1440611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193868" y="3338307"/>
            <a:ext cx="1699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366396" y="2121983"/>
            <a:ext cx="215660" cy="12163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743083" y="2119107"/>
            <a:ext cx="215660" cy="12163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174404" y="2119108"/>
            <a:ext cx="215660" cy="12163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6202492" y="2121983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200466" y="199646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Values</a:t>
            </a:r>
            <a:endParaRPr 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22248" y="2882106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Values</a:t>
            </a:r>
            <a:endParaRPr lang="en-US" sz="1100" b="1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199616" y="3016255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>
            <a:endCxn id="61" idx="0"/>
          </p:cNvCxnSpPr>
          <p:nvPr/>
        </p:nvCxnSpPr>
        <p:spPr bwMode="auto">
          <a:xfrm rot="16200000" flipH="1">
            <a:off x="6269349" y="1917106"/>
            <a:ext cx="250166" cy="159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endCxn id="62" idx="0"/>
          </p:cNvCxnSpPr>
          <p:nvPr/>
        </p:nvCxnSpPr>
        <p:spPr bwMode="auto">
          <a:xfrm rot="16200000" flipH="1">
            <a:off x="6717925" y="1986119"/>
            <a:ext cx="264540" cy="1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endCxn id="63" idx="0"/>
          </p:cNvCxnSpPr>
          <p:nvPr/>
        </p:nvCxnSpPr>
        <p:spPr bwMode="auto">
          <a:xfrm rot="5400000">
            <a:off x="7239821" y="1896978"/>
            <a:ext cx="264544" cy="179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703462" y="1458748"/>
            <a:ext cx="84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Voltage</a:t>
            </a:r>
            <a:endParaRPr lang="en-US" sz="1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451073" y="145587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Frequency</a:t>
            </a:r>
            <a:endParaRPr lang="en-US" sz="1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225254" y="1473126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Sensing</a:t>
            </a:r>
          </a:p>
          <a:p>
            <a:r>
              <a:rPr lang="en-US" sz="1000" b="1" dirty="0" smtClean="0"/>
              <a:t>Frequency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84069" y="3422694"/>
            <a:ext cx="1532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Tunable Parameters</a:t>
            </a:r>
            <a:endParaRPr lang="en-US" sz="1100" b="1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5305244" y="1406105"/>
            <a:ext cx="2725947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rot="16200000" flipH="1">
            <a:off x="5470424" y="2615250"/>
            <a:ext cx="1440611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190728" y="3335558"/>
            <a:ext cx="1699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363256" y="3010618"/>
            <a:ext cx="215660" cy="3249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739943" y="3010618"/>
            <a:ext cx="215660" cy="3220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171264" y="3010617"/>
            <a:ext cx="215660" cy="3220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199352" y="2119234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5197326" y="1993713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Values</a:t>
            </a:r>
            <a:endParaRPr lang="en-US" sz="11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219108" y="2879357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Values</a:t>
            </a:r>
            <a:endParaRPr lang="en-US" sz="1100" b="1" dirty="0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196476" y="3013506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5820517" y="2360049"/>
            <a:ext cx="1141550" cy="159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80" idx="0"/>
          </p:cNvCxnSpPr>
          <p:nvPr/>
        </p:nvCxnSpPr>
        <p:spPr bwMode="auto">
          <a:xfrm rot="16200000" flipH="1">
            <a:off x="6267655" y="2430500"/>
            <a:ext cx="1158800" cy="1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endCxn id="81" idx="0"/>
          </p:cNvCxnSpPr>
          <p:nvPr/>
        </p:nvCxnSpPr>
        <p:spPr bwMode="auto">
          <a:xfrm rot="5400000">
            <a:off x="6789553" y="2341357"/>
            <a:ext cx="1158802" cy="179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700322" y="1455999"/>
            <a:ext cx="84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Voltage</a:t>
            </a:r>
            <a:endParaRPr lang="en-US" sz="1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447933" y="1453122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Frequency</a:t>
            </a:r>
            <a:endParaRPr lang="en-US" sz="1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222114" y="1470377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Sensing</a:t>
            </a:r>
          </a:p>
          <a:p>
            <a:r>
              <a:rPr lang="en-US" sz="1000" b="1" dirty="0" smtClean="0"/>
              <a:t>Frequency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80929" y="3419945"/>
            <a:ext cx="1532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Tunable Parameters</a:t>
            </a:r>
            <a:endParaRPr lang="en-US" sz="11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768988" y="1924440"/>
            <a:ext cx="12362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High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Power/Energy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Operating State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949046" y="2615046"/>
            <a:ext cx="1132608" cy="5992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790871" y="2760517"/>
            <a:ext cx="112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Low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Power/Energy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Operating State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8 0.00186 L 0.90052 0.00325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-0.00556 0.0085 -0.00648 0.0151 -0.00764 C 0.01857 -0.01088 0.01684 -0.01019 0.02066 -0.01019 L 0.14618 -0.04908 L 0.26128 -0.07176 L 0.38958 -0.04421 L 0.53385 -0.00139 L 0.26406 -0.06296 L 0.00364 0.00879 L 0.26406 -0.05671 L 0.50173 0.00879 L 0.2651 -0.05046 L 0.0217 0.01366 L 0.26979 -0.04167 L 0.54149 0.01366 L 0.26979 -0.03542 L 0.02257 0.02014 " pathEditMode="relative" ptsTypes="ffAAAAAAAAAAAAAAA">
                                      <p:cBhvr>
                                        <p:cTn id="1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0"/>
                            </p:stCondLst>
                            <p:childTnLst>
                              <p:par>
                                <p:cTn id="18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5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3 0.00116 L -0.94358 0.00116 " pathEditMode="relative" rAng="0" ptsTypes="AA">
                                      <p:cBhvr>
                                        <p:cTn id="20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14 -0.02639 L -0.50954 0.06898 L -0.25677 -0.0176 L -0.00954 0.01365 " pathEditMode="relative" ptsTypes="AAAAA">
                                      <p:cBhvr>
                                        <p:cTn id="20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48" grpId="0" animBg="1"/>
      <p:bldP spid="48" grpId="1" animBg="1"/>
      <p:bldP spid="61" grpId="0" animBg="1"/>
      <p:bldP spid="62" grpId="0" animBg="1"/>
      <p:bldP spid="63" grpId="0" animBg="1"/>
      <p:bldP spid="65" grpId="0"/>
      <p:bldP spid="66" grpId="0"/>
      <p:bldP spid="71" grpId="0"/>
      <p:bldP spid="72" grpId="0"/>
      <p:bldP spid="73" grpId="0"/>
      <p:bldP spid="74" grpId="0"/>
      <p:bldP spid="76" grpId="0" animBg="1"/>
      <p:bldP spid="97" grpId="1"/>
      <p:bldP spid="99" grpId="0" animBg="1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394897" y="152400"/>
            <a:ext cx="8388893" cy="1143000"/>
          </a:xfrm>
        </p:spPr>
        <p:txBody>
          <a:bodyPr/>
          <a:lstStyle/>
          <a:p>
            <a:r>
              <a:rPr lang="en-US" dirty="0" smtClean="0"/>
              <a:t>Dynamic Optimization Challenges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16311" y="1302589"/>
            <a:ext cx="1768416" cy="1069675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Dynamic 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6233" y="3028890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Line Callout 1 28"/>
          <p:cNvSpPr/>
          <p:nvPr/>
        </p:nvSpPr>
        <p:spPr bwMode="auto">
          <a:xfrm>
            <a:off x="4085971" y="4612260"/>
            <a:ext cx="3010619" cy="405442"/>
          </a:xfrm>
          <a:prstGeom prst="borderCallout1">
            <a:avLst>
              <a:gd name="adj1" fmla="val 52792"/>
              <a:gd name="adj2" fmla="val -597"/>
              <a:gd name="adj3" fmla="val -297176"/>
              <a:gd name="adj4" fmla="val -6497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Which optimization technique to select?</a:t>
            </a:r>
          </a:p>
        </p:txBody>
      </p:sp>
      <p:sp>
        <p:nvSpPr>
          <p:cNvPr id="30" name="Line Callout 1 29"/>
          <p:cNvSpPr/>
          <p:nvPr/>
        </p:nvSpPr>
        <p:spPr bwMode="auto">
          <a:xfrm>
            <a:off x="4100420" y="5920596"/>
            <a:ext cx="3010619" cy="437072"/>
          </a:xfrm>
          <a:prstGeom prst="borderCallout1">
            <a:avLst>
              <a:gd name="adj1" fmla="val 52792"/>
              <a:gd name="adj2" fmla="val -597"/>
              <a:gd name="adj3" fmla="val -555295"/>
              <a:gd name="adj4" fmla="val -69844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Optimal or near-optimal tunable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parameter values selection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rot="5400000">
            <a:off x="1795074" y="2708695"/>
            <a:ext cx="603059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ine Callout 1 13"/>
          <p:cNvSpPr/>
          <p:nvPr/>
        </p:nvSpPr>
        <p:spPr bwMode="auto">
          <a:xfrm>
            <a:off x="4100421" y="5244861"/>
            <a:ext cx="3010619" cy="477330"/>
          </a:xfrm>
          <a:prstGeom prst="borderCallout1">
            <a:avLst>
              <a:gd name="adj1" fmla="val 52792"/>
              <a:gd name="adj2" fmla="val -597"/>
              <a:gd name="adj3" fmla="val -377155"/>
              <a:gd name="adj4" fmla="val -6754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Formulate an optimization to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perform dynamic optimization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4091720" y="3936527"/>
            <a:ext cx="3010619" cy="405442"/>
          </a:xfrm>
          <a:prstGeom prst="borderCallout1">
            <a:avLst>
              <a:gd name="adj1" fmla="val 52792"/>
              <a:gd name="adj2" fmla="val -597"/>
              <a:gd name="adj3" fmla="val -133347"/>
              <a:gd name="adj4" fmla="val -60386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How to perform dynamic optimization?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0540" y="1423360"/>
            <a:ext cx="5054784" cy="2138740"/>
            <a:chOff x="3460540" y="1423360"/>
            <a:chExt cx="5054784" cy="2138740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8766" y="2123532"/>
              <a:ext cx="1340240" cy="108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924146" y="3269712"/>
              <a:ext cx="194957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7030A0"/>
                  </a:solidFill>
                </a:rPr>
                <a:t>Crossbow Mica2 mote</a:t>
              </a:r>
              <a:endParaRPr lang="en-US" sz="13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132717" y="1966823"/>
              <a:ext cx="568009" cy="441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797363" y="1539094"/>
              <a:ext cx="152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Processor Voltage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7926" y="1423360"/>
              <a:ext cx="1755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Processor Frequency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60540" y="1997893"/>
              <a:ext cx="1604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Sensing Frequency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7565" y="1755691"/>
              <a:ext cx="164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Radio Transmission</a:t>
              </a:r>
            </a:p>
            <a:p>
              <a:r>
                <a:rPr lang="en-US" sz="1200" b="1" dirty="0" smtClean="0"/>
                <a:t> Power</a:t>
              </a:r>
              <a:endParaRPr lang="en-US" sz="1200" b="1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>
              <a:off x="5643763" y="1915281"/>
              <a:ext cx="625318" cy="3111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796287" y="2320506"/>
              <a:ext cx="547045" cy="2597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6207555" y="2011116"/>
              <a:ext cx="691374" cy="215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9" grpId="0" animBg="1"/>
      <p:bldP spid="3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PPT-white-2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PPT-white-2</Template>
  <TotalTime>9776</TotalTime>
  <Words>2752</Words>
  <Application>Microsoft Office PowerPoint</Application>
  <PresentationFormat>On-screen Show (4:3)</PresentationFormat>
  <Paragraphs>779</Paragraphs>
  <Slides>29</Slides>
  <Notes>29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PPT-white-2</vt:lpstr>
      <vt:lpstr>Equation</vt:lpstr>
      <vt:lpstr>Slide 1</vt:lpstr>
      <vt:lpstr>Wireless Sensor Network (WSN) Topology</vt:lpstr>
      <vt:lpstr>Proliferation of WSNs</vt:lpstr>
      <vt:lpstr>WSN Design Challenges</vt:lpstr>
      <vt:lpstr>Sensor Node Tunable Parameters</vt:lpstr>
      <vt:lpstr>Parameter Optimization</vt:lpstr>
      <vt:lpstr>Parameter Optimization</vt:lpstr>
      <vt:lpstr>Parameter Optimization Example</vt:lpstr>
      <vt:lpstr>Dynamic Optimization Challenges</vt:lpstr>
      <vt:lpstr>Contributions</vt:lpstr>
      <vt:lpstr>Application Metric Estimation Model</vt:lpstr>
      <vt:lpstr>One-Shot Tuning Methodology</vt:lpstr>
      <vt:lpstr>Dynamic Optimization Formulation –  State Space (Design Space)</vt:lpstr>
      <vt:lpstr>Dynamic Optimization Formulation –  Objective Function</vt:lpstr>
      <vt:lpstr>Dynamic Optimization Formulation –  Objective Function</vt:lpstr>
      <vt:lpstr>One-Shot Dynamic Optimization Algorithm –  Intelligent Initial Value Settings and Exploration Order </vt:lpstr>
      <vt:lpstr>One-Shot Dynamic Optimization Algorithm –  Intelligent Initial Value Settings and Exploration Order </vt:lpstr>
      <vt:lpstr>Application Metric Estimation – Lifetime</vt:lpstr>
      <vt:lpstr>Application Metric Estimation – Throughput</vt:lpstr>
      <vt:lpstr>Application Metric Estimation – Reliability</vt:lpstr>
      <vt:lpstr>Experimental Results</vt:lpstr>
      <vt:lpstr>Experimental Results</vt:lpstr>
      <vt:lpstr>Experimental Results</vt:lpstr>
      <vt:lpstr>Results – Percentage Improvement</vt:lpstr>
      <vt:lpstr>Results – Security/Defense System</vt:lpstr>
      <vt:lpstr>Results – Health Care</vt:lpstr>
      <vt:lpstr>Results – Ambient Conditions Monitoring Application</vt:lpstr>
      <vt:lpstr>Results – Data Memory and Execution Time</vt:lpstr>
      <vt:lpstr>Conclusions</vt:lpstr>
    </vt:vector>
  </TitlesOfParts>
  <Company>Ann Gordon-Ross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Arslan Munir</dc:creator>
  <cp:lastModifiedBy>Ann Gordon-Ross</cp:lastModifiedBy>
  <cp:revision>823</cp:revision>
  <dcterms:created xsi:type="dcterms:W3CDTF">2010-10-29T07:44:32Z</dcterms:created>
  <dcterms:modified xsi:type="dcterms:W3CDTF">2010-10-29T08:04:16Z</dcterms:modified>
</cp:coreProperties>
</file>