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Default Extension="wmf" ContentType="image/x-wmf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65" r:id="rId2"/>
    <p:sldId id="467" r:id="rId3"/>
    <p:sldId id="352" r:id="rId4"/>
    <p:sldId id="396" r:id="rId5"/>
    <p:sldId id="395" r:id="rId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B91DF"/>
    <a:srgbClr val="DADADA"/>
    <a:srgbClr val="DB22A6"/>
    <a:srgbClr val="008000"/>
    <a:srgbClr val="FF0000"/>
    <a:srgbClr val="FFFF00"/>
    <a:srgbClr val="D5E467"/>
    <a:srgbClr val="E3D1E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6074" autoAdjust="0"/>
    <p:restoredTop sz="89474" autoAdjust="0"/>
  </p:normalViewPr>
  <p:slideViewPr>
    <p:cSldViewPr snapToGrid="0">
      <p:cViewPr varScale="1">
        <p:scale>
          <a:sx n="117" d="100"/>
          <a:sy n="117" d="100"/>
        </p:scale>
        <p:origin x="-4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3282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86C83-CED6-46A5-BACE-B3FE55D989AD}" type="datetimeFigureOut">
              <a:rPr lang="en-US" smtClean="0"/>
              <a:pPr/>
              <a:t>10/26/10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1294C-A325-48B4-9C38-792C63AFB5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54771C-BB30-445B-8653-2A3BA4A3F4B5}" type="datetimeFigureOut">
              <a:rPr lang="en-US"/>
              <a:pPr/>
              <a:t>10/26/10</a:t>
            </a:fld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584CD0-639A-4BC0-8501-29713AABBFE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92925" y="6248400"/>
            <a:ext cx="1905000" cy="457200"/>
          </a:xfrm>
        </p:spPr>
        <p:txBody>
          <a:bodyPr/>
          <a:lstStyle>
            <a:lvl1pPr>
              <a:defRPr>
                <a:latin typeface="Times" pitchFamily="48" charset="0"/>
              </a:defRPr>
            </a:lvl1pPr>
          </a:lstStyle>
          <a:p>
            <a:fld id="{88D1A942-F44E-498C-A08A-3FE98F7FD2C2}" type="slidenum">
              <a:rPr lang="en-US" smtClean="0"/>
              <a:pPr/>
              <a:t>‹#›</a:t>
            </a:fld>
            <a:r>
              <a:rPr lang="en-US" dirty="0" smtClean="0"/>
              <a:t> of 37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C1316-384F-40EC-A270-72F0F8684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DAD97-6108-4C9C-88DF-C80096A81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3B4F5-3279-42F3-B984-B2B466453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60CA43-FB71-4A6F-BFB3-52D25D400D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0E37E-966C-48E7-8197-9618DAE5B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60CA43-FB71-4A6F-BFB3-52D25D400D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F0B35-CE42-430B-9984-8FBC465A9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1825A-4733-4397-9A67-9ECC490E0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39224-2F60-4024-9227-9176686FD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0547C-C1A9-45DB-8D19-B187334CB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ED7AF-FFE3-4887-B4DB-DDD4FB2E0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"/>
              </a:defRPr>
            </a:lvl1pPr>
          </a:lstStyle>
          <a:p>
            <a:pPr>
              <a:defRPr/>
            </a:pPr>
            <a:fld id="{7E60CA43-FB71-4A6F-BFB3-52D25D400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6" Type="http://schemas.openxmlformats.org/officeDocument/2006/relationships/image" Target="../media/image8.wmf"/><Relationship Id="rId7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-595747" y="488311"/>
            <a:ext cx="10523519" cy="16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sz="4000" b="1" dirty="0" smtClean="0">
                <a:solidFill>
                  <a:schemeClr val="accent2"/>
                </a:solidFill>
              </a:rPr>
              <a:t>PANEL Ubiquitous Systems</a:t>
            </a:r>
          </a:p>
          <a:p>
            <a:r>
              <a:rPr lang="en-US" sz="3200" dirty="0" smtClean="0">
                <a:solidFill>
                  <a:schemeClr val="accent2"/>
                </a:solidFill>
              </a:rPr>
              <a:t>Ubiquity for Everyone: What is Missing?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66725" y="2607809"/>
            <a:ext cx="8077200" cy="179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3025" tIns="36512" rIns="73025" bIns="36512"/>
          <a:lstStyle/>
          <a:p>
            <a:pPr>
              <a:spcBef>
                <a:spcPct val="20000"/>
              </a:spcBef>
            </a:pPr>
            <a:r>
              <a:rPr lang="en-US" sz="2000" b="1" dirty="0" smtClean="0"/>
              <a:t>Ann Gordon-Ross</a:t>
            </a:r>
          </a:p>
          <a:p>
            <a:pPr>
              <a:lnSpc>
                <a:spcPts val="1500"/>
              </a:lnSpc>
              <a:spcBef>
                <a:spcPct val="20000"/>
              </a:spcBef>
              <a:spcAft>
                <a:spcPts val="600"/>
              </a:spcAft>
            </a:pPr>
            <a:r>
              <a:rPr lang="en-US" sz="1800" dirty="0" smtClean="0"/>
              <a:t> Department </a:t>
            </a:r>
            <a:r>
              <a:rPr lang="en-US" sz="1800" dirty="0"/>
              <a:t>of Electrical and Computer </a:t>
            </a:r>
            <a:r>
              <a:rPr lang="en-US" sz="1800" dirty="0" smtClean="0"/>
              <a:t>Engineering</a:t>
            </a:r>
          </a:p>
          <a:p>
            <a:pPr>
              <a:lnSpc>
                <a:spcPts val="1100"/>
              </a:lnSpc>
              <a:spcBef>
                <a:spcPct val="20000"/>
              </a:spcBef>
              <a:spcAft>
                <a:spcPts val="600"/>
              </a:spcAft>
            </a:pPr>
            <a:r>
              <a:rPr lang="en-US" sz="1800" dirty="0"/>
              <a:t>University of </a:t>
            </a:r>
            <a:r>
              <a:rPr lang="en-US" sz="1800" dirty="0" smtClean="0"/>
              <a:t>Florida, Gainesville, Florida, USA</a:t>
            </a:r>
          </a:p>
          <a:p>
            <a:pPr>
              <a:lnSpc>
                <a:spcPts val="1100"/>
              </a:lnSpc>
              <a:spcBef>
                <a:spcPct val="20000"/>
              </a:spcBef>
              <a:spcAft>
                <a:spcPts val="600"/>
              </a:spcAft>
            </a:pPr>
            <a:r>
              <a:rPr lang="en-US" sz="1600" i="1" dirty="0" smtClean="0"/>
              <a:t>Also affiliated with the NSF Center for High-Performance Reconfigurable</a:t>
            </a:r>
          </a:p>
          <a:p>
            <a:pPr>
              <a:lnSpc>
                <a:spcPts val="1100"/>
              </a:lnSpc>
              <a:spcBef>
                <a:spcPct val="20000"/>
              </a:spcBef>
              <a:spcAft>
                <a:spcPts val="600"/>
              </a:spcAft>
            </a:pPr>
            <a:r>
              <a:rPr lang="en-US" sz="1600" i="1" dirty="0" smtClean="0"/>
              <a:t> Computing (CHREC)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73050" y="509270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endParaRPr lang="en-US" sz="1600">
              <a:latin typeface="Tahoma" pitchFamily="48" charset="0"/>
            </a:endParaRPr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049" y="6002891"/>
            <a:ext cx="21812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Proliferation of Wireless Sensor Networks</a:t>
            </a:r>
            <a:endParaRPr lang="en-US" dirty="0"/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0" y="4977361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endParaRPr lang="en-US" sz="1600">
              <a:latin typeface="Tahoma" pitchFamily="48" charset="0"/>
            </a:endParaRPr>
          </a:p>
        </p:txBody>
      </p:sp>
      <p:pic>
        <p:nvPicPr>
          <p:cNvPr id="6" name="Picture 2" descr="C:\Users\arslan\AppData\Local\Microsoft\Windows\Temporary Internet Files\Content.IE5\J2BV39EJ\MPj0422420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935" y="3056632"/>
            <a:ext cx="2010890" cy="1446898"/>
          </a:xfrm>
          <a:prstGeom prst="rect">
            <a:avLst/>
          </a:prstGeom>
          <a:noFill/>
        </p:spPr>
      </p:pic>
      <p:pic>
        <p:nvPicPr>
          <p:cNvPr id="7" name="Picture 10" descr="C:\Users\arslan\AppData\Local\Microsoft\Windows\Temporary Internet Files\Content.IE5\8Y280A0P\MPj0400469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2268" y="3239753"/>
            <a:ext cx="1887636" cy="2415395"/>
          </a:xfrm>
          <a:prstGeom prst="rect">
            <a:avLst/>
          </a:prstGeom>
          <a:noFill/>
        </p:spPr>
      </p:pic>
      <p:pic>
        <p:nvPicPr>
          <p:cNvPr id="8" name="Picture 11" descr="C:\Users\arslan\AppData\Local\Microsoft\Windows\Temporary Internet Files\Content.IE5\M1T7DG1W\MCj0415854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3586" y="3084475"/>
            <a:ext cx="1586606" cy="1348986"/>
          </a:xfrm>
          <a:prstGeom prst="rect">
            <a:avLst/>
          </a:prstGeom>
          <a:noFill/>
        </p:spPr>
      </p:pic>
      <p:pic>
        <p:nvPicPr>
          <p:cNvPr id="9" name="Picture 18" descr="C:\Users\arslan\AppData\Local\Microsoft\Windows\Temporary Internet Files\Content.IE5\J2BV39EJ\MCj0233536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85179" y="4540854"/>
            <a:ext cx="1334038" cy="1426484"/>
          </a:xfrm>
          <a:prstGeom prst="rect">
            <a:avLst/>
          </a:prstGeom>
          <a:noFill/>
        </p:spPr>
      </p:pic>
      <p:pic>
        <p:nvPicPr>
          <p:cNvPr id="10" name="Picture 26" descr="C:\Users\arslan\AppData\Local\Microsoft\Windows\Temporary Internet Files\Content.IE5\J2BV39EJ\MCj0331728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5709" y="2497880"/>
            <a:ext cx="1437545" cy="140322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84661" y="1972662"/>
            <a:ext cx="1667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Security and </a:t>
            </a:r>
          </a:p>
          <a:p>
            <a:r>
              <a:rPr lang="en-US" sz="1400" b="1" dirty="0" smtClean="0"/>
              <a:t>Defense Systems</a:t>
            </a:r>
            <a:endParaRPr lang="en-US" sz="1400" b="1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rot="16200000" flipH="1">
            <a:off x="996354" y="2640216"/>
            <a:ext cx="517581" cy="3191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366275" y="2038804"/>
            <a:ext cx="1180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Health Care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82195" y="1860524"/>
            <a:ext cx="190308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Ambient conditions </a:t>
            </a:r>
          </a:p>
          <a:p>
            <a:r>
              <a:rPr lang="en-US" sz="1400" b="1" dirty="0" smtClean="0"/>
              <a:t>monitoring e.g. </a:t>
            </a:r>
          </a:p>
          <a:p>
            <a:r>
              <a:rPr lang="en-US" sz="1400" b="1" dirty="0" smtClean="0"/>
              <a:t>forest fire detection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618570" y="1978418"/>
            <a:ext cx="1178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Industrial </a:t>
            </a:r>
          </a:p>
          <a:p>
            <a:r>
              <a:rPr lang="en-US" sz="1400" b="1" dirty="0" smtClean="0"/>
              <a:t>Automation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95804" y="4990676"/>
            <a:ext cx="968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Logistics</a:t>
            </a:r>
            <a:endParaRPr lang="en-US" sz="1400" b="1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 rot="16200000" flipH="1">
            <a:off x="3049436" y="2372797"/>
            <a:ext cx="419821" cy="3766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6200000" flipH="1">
            <a:off x="7405778" y="2873134"/>
            <a:ext cx="592348" cy="1696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16200000" flipH="1">
            <a:off x="5357005" y="2661788"/>
            <a:ext cx="583722" cy="2731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1443309" y="5173709"/>
            <a:ext cx="741873" cy="1552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7" name="Group 26"/>
          <p:cNvGrpSpPr/>
          <p:nvPr/>
        </p:nvGrpSpPr>
        <p:grpSpPr>
          <a:xfrm>
            <a:off x="4020695" y="4791815"/>
            <a:ext cx="2600007" cy="1471747"/>
            <a:chOff x="4020695" y="4791815"/>
            <a:chExt cx="2600007" cy="1471747"/>
          </a:xfrm>
        </p:grpSpPr>
        <p:pic>
          <p:nvPicPr>
            <p:cNvPr id="24" name="Picture 23" descr="space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951708" y="5143482"/>
              <a:ext cx="1668994" cy="1120080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4020695" y="4791815"/>
              <a:ext cx="7136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Space</a:t>
              </a:r>
              <a:endParaRPr lang="en-US" sz="1400" b="1" dirty="0"/>
            </a:p>
          </p:txBody>
        </p:sp>
        <p:cxnSp>
          <p:nvCxnSpPr>
            <p:cNvPr id="26" name="Straight Arrow Connector 25"/>
            <p:cNvCxnSpPr/>
            <p:nvPr/>
          </p:nvCxnSpPr>
          <p:spPr bwMode="auto">
            <a:xfrm>
              <a:off x="4797967" y="4947829"/>
              <a:ext cx="741873" cy="15527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95" name="Text Box 27"/>
          <p:cNvSpPr txBox="1">
            <a:spLocks noChangeArrowheads="1"/>
          </p:cNvSpPr>
          <p:nvPr/>
        </p:nvSpPr>
        <p:spPr bwMode="auto">
          <a:xfrm>
            <a:off x="8606" y="6012221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endParaRPr lang="en-US" sz="1600">
              <a:latin typeface="Tahoma" pitchFamily="48" charset="0"/>
            </a:endParaRPr>
          </a:p>
        </p:txBody>
      </p:sp>
      <p:sp>
        <p:nvSpPr>
          <p:cNvPr id="339996" name="Rectangle 28"/>
          <p:cNvSpPr>
            <a:spLocks noGrp="1" noChangeArrowheads="1"/>
          </p:cNvSpPr>
          <p:nvPr>
            <p:ph type="title"/>
          </p:nvPr>
        </p:nvSpPr>
        <p:spPr>
          <a:xfrm>
            <a:off x="364814" y="126522"/>
            <a:ext cx="8390726" cy="1143000"/>
          </a:xfrm>
        </p:spPr>
        <p:txBody>
          <a:bodyPr/>
          <a:lstStyle/>
          <a:p>
            <a:r>
              <a:rPr lang="en-US" dirty="0" smtClean="0"/>
              <a:t>Typical Wireless Sensor Network</a:t>
            </a:r>
          </a:p>
        </p:txBody>
      </p:sp>
      <p:sp>
        <p:nvSpPr>
          <p:cNvPr id="340003" name="Rectangle 35"/>
          <p:cNvSpPr>
            <a:spLocks noChangeArrowheads="1"/>
          </p:cNvSpPr>
          <p:nvPr/>
        </p:nvSpPr>
        <p:spPr bwMode="auto">
          <a:xfrm>
            <a:off x="0" y="1419006"/>
            <a:ext cx="8458200" cy="5128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endParaRPr lang="en-US" sz="1800" dirty="0">
              <a:latin typeface="Times" pitchFamily="48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1800" dirty="0" smtClean="0">
              <a:latin typeface="Times" pitchFamily="48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1800" dirty="0" smtClean="0">
              <a:latin typeface="Times" pitchFamily="48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1800" dirty="0" smtClean="0">
              <a:latin typeface="Times" pitchFamily="48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1800" dirty="0" smtClean="0">
              <a:latin typeface="Times" pitchFamily="48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1800" dirty="0" smtClean="0">
              <a:latin typeface="Times" pitchFamily="48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1800" dirty="0" smtClean="0">
              <a:latin typeface="Times" pitchFamily="48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1800" dirty="0" smtClean="0">
              <a:latin typeface="Times" pitchFamily="48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1800" dirty="0" smtClean="0">
              <a:latin typeface="Times" pitchFamily="48" charset="0"/>
            </a:endParaRPr>
          </a:p>
          <a:p>
            <a:pPr marL="342900" indent="-342900" algn="l">
              <a:spcBef>
                <a:spcPct val="20000"/>
              </a:spcBef>
            </a:pPr>
            <a:endParaRPr lang="en-US" sz="1600" dirty="0" smtClean="0">
              <a:latin typeface="Times" pitchFamily="48" charset="0"/>
            </a:endParaRPr>
          </a:p>
        </p:txBody>
      </p:sp>
      <p:pic>
        <p:nvPicPr>
          <p:cNvPr id="4792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0185" y="4185757"/>
            <a:ext cx="3372591" cy="225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92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09344" y="5039102"/>
            <a:ext cx="373331" cy="373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923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0079" y="2818417"/>
            <a:ext cx="872338" cy="98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923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10946" y="1892142"/>
            <a:ext cx="1118161" cy="11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Cloud 30"/>
          <p:cNvSpPr/>
          <p:nvPr/>
        </p:nvSpPr>
        <p:spPr bwMode="auto">
          <a:xfrm>
            <a:off x="3017549" y="1949669"/>
            <a:ext cx="1523999" cy="1032933"/>
          </a:xfrm>
          <a:prstGeom prst="cloud">
            <a:avLst/>
          </a:prstGeom>
          <a:solidFill>
            <a:srgbClr val="DB22A6">
              <a:alpha val="2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Network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54271" y="5438886"/>
            <a:ext cx="1039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Sink node</a:t>
            </a:r>
            <a:endParaRPr lang="en-US" sz="1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408553" y="3774359"/>
            <a:ext cx="1396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Gateway node</a:t>
            </a:r>
            <a:endParaRPr lang="en-US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414054" y="3120874"/>
            <a:ext cx="2762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Application manager/designer</a:t>
            </a: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2174510" y="5229110"/>
            <a:ext cx="2286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pic>
        <p:nvPicPr>
          <p:cNvPr id="47923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909990">
            <a:off x="861794" y="4247108"/>
            <a:ext cx="12954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3" name="Straight Connector 42"/>
          <p:cNvCxnSpPr>
            <a:endCxn id="31" idx="2"/>
          </p:cNvCxnSpPr>
          <p:nvPr/>
        </p:nvCxnSpPr>
        <p:spPr bwMode="auto">
          <a:xfrm flipV="1">
            <a:off x="1556995" y="2466136"/>
            <a:ext cx="1465281" cy="88667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4502076" y="2343406"/>
            <a:ext cx="1436914" cy="3087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6" name="Group 25"/>
          <p:cNvGrpSpPr/>
          <p:nvPr/>
        </p:nvGrpSpPr>
        <p:grpSpPr>
          <a:xfrm>
            <a:off x="3573819" y="3457685"/>
            <a:ext cx="1367683" cy="1284535"/>
            <a:chOff x="3928751" y="3465589"/>
            <a:chExt cx="1367683" cy="1284535"/>
          </a:xfrm>
        </p:grpSpPr>
        <p:sp>
          <p:nvSpPr>
            <p:cNvPr id="23" name="TextBox 22"/>
            <p:cNvSpPr txBox="1"/>
            <p:nvPr/>
          </p:nvSpPr>
          <p:spPr>
            <a:xfrm>
              <a:off x="3928751" y="3465589"/>
              <a:ext cx="13676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Sensor nodes</a:t>
              </a:r>
              <a:endParaRPr lang="en-US" sz="1400" b="1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4631377" y="3788226"/>
              <a:ext cx="641268" cy="961898"/>
              <a:chOff x="4631377" y="3788226"/>
              <a:chExt cx="641268" cy="961898"/>
            </a:xfrm>
          </p:grpSpPr>
          <p:cxnSp>
            <p:nvCxnSpPr>
              <p:cNvPr id="60" name="Straight Connector 59"/>
              <p:cNvCxnSpPr/>
              <p:nvPr/>
            </p:nvCxnSpPr>
            <p:spPr bwMode="auto">
              <a:xfrm rot="16200000" flipV="1">
                <a:off x="4750134" y="3906980"/>
                <a:ext cx="641265" cy="40375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2" name="Straight Connector 61"/>
              <p:cNvCxnSpPr/>
              <p:nvPr/>
            </p:nvCxnSpPr>
            <p:spPr bwMode="auto">
              <a:xfrm rot="16200000" flipH="1">
                <a:off x="4257304" y="4197922"/>
                <a:ext cx="926275" cy="17812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27" name="Group 26"/>
          <p:cNvGrpSpPr/>
          <p:nvPr/>
        </p:nvGrpSpPr>
        <p:grpSpPr>
          <a:xfrm>
            <a:off x="7079021" y="4310728"/>
            <a:ext cx="1478156" cy="383992"/>
            <a:chOff x="7433953" y="4318632"/>
            <a:chExt cx="1478156" cy="383992"/>
          </a:xfrm>
        </p:grpSpPr>
        <p:sp>
          <p:nvSpPr>
            <p:cNvPr id="42" name="TextBox 41"/>
            <p:cNvSpPr txBox="1"/>
            <p:nvPr/>
          </p:nvSpPr>
          <p:spPr>
            <a:xfrm>
              <a:off x="7703124" y="4318632"/>
              <a:ext cx="12089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Sensor field</a:t>
              </a:r>
              <a:endParaRPr lang="en-US" sz="1400" b="1" dirty="0"/>
            </a:p>
          </p:txBody>
        </p:sp>
        <p:cxnSp>
          <p:nvCxnSpPr>
            <p:cNvPr id="64" name="Straight Connector 63"/>
            <p:cNvCxnSpPr/>
            <p:nvPr/>
          </p:nvCxnSpPr>
          <p:spPr bwMode="auto">
            <a:xfrm flipV="1">
              <a:off x="7433953" y="4607623"/>
              <a:ext cx="356260" cy="9500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3" name="Rectangle 283"/>
          <p:cNvSpPr>
            <a:spLocks noChangeArrowheads="1"/>
          </p:cNvSpPr>
          <p:nvPr/>
        </p:nvSpPr>
        <p:spPr bwMode="auto">
          <a:xfrm rot="10800000">
            <a:off x="6320714" y="4687381"/>
            <a:ext cx="247668" cy="137967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Callout 1 28"/>
          <p:cNvSpPr/>
          <p:nvPr/>
        </p:nvSpPr>
        <p:spPr bwMode="auto">
          <a:xfrm>
            <a:off x="5749646" y="1170126"/>
            <a:ext cx="3187678" cy="508958"/>
          </a:xfrm>
          <a:prstGeom prst="borderCallout1">
            <a:avLst>
              <a:gd name="adj1" fmla="val 172242"/>
              <a:gd name="adj2" fmla="val 46029"/>
              <a:gd name="adj3" fmla="val 107146"/>
              <a:gd name="adj4" fmla="val 60663"/>
            </a:avLst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Application managers typically </a:t>
            </a:r>
            <a:r>
              <a:rPr lang="en-US" sz="1400" dirty="0" smtClean="0">
                <a:latin typeface="Times"/>
              </a:rPr>
              <a:t>non-experts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Times"/>
              </a:rPr>
              <a:t>e.g. agriculturist, biologist, etc.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7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7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7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7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563 -0.00393 -0.03125 -0.00786 -0.03889 0.00347 C -0.04653 0.0148 -0.04375 0.05088 -0.04549 0.06753 C -0.04723 0.08418 -0.0448 0.09806 -0.04931 0.10384 C -0.05382 0.10962 -0.06806 0.10361 -0.07275 0.10199 C -0.07744 0.10037 -0.07014 0.09251 -0.07796 0.09343 C -0.08577 0.09436 -0.10869 0.10268 -0.11945 0.10731 C -0.13021 0.11193 -0.1375 0.12234 -0.14289 0.12118 C -0.14827 0.12003 -0.14601 0.10708 -0.15191 0.10037 C -0.15782 0.09366 -0.17066 0.08256 -0.17796 0.08141 C -0.18525 0.08025 -0.19063 0.09412 -0.19619 0.09343 C -0.20174 0.09274 -0.16997 0.08117 -0.21164 0.07794 C -0.2533 0.0747 -0.40521 0.07192 -0.44671 0.07447 C -0.4882 0.07701 -0.4533 0.09112 -0.46112 0.09343 C -0.46893 0.09574 -0.48733 0.0969 -0.49358 0.08811 C -0.49983 0.07932 -0.5007 0.04995 -0.49879 0.0414 C -0.49688 0.03284 -0.47761 0.04741 -0.48178 0.03631 C -0.48594 0.02521 -0.51181 -0.0155 -0.52344 -0.0259 C -0.53507 -0.03631 -0.54115 -0.0111 -0.55191 -0.0259 C -0.56268 -0.0407 -0.5908 -0.09644 -0.58837 -0.11425 C -0.58594 -0.13205 -0.55105 -0.12535 -0.53768 -0.13321 C -0.52431 -0.14107 -0.51077 -0.15079 -0.50782 -0.16096 C -0.50487 -0.17114 -0.54323 -0.16698 -0.51945 -0.1938 C -0.49566 -0.22063 -0.39584 -0.2914 -0.36494 -0.32169 C -0.33403 -0.35199 -0.34862 -0.36471 -0.33369 -0.37535 C -0.31875 -0.38599 -0.29549 -0.38414 -0.27535 -0.38575 C -0.25521 -0.38737 -0.22796 -0.38946 -0.21303 -0.38575 C -0.19809 -0.38205 -0.21268 -0.37396 -0.18577 -0.36332 C -0.15886 -0.35268 -0.07639 -0.32771 -0.05191 -0.32169 C -0.02744 -0.31568 -0.03316 -0.32146 -0.03889 -0.32701 " pathEditMode="relative" ptsTypes="aaaaaaaaaaaaaaaaaaaaaaaaaaaaaA">
                                      <p:cBhvr>
                                        <p:cTn id="70" dur="5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3" grpId="0"/>
      <p:bldP spid="34" grpId="0"/>
      <p:bldP spid="73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95" name="Text Box 27"/>
          <p:cNvSpPr txBox="1">
            <a:spLocks noChangeArrowheads="1"/>
          </p:cNvSpPr>
          <p:nvPr/>
        </p:nvSpPr>
        <p:spPr bwMode="auto">
          <a:xfrm>
            <a:off x="363538" y="584200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endParaRPr lang="en-US" sz="1600">
              <a:latin typeface="Tahoma" pitchFamily="48" charset="0"/>
            </a:endParaRPr>
          </a:p>
        </p:txBody>
      </p:sp>
      <p:sp>
        <p:nvSpPr>
          <p:cNvPr id="339996" name="Rectangle 28"/>
          <p:cNvSpPr>
            <a:spLocks noGrp="1" noChangeArrowheads="1"/>
          </p:cNvSpPr>
          <p:nvPr>
            <p:ph type="title"/>
          </p:nvPr>
        </p:nvSpPr>
        <p:spPr>
          <a:xfrm>
            <a:off x="0" y="486407"/>
            <a:ext cx="9144000" cy="1143000"/>
          </a:xfrm>
        </p:spPr>
        <p:txBody>
          <a:bodyPr/>
          <a:lstStyle/>
          <a:p>
            <a:r>
              <a:rPr lang="en-US" dirty="0" smtClean="0"/>
              <a:t>Challenges in Wireless Sensor Network Design</a:t>
            </a:r>
          </a:p>
        </p:txBody>
      </p:sp>
      <p:sp>
        <p:nvSpPr>
          <p:cNvPr id="340003" name="Rectangle 35"/>
          <p:cNvSpPr>
            <a:spLocks noChangeArrowheads="1"/>
          </p:cNvSpPr>
          <p:nvPr/>
        </p:nvSpPr>
        <p:spPr bwMode="auto">
          <a:xfrm>
            <a:off x="354932" y="1248785"/>
            <a:ext cx="8458200" cy="5128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1800" dirty="0" smtClean="0">
              <a:latin typeface="Times" pitchFamily="48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1800" dirty="0" smtClean="0">
              <a:latin typeface="Times" pitchFamily="48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1800" dirty="0" smtClean="0">
              <a:latin typeface="Times" pitchFamily="48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1800" dirty="0" smtClean="0">
              <a:latin typeface="Times" pitchFamily="48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1800" dirty="0" smtClean="0">
              <a:latin typeface="Times" pitchFamily="48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1800" dirty="0" smtClean="0">
              <a:latin typeface="Times" pitchFamily="48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1800" dirty="0" smtClean="0">
              <a:latin typeface="Times" pitchFamily="48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1800" dirty="0" smtClean="0">
              <a:latin typeface="Times" pitchFamily="48" charset="0"/>
            </a:endParaRP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endParaRPr lang="en-US" sz="1600" dirty="0" smtClean="0">
              <a:latin typeface="Times" pitchFamily="48" charset="0"/>
            </a:endParaRPr>
          </a:p>
          <a:p>
            <a:pPr marL="342900" indent="-342900" algn="l">
              <a:spcBef>
                <a:spcPct val="20000"/>
              </a:spcBef>
            </a:pPr>
            <a:endParaRPr lang="en-US" sz="1600" dirty="0" smtClean="0">
              <a:latin typeface="Times" pitchFamily="48" charset="0"/>
            </a:endParaRPr>
          </a:p>
        </p:txBody>
      </p:sp>
      <p:pic>
        <p:nvPicPr>
          <p:cNvPr id="56012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553" y="5132235"/>
            <a:ext cx="1895204" cy="1332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 bwMode="auto">
          <a:xfrm>
            <a:off x="214455" y="1217872"/>
            <a:ext cx="1914524" cy="100965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>
                <a:latin typeface="Times"/>
              </a:rPr>
              <a:t>Commercial </a:t>
            </a:r>
          </a:p>
          <a:p>
            <a:r>
              <a:rPr lang="en-US" sz="1400" b="1" dirty="0" smtClean="0">
                <a:latin typeface="Times"/>
              </a:rPr>
              <a:t>off-the-shelf </a:t>
            </a:r>
          </a:p>
          <a:p>
            <a:r>
              <a:rPr lang="en-US" sz="1400" b="1" dirty="0" smtClean="0">
                <a:latin typeface="Times"/>
              </a:rPr>
              <a:t>sensor nodes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2262619" y="2180239"/>
            <a:ext cx="2215385" cy="1069674"/>
          </a:xfrm>
          <a:prstGeom prst="wedgeRectCallout">
            <a:avLst>
              <a:gd name="adj1" fmla="val -73768"/>
              <a:gd name="adj2" fmla="val -54534"/>
            </a:avLst>
          </a:prstGeom>
          <a:solidFill>
            <a:srgbClr val="92D050">
              <a:alpha val="4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Characteristics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 Generic Design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1400" dirty="0" smtClean="0">
                <a:latin typeface="Times"/>
              </a:rPr>
              <a:t> Not Application Specific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 Few Tunable Parameters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8669" y="3972845"/>
            <a:ext cx="2371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Processor Voltage = </a:t>
            </a:r>
            <a:r>
              <a:rPr lang="en-US" sz="1400" b="1" dirty="0" smtClean="0">
                <a:solidFill>
                  <a:srgbClr val="FF0000"/>
                </a:solidFill>
              </a:rPr>
              <a:t>2.7 V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42552" y="4275495"/>
            <a:ext cx="27440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Processor Frequency = </a:t>
            </a:r>
            <a:r>
              <a:rPr lang="en-US" sz="1400" b="1" dirty="0" smtClean="0">
                <a:solidFill>
                  <a:srgbClr val="FF0000"/>
                </a:solidFill>
              </a:rPr>
              <a:t>4 MHz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6184" y="4532147"/>
            <a:ext cx="3821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Sensing Frequency = </a:t>
            </a:r>
            <a:r>
              <a:rPr lang="en-US" sz="1400" b="1" dirty="0" smtClean="0">
                <a:solidFill>
                  <a:srgbClr val="FF0000"/>
                </a:solidFill>
              </a:rPr>
              <a:t>1 sample per second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31198" y="4828131"/>
            <a:ext cx="3339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Radio Transmission Power = </a:t>
            </a:r>
            <a:r>
              <a:rPr lang="en-US" sz="1400" b="1" dirty="0" smtClean="0">
                <a:solidFill>
                  <a:srgbClr val="FF0000"/>
                </a:solidFill>
              </a:rPr>
              <a:t>-17dBM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318" y="3419538"/>
            <a:ext cx="2694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u="sng" dirty="0" smtClean="0">
                <a:solidFill>
                  <a:srgbClr val="FF0000"/>
                </a:solidFill>
              </a:rPr>
              <a:t>Tunable Parameters</a:t>
            </a:r>
            <a:endParaRPr lang="en-US" sz="2000" b="1" i="1" u="sng" dirty="0">
              <a:solidFill>
                <a:srgbClr val="FF0000"/>
              </a:solidFill>
            </a:endParaRPr>
          </a:p>
        </p:txBody>
      </p:sp>
      <p:sp>
        <p:nvSpPr>
          <p:cNvPr id="20" name="Striped Right Arrow 19"/>
          <p:cNvSpPr/>
          <p:nvPr/>
        </p:nvSpPr>
        <p:spPr bwMode="auto">
          <a:xfrm>
            <a:off x="4675026" y="4296170"/>
            <a:ext cx="1053908" cy="499869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926191" y="4012461"/>
            <a:ext cx="2465089" cy="1134838"/>
            <a:chOff x="1966727" y="3836832"/>
            <a:chExt cx="2465089" cy="1134838"/>
          </a:xfrm>
        </p:grpSpPr>
        <p:sp>
          <p:nvSpPr>
            <p:cNvPr id="25" name="Rectangle 24"/>
            <p:cNvSpPr/>
            <p:nvPr/>
          </p:nvSpPr>
          <p:spPr bwMode="auto">
            <a:xfrm>
              <a:off x="2580723" y="3836832"/>
              <a:ext cx="783675" cy="24318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350887" y="4151350"/>
              <a:ext cx="787446" cy="27992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966727" y="4384811"/>
              <a:ext cx="2019205" cy="2896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557331" y="4691750"/>
              <a:ext cx="874485" cy="27992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644930" y="3788098"/>
            <a:ext cx="1064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u="sng" dirty="0" smtClean="0">
                <a:solidFill>
                  <a:srgbClr val="FF0000"/>
                </a:solidFill>
              </a:rPr>
              <a:t>Values</a:t>
            </a:r>
            <a:endParaRPr lang="en-US" sz="2000" b="1" i="1" u="sng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24145" y="3494669"/>
            <a:ext cx="2612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u="sng" dirty="0" smtClean="0">
                <a:solidFill>
                  <a:srgbClr val="FF0000"/>
                </a:solidFill>
              </a:rPr>
              <a:t>Application Metrics</a:t>
            </a:r>
            <a:endParaRPr lang="en-US" sz="2000" b="1" i="1" u="sng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976862" y="4003655"/>
            <a:ext cx="16966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Lifetime = </a:t>
            </a:r>
            <a:r>
              <a:rPr lang="en-US" sz="1400" b="1" dirty="0" smtClean="0">
                <a:solidFill>
                  <a:srgbClr val="FF0000"/>
                </a:solidFill>
              </a:rPr>
              <a:t>3 years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49557" y="4318175"/>
            <a:ext cx="24797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b="1" dirty="0" smtClean="0"/>
              <a:t>Reliability =</a:t>
            </a:r>
            <a:r>
              <a:rPr lang="en-US" sz="1400" b="1" dirty="0" smtClean="0"/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&lt; 25% </a:t>
            </a:r>
            <a:r>
              <a:rPr lang="en-US" sz="1400" b="1" dirty="0" err="1" smtClean="0">
                <a:solidFill>
                  <a:srgbClr val="FF0000"/>
                </a:solidFill>
              </a:rPr>
              <a:t>pkt</a:t>
            </a:r>
            <a:r>
              <a:rPr lang="en-US" sz="1400" b="1" dirty="0" smtClean="0">
                <a:solidFill>
                  <a:srgbClr val="FF0000"/>
                </a:solidFill>
              </a:rPr>
              <a:t> loss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869654" y="4673224"/>
            <a:ext cx="15034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Security = </a:t>
            </a:r>
            <a:r>
              <a:rPr lang="en-US" sz="1400" b="1" dirty="0" smtClean="0">
                <a:solidFill>
                  <a:srgbClr val="FF0000"/>
                </a:solidFill>
              </a:rPr>
              <a:t>WEP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756181" y="5028274"/>
            <a:ext cx="338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Responsiveness = </a:t>
            </a:r>
            <a:r>
              <a:rPr lang="en-US" sz="1400" b="1" dirty="0" smtClean="0">
                <a:solidFill>
                  <a:srgbClr val="FF0000"/>
                </a:solidFill>
              </a:rPr>
              <a:t>&lt; 5 seconds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		 after detection</a:t>
            </a:r>
            <a:endParaRPr lang="en-US" sz="1400" b="1" dirty="0">
              <a:solidFill>
                <a:srgbClr val="FF0000"/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6687971" y="3998951"/>
            <a:ext cx="2434683" cy="1594177"/>
            <a:chOff x="6709317" y="3836832"/>
            <a:chExt cx="2434683" cy="1594177"/>
          </a:xfrm>
        </p:grpSpPr>
        <p:sp>
          <p:nvSpPr>
            <p:cNvPr id="45" name="Rectangle 44"/>
            <p:cNvSpPr/>
            <p:nvPr/>
          </p:nvSpPr>
          <p:spPr bwMode="auto">
            <a:xfrm>
              <a:off x="6809865" y="3836832"/>
              <a:ext cx="878256" cy="28371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7610824" y="4137841"/>
              <a:ext cx="1533175" cy="27992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6709317" y="4546931"/>
              <a:ext cx="1533175" cy="27992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7610825" y="4942511"/>
              <a:ext cx="1533175" cy="48849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992155" y="1242918"/>
            <a:ext cx="3871479" cy="2426017"/>
            <a:chOff x="4992155" y="1242918"/>
            <a:chExt cx="3871479" cy="2426017"/>
          </a:xfrm>
        </p:grpSpPr>
        <p:pic>
          <p:nvPicPr>
            <p:cNvPr id="50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92155" y="2527110"/>
              <a:ext cx="1118161" cy="1141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" name="Cloud Callout 50"/>
            <p:cNvSpPr/>
            <p:nvPr/>
          </p:nvSpPr>
          <p:spPr bwMode="auto">
            <a:xfrm>
              <a:off x="6688259" y="1242918"/>
              <a:ext cx="2175375" cy="1783316"/>
            </a:xfrm>
            <a:prstGeom prst="cloudCallout">
              <a:avLst>
                <a:gd name="adj1" fmla="val -78008"/>
                <a:gd name="adj2" fmla="val 1942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What is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frequency? 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How does it</a:t>
              </a:r>
              <a:r>
                <a:rPr kumimoji="0" lang="en-US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affect lifetime?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60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7" grpId="0"/>
      <p:bldP spid="18" grpId="0"/>
      <p:bldP spid="19" grpId="0"/>
      <p:bldP spid="21" grpId="0"/>
      <p:bldP spid="23" grpId="0"/>
      <p:bldP spid="20" grpId="0" animBg="1"/>
      <p:bldP spid="34" grpId="1"/>
      <p:bldP spid="35" grpId="0"/>
      <p:bldP spid="40" grpId="0"/>
      <p:bldP spid="41" grpId="0"/>
      <p:bldP spid="42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96" name="Rectangle 28"/>
          <p:cNvSpPr>
            <a:spLocks noGrp="1" noChangeArrowheads="1"/>
          </p:cNvSpPr>
          <p:nvPr>
            <p:ph type="title"/>
          </p:nvPr>
        </p:nvSpPr>
        <p:spPr>
          <a:xfrm>
            <a:off x="0" y="475441"/>
            <a:ext cx="9144000" cy="1143000"/>
          </a:xfrm>
        </p:spPr>
        <p:txBody>
          <a:bodyPr/>
          <a:lstStyle/>
          <a:p>
            <a:r>
              <a:rPr lang="en-US" dirty="0" smtClean="0"/>
              <a:t>Ubiquity in Wireless Sensor Network Design</a:t>
            </a:r>
          </a:p>
        </p:txBody>
      </p: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642" y="1432802"/>
            <a:ext cx="1118161" cy="11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393227" y="2810988"/>
            <a:ext cx="33393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FontTx/>
              <a:buChar char="•"/>
            </a:pPr>
            <a:r>
              <a:rPr lang="en-US" sz="1400" b="1" dirty="0" smtClean="0"/>
              <a:t> Lifetime = High Importance </a:t>
            </a:r>
          </a:p>
          <a:p>
            <a:pPr algn="l">
              <a:buFontTx/>
              <a:buChar char="•"/>
            </a:pPr>
            <a:r>
              <a:rPr lang="en-US" sz="1400" b="1" dirty="0" smtClean="0"/>
              <a:t> Reliability = Medium Importance</a:t>
            </a:r>
          </a:p>
          <a:p>
            <a:pPr algn="l">
              <a:buFontTx/>
              <a:buChar char="•"/>
            </a:pPr>
            <a:r>
              <a:rPr lang="en-US" sz="1400" b="1" dirty="0" smtClean="0"/>
              <a:t> Security = Low Importance</a:t>
            </a:r>
          </a:p>
          <a:p>
            <a:pPr algn="l">
              <a:buFontTx/>
              <a:buChar char="•"/>
            </a:pPr>
            <a:r>
              <a:rPr lang="en-US" sz="1400" b="1" dirty="0" smtClean="0"/>
              <a:t> Responsiveness = High Importance</a:t>
            </a:r>
          </a:p>
        </p:txBody>
      </p:sp>
      <p:sp>
        <p:nvSpPr>
          <p:cNvPr id="26" name="Striped Right Arrow 25"/>
          <p:cNvSpPr/>
          <p:nvPr/>
        </p:nvSpPr>
        <p:spPr bwMode="auto">
          <a:xfrm>
            <a:off x="-4094026" y="4093521"/>
            <a:ext cx="1053908" cy="499869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7" name="Striped Right Arrow 26"/>
          <p:cNvSpPr/>
          <p:nvPr/>
        </p:nvSpPr>
        <p:spPr bwMode="auto">
          <a:xfrm>
            <a:off x="4088917" y="2886538"/>
            <a:ext cx="1053908" cy="499869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845057" y="3508964"/>
            <a:ext cx="3002399" cy="2297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 dirty="0" smtClean="0">
                <a:solidFill>
                  <a:srgbClr val="FF0000"/>
                </a:solidFill>
              </a:rPr>
              <a:t>Dynamically Optimize Tunable Parameter Values to Meet Application Metrics With Respect to the Operating Environment</a:t>
            </a:r>
            <a:endParaRPr lang="en-US" sz="2000" b="1" i="1" u="sng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066720" y="5154598"/>
            <a:ext cx="39292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FontTx/>
              <a:buChar char="•"/>
            </a:pPr>
            <a:r>
              <a:rPr lang="en-US" sz="1400" b="1" dirty="0" smtClean="0"/>
              <a:t> Processor Voltage = 2.7 V</a:t>
            </a:r>
          </a:p>
          <a:p>
            <a:pPr algn="l">
              <a:buFontTx/>
              <a:buChar char="•"/>
            </a:pPr>
            <a:r>
              <a:rPr lang="en-US" sz="1400" b="1" dirty="0" smtClean="0"/>
              <a:t> Processor Frequency = 4 MHz</a:t>
            </a:r>
          </a:p>
          <a:p>
            <a:pPr algn="l">
              <a:buFontTx/>
              <a:buChar char="•"/>
            </a:pPr>
            <a:r>
              <a:rPr lang="en-US" sz="1400" b="1" dirty="0" smtClean="0"/>
              <a:t> Sensing Frequency = 1 sample per second</a:t>
            </a:r>
          </a:p>
          <a:p>
            <a:pPr algn="l">
              <a:buFontTx/>
              <a:buChar char="•"/>
            </a:pPr>
            <a:r>
              <a:rPr lang="en-US" sz="1400" b="1" dirty="0" smtClean="0"/>
              <a:t> Radio Transmission Power = -17 </a:t>
            </a:r>
            <a:r>
              <a:rPr lang="en-US" sz="1400" b="1" dirty="0" err="1" smtClean="0"/>
              <a:t>dBm</a:t>
            </a:r>
            <a:endParaRPr lang="en-US" sz="1400" b="1" dirty="0" smtClean="0"/>
          </a:p>
        </p:txBody>
      </p:sp>
      <p:pic>
        <p:nvPicPr>
          <p:cNvPr id="3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56750" y="2173403"/>
            <a:ext cx="1895204" cy="1332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Striped Right Arrow 45"/>
          <p:cNvSpPr/>
          <p:nvPr/>
        </p:nvSpPr>
        <p:spPr bwMode="auto">
          <a:xfrm rot="8008569">
            <a:off x="4813471" y="4434614"/>
            <a:ext cx="1053908" cy="499869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5386622" y="1242150"/>
            <a:ext cx="3757378" cy="4829038"/>
            <a:chOff x="265144" y="2051642"/>
            <a:chExt cx="3781800" cy="4508032"/>
          </a:xfrm>
        </p:grpSpPr>
        <p:sp>
          <p:nvSpPr>
            <p:cNvPr id="47" name="TextBox 46"/>
            <p:cNvSpPr txBox="1"/>
            <p:nvPr/>
          </p:nvSpPr>
          <p:spPr>
            <a:xfrm>
              <a:off x="837297" y="2526171"/>
              <a:ext cx="27227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u="sng" dirty="0" smtClean="0">
                  <a:solidFill>
                    <a:srgbClr val="0000FF"/>
                  </a:solidFill>
                </a:rPr>
                <a:t>CHALLENGING!!</a:t>
              </a:r>
              <a:endParaRPr lang="en-US" b="1" i="1" u="sng" dirty="0">
                <a:solidFill>
                  <a:srgbClr val="0000FF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265144" y="2051642"/>
              <a:ext cx="3781800" cy="4508032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17544" y="2204042"/>
            <a:ext cx="3781800" cy="4508032"/>
            <a:chOff x="265144" y="2051642"/>
            <a:chExt cx="3781800" cy="4508032"/>
          </a:xfrm>
        </p:grpSpPr>
        <p:sp>
          <p:nvSpPr>
            <p:cNvPr id="55" name="TextBox 54"/>
            <p:cNvSpPr txBox="1"/>
            <p:nvPr/>
          </p:nvSpPr>
          <p:spPr>
            <a:xfrm>
              <a:off x="572154" y="4159112"/>
              <a:ext cx="29801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u="sng" dirty="0" smtClean="0">
                  <a:solidFill>
                    <a:srgbClr val="0000FF"/>
                  </a:solidFill>
                </a:rPr>
                <a:t>Conceptually Ideal</a:t>
              </a:r>
              <a:endParaRPr lang="en-US" b="1" i="1" u="sng" dirty="0">
                <a:solidFill>
                  <a:srgbClr val="0000FF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 bwMode="auto">
            <a:xfrm>
              <a:off x="265144" y="2051642"/>
              <a:ext cx="3781800" cy="4508032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 animBg="1"/>
      <p:bldP spid="29" grpId="0"/>
      <p:bldP spid="34" grpId="0"/>
      <p:bldP spid="46" grpId="0" animBg="1"/>
    </p:bldLst>
  </p:timing>
</p:sld>
</file>

<file path=ppt/theme/theme1.xml><?xml version="1.0" encoding="utf-8"?>
<a:theme xmlns:a="http://schemas.openxmlformats.org/drawingml/2006/main" name="PPT-white-2">
  <a:themeElements>
    <a:clrScheme name="PPT-white-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-white-2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PPT-white-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PPT-white-2</Template>
  <TotalTime>9773</TotalTime>
  <Words>263</Words>
  <Application>Microsoft Office PowerPoint</Application>
  <PresentationFormat>On-screen Show (4:3)</PresentationFormat>
  <Paragraphs>79</Paragraphs>
  <Slides>5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PPT-white-2</vt:lpstr>
      <vt:lpstr>Slide 1</vt:lpstr>
      <vt:lpstr>Proliferation of Wireless Sensor Networks</vt:lpstr>
      <vt:lpstr>Typical Wireless Sensor Network</vt:lpstr>
      <vt:lpstr>Challenges in Wireless Sensor Network Design</vt:lpstr>
      <vt:lpstr>Ubiquity in Wireless Sensor Network Design</vt:lpstr>
    </vt:vector>
  </TitlesOfParts>
  <Company>Ann Gordon-Ross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Arslan Munir</dc:creator>
  <cp:lastModifiedBy>Ann Gordon-Ross</cp:lastModifiedBy>
  <cp:revision>822</cp:revision>
  <dcterms:created xsi:type="dcterms:W3CDTF">2010-10-26T10:49:42Z</dcterms:created>
  <dcterms:modified xsi:type="dcterms:W3CDTF">2010-10-26T10:56:53Z</dcterms:modified>
</cp:coreProperties>
</file>