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24"/>
  </p:notesMasterIdLst>
  <p:sldIdLst>
    <p:sldId id="256" r:id="rId2"/>
    <p:sldId id="281" r:id="rId3"/>
    <p:sldId id="326" r:id="rId4"/>
    <p:sldId id="352" r:id="rId5"/>
    <p:sldId id="344" r:id="rId6"/>
    <p:sldId id="346" r:id="rId7"/>
    <p:sldId id="347" r:id="rId8"/>
    <p:sldId id="348" r:id="rId9"/>
    <p:sldId id="349" r:id="rId10"/>
    <p:sldId id="350" r:id="rId11"/>
    <p:sldId id="351" r:id="rId12"/>
    <p:sldId id="363" r:id="rId13"/>
    <p:sldId id="364" r:id="rId14"/>
    <p:sldId id="333" r:id="rId15"/>
    <p:sldId id="334" r:id="rId16"/>
    <p:sldId id="318" r:id="rId17"/>
    <p:sldId id="336" r:id="rId18"/>
    <p:sldId id="365" r:id="rId19"/>
    <p:sldId id="366" r:id="rId20"/>
    <p:sldId id="320" r:id="rId21"/>
    <p:sldId id="361" r:id="rId22"/>
    <p:sldId id="297" r:id="rId2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  <p:cmAuthor id="1" name="Ann Gordon-Ros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E4A8"/>
    <a:srgbClr val="CC66FF"/>
    <a:srgbClr val="FF5050"/>
    <a:srgbClr val="003399"/>
    <a:srgbClr val="D5E467"/>
    <a:srgbClr val="CCFF99"/>
    <a:srgbClr val="00FCF6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6" autoAdjust="0"/>
    <p:restoredTop sz="87626" autoAdjust="0"/>
  </p:normalViewPr>
  <p:slideViewPr>
    <p:cSldViewPr snapToGrid="0">
      <p:cViewPr varScale="1">
        <p:scale>
          <a:sx n="108" d="100"/>
          <a:sy n="108" d="100"/>
        </p:scale>
        <p:origin x="-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HETEROGENEOUS\Results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HETEROGENEOUS\Results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HETEROGENEOUS\Results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HETEROGENEOUS\Results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Graph3!$B$1</c:f>
              <c:strCache>
                <c:ptCount val="1"/>
                <c:pt idx="0">
                  <c:v>Test scenario 1</c:v>
                </c:pt>
              </c:strCache>
            </c:strRef>
          </c:tx>
          <c:spPr>
            <a:solidFill>
              <a:srgbClr val="003399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Graph3!$B$2:$B$27</c:f>
              <c:numCache>
                <c:formatCode>General</c:formatCode>
                <c:ptCount val="26"/>
                <c:pt idx="0">
                  <c:v>0.865282136394066</c:v>
                </c:pt>
                <c:pt idx="1">
                  <c:v>0.865774975123356</c:v>
                </c:pt>
                <c:pt idx="2">
                  <c:v>0.864965366779905</c:v>
                </c:pt>
                <c:pt idx="3">
                  <c:v>0.865390424499199</c:v>
                </c:pt>
                <c:pt idx="4">
                  <c:v>0.864947648766676</c:v>
                </c:pt>
                <c:pt idx="5">
                  <c:v>0.864257358426605</c:v>
                </c:pt>
                <c:pt idx="6">
                  <c:v>0.863795449372096</c:v>
                </c:pt>
                <c:pt idx="7">
                  <c:v>0.864948291364605</c:v>
                </c:pt>
                <c:pt idx="8">
                  <c:v>0.86869003625025</c:v>
                </c:pt>
                <c:pt idx="9">
                  <c:v>0.882471233666131</c:v>
                </c:pt>
                <c:pt idx="10">
                  <c:v>0.864263577365933</c:v>
                </c:pt>
                <c:pt idx="11">
                  <c:v>0.889194682182404</c:v>
                </c:pt>
                <c:pt idx="12">
                  <c:v>0.864263574016562</c:v>
                </c:pt>
                <c:pt idx="13">
                  <c:v>0.864482256022988</c:v>
                </c:pt>
                <c:pt idx="14">
                  <c:v>0.882446140252357</c:v>
                </c:pt>
                <c:pt idx="15">
                  <c:v>0.86459057046799</c:v>
                </c:pt>
                <c:pt idx="16">
                  <c:v>0.865264266982091</c:v>
                </c:pt>
                <c:pt idx="17">
                  <c:v>0.86481295170159</c:v>
                </c:pt>
                <c:pt idx="18">
                  <c:v>0.864256215335292</c:v>
                </c:pt>
                <c:pt idx="19">
                  <c:v>0.907486690393512</c:v>
                </c:pt>
                <c:pt idx="20">
                  <c:v>0.909974393283074</c:v>
                </c:pt>
                <c:pt idx="21">
                  <c:v>0.864256106922588</c:v>
                </c:pt>
                <c:pt idx="22">
                  <c:v>0.305111942439865</c:v>
                </c:pt>
                <c:pt idx="23">
                  <c:v>0.865261739236165</c:v>
                </c:pt>
                <c:pt idx="24">
                  <c:v>0.847757834468555</c:v>
                </c:pt>
                <c:pt idx="25">
                  <c:v>0.116354348240774</c:v>
                </c:pt>
              </c:numCache>
            </c:numRef>
          </c:val>
        </c:ser>
        <c:ser>
          <c:idx val="1"/>
          <c:order val="1"/>
          <c:tx>
            <c:strRef>
              <c:f>Graph3!$C$1</c:f>
              <c:strCache>
                <c:ptCount val="1"/>
                <c:pt idx="0">
                  <c:v>Test scenario 2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Graph3!$C$2:$C$27</c:f>
              <c:numCache>
                <c:formatCode>General</c:formatCode>
                <c:ptCount val="26"/>
                <c:pt idx="0">
                  <c:v>0.864221331794337</c:v>
                </c:pt>
                <c:pt idx="1">
                  <c:v>0.86422133124807</c:v>
                </c:pt>
                <c:pt idx="2">
                  <c:v>0.864221341368461</c:v>
                </c:pt>
                <c:pt idx="3">
                  <c:v>0.864221337195033</c:v>
                </c:pt>
                <c:pt idx="4">
                  <c:v>0.864203632822659</c:v>
                </c:pt>
                <c:pt idx="5">
                  <c:v>0.864217313441854</c:v>
                </c:pt>
                <c:pt idx="6">
                  <c:v>0.863755433393236</c:v>
                </c:pt>
                <c:pt idx="7">
                  <c:v>0.864204270557099</c:v>
                </c:pt>
                <c:pt idx="8">
                  <c:v>0.864221312302795</c:v>
                </c:pt>
                <c:pt idx="9">
                  <c:v>0.864221324135139</c:v>
                </c:pt>
                <c:pt idx="10">
                  <c:v>0.864221335213051</c:v>
                </c:pt>
                <c:pt idx="11">
                  <c:v>0.86422257933808</c:v>
                </c:pt>
                <c:pt idx="12">
                  <c:v>0.864221325165292</c:v>
                </c:pt>
                <c:pt idx="13">
                  <c:v>0.86422131845194</c:v>
                </c:pt>
                <c:pt idx="14">
                  <c:v>0.864221320430682</c:v>
                </c:pt>
                <c:pt idx="15">
                  <c:v>0.864209062756987</c:v>
                </c:pt>
                <c:pt idx="16">
                  <c:v>0.864203475144889</c:v>
                </c:pt>
                <c:pt idx="17">
                  <c:v>0.864221322653347</c:v>
                </c:pt>
                <c:pt idx="18">
                  <c:v>0.864216143776667</c:v>
                </c:pt>
                <c:pt idx="19">
                  <c:v>0.863000610983097</c:v>
                </c:pt>
                <c:pt idx="20">
                  <c:v>0.865366375358412</c:v>
                </c:pt>
                <c:pt idx="21">
                  <c:v>0.864217132764275</c:v>
                </c:pt>
                <c:pt idx="22">
                  <c:v>0.296542490980238</c:v>
                </c:pt>
                <c:pt idx="23">
                  <c:v>0.864200959627481</c:v>
                </c:pt>
                <c:pt idx="24">
                  <c:v>0.840541420037629</c:v>
                </c:pt>
                <c:pt idx="25">
                  <c:v>0.115871849922964</c:v>
                </c:pt>
              </c:numCache>
            </c:numRef>
          </c:val>
        </c:ser>
        <c:ser>
          <c:idx val="2"/>
          <c:order val="2"/>
          <c:tx>
            <c:strRef>
              <c:f>Graph3!$D$1</c:f>
              <c:strCache>
                <c:ptCount val="1"/>
                <c:pt idx="0">
                  <c:v>Test scenario 3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Graph3!$D$2:$D$27</c:f>
              <c:numCache>
                <c:formatCode>General</c:formatCode>
                <c:ptCount val="26"/>
                <c:pt idx="0">
                  <c:v>0.983241772217904</c:v>
                </c:pt>
                <c:pt idx="1">
                  <c:v>0.728442645306691</c:v>
                </c:pt>
                <c:pt idx="2">
                  <c:v>0.72844264530669</c:v>
                </c:pt>
                <c:pt idx="3">
                  <c:v>0.728442645306689</c:v>
                </c:pt>
                <c:pt idx="4">
                  <c:v>1.0</c:v>
                </c:pt>
                <c:pt idx="5">
                  <c:v>1.0</c:v>
                </c:pt>
                <c:pt idx="6">
                  <c:v>0.999468225676581</c:v>
                </c:pt>
                <c:pt idx="7">
                  <c:v>1.0</c:v>
                </c:pt>
                <c:pt idx="8">
                  <c:v>0.72844264530669</c:v>
                </c:pt>
                <c:pt idx="9">
                  <c:v>0.343114880500779</c:v>
                </c:pt>
                <c:pt idx="10">
                  <c:v>1.00000201911534</c:v>
                </c:pt>
                <c:pt idx="11">
                  <c:v>0.726622999008064</c:v>
                </c:pt>
                <c:pt idx="12">
                  <c:v>0.728442645306693</c:v>
                </c:pt>
                <c:pt idx="13">
                  <c:v>0.728442645306694</c:v>
                </c:pt>
                <c:pt idx="14">
                  <c:v>0.728442645306693</c:v>
                </c:pt>
                <c:pt idx="15">
                  <c:v>1.0</c:v>
                </c:pt>
                <c:pt idx="16">
                  <c:v>0.999955387105413</c:v>
                </c:pt>
                <c:pt idx="17">
                  <c:v>0.728442645306692</c:v>
                </c:pt>
                <c:pt idx="18">
                  <c:v>0.99996375787025</c:v>
                </c:pt>
                <c:pt idx="19">
                  <c:v>0.999072406092929</c:v>
                </c:pt>
                <c:pt idx="20">
                  <c:v>0.999572196652693</c:v>
                </c:pt>
                <c:pt idx="21">
                  <c:v>0.999992523088667</c:v>
                </c:pt>
                <c:pt idx="22">
                  <c:v>0.342285607772746</c:v>
                </c:pt>
                <c:pt idx="23">
                  <c:v>0.999880677359522</c:v>
                </c:pt>
                <c:pt idx="24">
                  <c:v>0.842529733954768</c:v>
                </c:pt>
                <c:pt idx="25">
                  <c:v>0.201507944740082</c:v>
                </c:pt>
              </c:numCache>
            </c:numRef>
          </c:val>
        </c:ser>
        <c:ser>
          <c:idx val="3"/>
          <c:order val="3"/>
          <c:tx>
            <c:strRef>
              <c:f>Graph3!$E$1</c:f>
              <c:strCache>
                <c:ptCount val="1"/>
                <c:pt idx="0">
                  <c:v>Test scenario 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Graph3!$E$2:$E$27</c:f>
              <c:numCache>
                <c:formatCode>General</c:formatCode>
                <c:ptCount val="26"/>
                <c:pt idx="0">
                  <c:v>0.728442653011532</c:v>
                </c:pt>
                <c:pt idx="1">
                  <c:v>0.728442645306691</c:v>
                </c:pt>
                <c:pt idx="2">
                  <c:v>0.72844264530669</c:v>
                </c:pt>
                <c:pt idx="3">
                  <c:v>0.728442645306689</c:v>
                </c:pt>
                <c:pt idx="4">
                  <c:v>0.728428246805743</c:v>
                </c:pt>
                <c:pt idx="5">
                  <c:v>0.728439265986433</c:v>
                </c:pt>
                <c:pt idx="6">
                  <c:v>0.728049945965796</c:v>
                </c:pt>
                <c:pt idx="7">
                  <c:v>0.728428241946874</c:v>
                </c:pt>
                <c:pt idx="8">
                  <c:v>0.72844264530669</c:v>
                </c:pt>
                <c:pt idx="9">
                  <c:v>0.728442645306695</c:v>
                </c:pt>
                <c:pt idx="10">
                  <c:v>0.728442645306691</c:v>
                </c:pt>
                <c:pt idx="11">
                  <c:v>0.726622942752267</c:v>
                </c:pt>
                <c:pt idx="12">
                  <c:v>0.728442645306693</c:v>
                </c:pt>
                <c:pt idx="13">
                  <c:v>0.728442641765369</c:v>
                </c:pt>
                <c:pt idx="14">
                  <c:v>0.728442645306693</c:v>
                </c:pt>
                <c:pt idx="15">
                  <c:v>0.728432319706889</c:v>
                </c:pt>
                <c:pt idx="16">
                  <c:v>0.728425607097453</c:v>
                </c:pt>
                <c:pt idx="17">
                  <c:v>0.728442645306692</c:v>
                </c:pt>
                <c:pt idx="18">
                  <c:v>0.728439198658861</c:v>
                </c:pt>
                <c:pt idx="19">
                  <c:v>0.727413673759692</c:v>
                </c:pt>
                <c:pt idx="20">
                  <c:v>0.729407787830463</c:v>
                </c:pt>
                <c:pt idx="21">
                  <c:v>0.728439110489107</c:v>
                </c:pt>
                <c:pt idx="22">
                  <c:v>0.24928244963482</c:v>
                </c:pt>
                <c:pt idx="23">
                  <c:v>0.728425476913414</c:v>
                </c:pt>
                <c:pt idx="24">
                  <c:v>0.708379307086873</c:v>
                </c:pt>
                <c:pt idx="25">
                  <c:v>0.0977883804555386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580024"/>
        <c:axId val="325583144"/>
      </c:barChart>
      <c:catAx>
        <c:axId val="325580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25583144"/>
        <c:crosses val="autoZero"/>
        <c:auto val="1"/>
        <c:lblAlgn val="ctr"/>
        <c:lblOffset val="100"/>
        <c:noMultiLvlLbl val="0"/>
      </c:catAx>
      <c:valAx>
        <c:axId val="325583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 dirty="0"/>
                  <a:t>EDP</a:t>
                </a:r>
                <a:r>
                  <a:rPr lang="en-US" sz="1000" b="0" baseline="0" dirty="0"/>
                  <a:t> normalized to the homogeneous core system</a:t>
                </a:r>
                <a:endParaRPr lang="en-US" sz="1000" b="0" dirty="0"/>
              </a:p>
            </c:rich>
          </c:tx>
          <c:layout>
            <c:manualLayout>
              <c:xMode val="edge"/>
              <c:yMode val="edge"/>
              <c:x val="0.0"/>
              <c:y val="0.05555557985808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25580024"/>
        <c:crosses val="autoZero"/>
        <c:crossBetween val="between"/>
      </c:valAx>
    </c:plotArea>
    <c:legend>
      <c:legendPos val="t"/>
      <c:layout/>
      <c:overlay val="1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Graph2!$B$1</c:f>
              <c:strCache>
                <c:ptCount val="1"/>
                <c:pt idx="0">
                  <c:v>Heterogeneous-1</c:v>
                </c:pt>
              </c:strCache>
            </c:strRef>
          </c:tx>
          <c:spPr>
            <a:solidFill>
              <a:srgbClr val="003399"/>
            </a:solidFill>
          </c:spPr>
          <c:invertIfNegative val="0"/>
          <c:cat>
            <c:strRef>
              <c:f>Graph2!$A$2:$A$19</c:f>
              <c:strCache>
                <c:ptCount val="18"/>
                <c:pt idx="0">
                  <c:v>iirflt01-basefp01</c:v>
                </c:pt>
                <c:pt idx="1">
                  <c:v>tblook01-puwmod01</c:v>
                </c:pt>
                <c:pt idx="2">
                  <c:v>puwmod01-mpeg2encode</c:v>
                </c:pt>
                <c:pt idx="3">
                  <c:v>g721decode-iirflt01</c:v>
                </c:pt>
                <c:pt idx="4">
                  <c:v>g721decode-pntrch01</c:v>
                </c:pt>
                <c:pt idx="5">
                  <c:v>iirflt01-ttsprk01</c:v>
                </c:pt>
                <c:pt idx="6">
                  <c:v>rspeed01-mpeg2decode</c:v>
                </c:pt>
                <c:pt idx="7">
                  <c:v>aifftr01-mpeg2decode</c:v>
                </c:pt>
                <c:pt idx="8">
                  <c:v>g721encode-bitmnp01</c:v>
                </c:pt>
                <c:pt idx="9">
                  <c:v>a2time01-cacheb01</c:v>
                </c:pt>
                <c:pt idx="10">
                  <c:v>pntrch01-basefp01</c:v>
                </c:pt>
                <c:pt idx="11">
                  <c:v>mpeg2encode-iirflt01</c:v>
                </c:pt>
                <c:pt idx="12">
                  <c:v>tblook01-g721decode</c:v>
                </c:pt>
                <c:pt idx="13">
                  <c:v>puwmod01-djpeg</c:v>
                </c:pt>
                <c:pt idx="14">
                  <c:v>bitmnp01-g721decode</c:v>
                </c:pt>
                <c:pt idx="15">
                  <c:v>canrdr01-aifftr01</c:v>
                </c:pt>
                <c:pt idx="16">
                  <c:v>average</c:v>
                </c:pt>
                <c:pt idx="17">
                  <c:v>standard deviation</c:v>
                </c:pt>
              </c:strCache>
            </c:strRef>
          </c:cat>
          <c:val>
            <c:numRef>
              <c:f>Graph2!$B$2:$B$19</c:f>
              <c:numCache>
                <c:formatCode>General</c:formatCode>
                <c:ptCount val="18"/>
                <c:pt idx="0">
                  <c:v>0.864221331794337</c:v>
                </c:pt>
                <c:pt idx="1">
                  <c:v>0.864221341368461</c:v>
                </c:pt>
                <c:pt idx="2">
                  <c:v>0.864221337195033</c:v>
                </c:pt>
                <c:pt idx="3">
                  <c:v>0.864217313441854</c:v>
                </c:pt>
                <c:pt idx="4">
                  <c:v>0.863755433393236</c:v>
                </c:pt>
                <c:pt idx="5">
                  <c:v>0.864221312302795</c:v>
                </c:pt>
                <c:pt idx="6">
                  <c:v>0.864221324135139</c:v>
                </c:pt>
                <c:pt idx="7">
                  <c:v>0.86422257933808</c:v>
                </c:pt>
                <c:pt idx="8">
                  <c:v>0.864221325165292</c:v>
                </c:pt>
                <c:pt idx="9">
                  <c:v>0.86422131845194</c:v>
                </c:pt>
                <c:pt idx="10">
                  <c:v>0.864209062756987</c:v>
                </c:pt>
                <c:pt idx="11">
                  <c:v>0.864203475144889</c:v>
                </c:pt>
                <c:pt idx="12">
                  <c:v>0.864216143776667</c:v>
                </c:pt>
                <c:pt idx="13">
                  <c:v>0.863000610983097</c:v>
                </c:pt>
                <c:pt idx="14">
                  <c:v>0.864217132764275</c:v>
                </c:pt>
                <c:pt idx="15">
                  <c:v>0.296542490980238</c:v>
                </c:pt>
                <c:pt idx="16">
                  <c:v>0.840541420037629</c:v>
                </c:pt>
                <c:pt idx="17">
                  <c:v>0.141891248994869</c:v>
                </c:pt>
              </c:numCache>
            </c:numRef>
          </c:val>
        </c:ser>
        <c:ser>
          <c:idx val="1"/>
          <c:order val="1"/>
          <c:tx>
            <c:strRef>
              <c:f>Graph2!$C$1</c:f>
              <c:strCache>
                <c:ptCount val="1"/>
                <c:pt idx="0">
                  <c:v>Heterogeneous-2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Graph2!$A$2:$A$19</c:f>
              <c:strCache>
                <c:ptCount val="18"/>
                <c:pt idx="0">
                  <c:v>iirflt01-basefp01</c:v>
                </c:pt>
                <c:pt idx="1">
                  <c:v>tblook01-puwmod01</c:v>
                </c:pt>
                <c:pt idx="2">
                  <c:v>puwmod01-mpeg2encode</c:v>
                </c:pt>
                <c:pt idx="3">
                  <c:v>g721decode-iirflt01</c:v>
                </c:pt>
                <c:pt idx="4">
                  <c:v>g721decode-pntrch01</c:v>
                </c:pt>
                <c:pt idx="5">
                  <c:v>iirflt01-ttsprk01</c:v>
                </c:pt>
                <c:pt idx="6">
                  <c:v>rspeed01-mpeg2decode</c:v>
                </c:pt>
                <c:pt idx="7">
                  <c:v>aifftr01-mpeg2decode</c:v>
                </c:pt>
                <c:pt idx="8">
                  <c:v>g721encode-bitmnp01</c:v>
                </c:pt>
                <c:pt idx="9">
                  <c:v>a2time01-cacheb01</c:v>
                </c:pt>
                <c:pt idx="10">
                  <c:v>pntrch01-basefp01</c:v>
                </c:pt>
                <c:pt idx="11">
                  <c:v>mpeg2encode-iirflt01</c:v>
                </c:pt>
                <c:pt idx="12">
                  <c:v>tblook01-g721decode</c:v>
                </c:pt>
                <c:pt idx="13">
                  <c:v>puwmod01-djpeg</c:v>
                </c:pt>
                <c:pt idx="14">
                  <c:v>bitmnp01-g721decode</c:v>
                </c:pt>
                <c:pt idx="15">
                  <c:v>canrdr01-aifftr01</c:v>
                </c:pt>
                <c:pt idx="16">
                  <c:v>average</c:v>
                </c:pt>
                <c:pt idx="17">
                  <c:v>standard deviation</c:v>
                </c:pt>
              </c:strCache>
            </c:strRef>
          </c:cat>
          <c:val>
            <c:numRef>
              <c:f>Graph2!$C$2:$C$19</c:f>
              <c:numCache>
                <c:formatCode>General</c:formatCode>
                <c:ptCount val="18"/>
                <c:pt idx="0">
                  <c:v>1.097105871288743</c:v>
                </c:pt>
                <c:pt idx="1">
                  <c:v>1.096704171766215</c:v>
                </c:pt>
                <c:pt idx="2">
                  <c:v>1.097243191861516</c:v>
                </c:pt>
                <c:pt idx="3">
                  <c:v>1.095806537627472</c:v>
                </c:pt>
                <c:pt idx="4">
                  <c:v>1.095220899418799</c:v>
                </c:pt>
                <c:pt idx="5">
                  <c:v>1.101426878985531</c:v>
                </c:pt>
                <c:pt idx="6">
                  <c:v>1.118900290121007</c:v>
                </c:pt>
                <c:pt idx="7">
                  <c:v>1.127440558563238</c:v>
                </c:pt>
                <c:pt idx="8">
                  <c:v>1.095814385885572</c:v>
                </c:pt>
                <c:pt idx="9">
                  <c:v>1.096091787622354</c:v>
                </c:pt>
                <c:pt idx="10">
                  <c:v>1.096229006821682</c:v>
                </c:pt>
                <c:pt idx="11">
                  <c:v>1.097083330327628</c:v>
                </c:pt>
                <c:pt idx="12">
                  <c:v>1.095805066579101</c:v>
                </c:pt>
                <c:pt idx="13">
                  <c:v>1.150618359584986</c:v>
                </c:pt>
                <c:pt idx="14">
                  <c:v>1.09580497011638</c:v>
                </c:pt>
                <c:pt idx="15">
                  <c:v>0.386857171694102</c:v>
                </c:pt>
                <c:pt idx="16">
                  <c:v>1.074887247454195</c:v>
                </c:pt>
                <c:pt idx="17">
                  <c:v>0.179911392047751</c:v>
                </c:pt>
              </c:numCache>
            </c:numRef>
          </c:val>
        </c:ser>
        <c:ser>
          <c:idx val="2"/>
          <c:order val="2"/>
          <c:tx>
            <c:strRef>
              <c:f>Graph2!$D$1</c:f>
              <c:strCache>
                <c:ptCount val="1"/>
                <c:pt idx="0">
                  <c:v>Heterogeneous-3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cat>
            <c:strRef>
              <c:f>Graph2!$A$2:$A$19</c:f>
              <c:strCache>
                <c:ptCount val="18"/>
                <c:pt idx="0">
                  <c:v>iirflt01-basefp01</c:v>
                </c:pt>
                <c:pt idx="1">
                  <c:v>tblook01-puwmod01</c:v>
                </c:pt>
                <c:pt idx="2">
                  <c:v>puwmod01-mpeg2encode</c:v>
                </c:pt>
                <c:pt idx="3">
                  <c:v>g721decode-iirflt01</c:v>
                </c:pt>
                <c:pt idx="4">
                  <c:v>g721decode-pntrch01</c:v>
                </c:pt>
                <c:pt idx="5">
                  <c:v>iirflt01-ttsprk01</c:v>
                </c:pt>
                <c:pt idx="6">
                  <c:v>rspeed01-mpeg2decode</c:v>
                </c:pt>
                <c:pt idx="7">
                  <c:v>aifftr01-mpeg2decode</c:v>
                </c:pt>
                <c:pt idx="8">
                  <c:v>g721encode-bitmnp01</c:v>
                </c:pt>
                <c:pt idx="9">
                  <c:v>a2time01-cacheb01</c:v>
                </c:pt>
                <c:pt idx="10">
                  <c:v>pntrch01-basefp01</c:v>
                </c:pt>
                <c:pt idx="11">
                  <c:v>mpeg2encode-iirflt01</c:v>
                </c:pt>
                <c:pt idx="12">
                  <c:v>tblook01-g721decode</c:v>
                </c:pt>
                <c:pt idx="13">
                  <c:v>puwmod01-djpeg</c:v>
                </c:pt>
                <c:pt idx="14">
                  <c:v>bitmnp01-g721decode</c:v>
                </c:pt>
                <c:pt idx="15">
                  <c:v>canrdr01-aifftr01</c:v>
                </c:pt>
                <c:pt idx="16">
                  <c:v>average</c:v>
                </c:pt>
                <c:pt idx="17">
                  <c:v>standard deviation</c:v>
                </c:pt>
              </c:strCache>
            </c:strRef>
          </c:cat>
          <c:val>
            <c:numRef>
              <c:f>Graph2!$D$2:$D$19</c:f>
              <c:numCache>
                <c:formatCode>General</c:formatCode>
                <c:ptCount val="18"/>
                <c:pt idx="0">
                  <c:v>0.837064970962369</c:v>
                </c:pt>
                <c:pt idx="1">
                  <c:v>0.837067522595721</c:v>
                </c:pt>
                <c:pt idx="2">
                  <c:v>0.837065649925196</c:v>
                </c:pt>
                <c:pt idx="3">
                  <c:v>0.837062757654534</c:v>
                </c:pt>
                <c:pt idx="4">
                  <c:v>0.836614379536084</c:v>
                </c:pt>
                <c:pt idx="5">
                  <c:v>0.837064944561492</c:v>
                </c:pt>
                <c:pt idx="6">
                  <c:v>0.836992858282653</c:v>
                </c:pt>
                <c:pt idx="7">
                  <c:v>0.837072088500207</c:v>
                </c:pt>
                <c:pt idx="8">
                  <c:v>0.837065600971076</c:v>
                </c:pt>
                <c:pt idx="9">
                  <c:v>0.837065684849364</c:v>
                </c:pt>
                <c:pt idx="10">
                  <c:v>0.837053720307724</c:v>
                </c:pt>
                <c:pt idx="11">
                  <c:v>0.837046317283226</c:v>
                </c:pt>
                <c:pt idx="12">
                  <c:v>0.837060622618856</c:v>
                </c:pt>
                <c:pt idx="13">
                  <c:v>0.833625796734882</c:v>
                </c:pt>
                <c:pt idx="14">
                  <c:v>0.837061591583149</c:v>
                </c:pt>
                <c:pt idx="15">
                  <c:v>0.287224706950248</c:v>
                </c:pt>
                <c:pt idx="16">
                  <c:v>0.814995253875323</c:v>
                </c:pt>
                <c:pt idx="17">
                  <c:v>0.137396227761398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690840"/>
        <c:axId val="325693896"/>
      </c:barChart>
      <c:catAx>
        <c:axId val="325690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00000"/>
          <a:lstStyle/>
          <a:p>
            <a:pPr>
              <a:defRPr sz="1000"/>
            </a:pPr>
            <a:endParaRPr lang="en-US"/>
          </a:p>
        </c:txPr>
        <c:crossAx val="325693896"/>
        <c:crosses val="autoZero"/>
        <c:auto val="1"/>
        <c:lblAlgn val="ctr"/>
        <c:lblOffset val="100"/>
        <c:noMultiLvlLbl val="0"/>
      </c:catAx>
      <c:valAx>
        <c:axId val="325693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 dirty="0"/>
                  <a:t>EDP</a:t>
                </a:r>
                <a:r>
                  <a:rPr lang="en-US" sz="1000" b="0" baseline="0" dirty="0"/>
                  <a:t> normalized to the homogeneous core system</a:t>
                </a:r>
                <a:endParaRPr lang="en-US" sz="10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25690840"/>
        <c:crosses val="autoZero"/>
        <c:crossBetween val="between"/>
      </c:valAx>
    </c:plotArea>
    <c:legend>
      <c:legendPos val="t"/>
      <c:layout/>
      <c:overlay val="1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Graph2!$B$1</c:f>
              <c:strCache>
                <c:ptCount val="1"/>
                <c:pt idx="0">
                  <c:v>Heterogeneous-1</c:v>
                </c:pt>
              </c:strCache>
            </c:strRef>
          </c:tx>
          <c:spPr>
            <a:solidFill>
              <a:srgbClr val="003399"/>
            </a:solidFill>
          </c:spPr>
          <c:invertIfNegative val="0"/>
          <c:cat>
            <c:strRef>
              <c:f>Graph2!$A$2:$A$19</c:f>
              <c:strCache>
                <c:ptCount val="18"/>
                <c:pt idx="0">
                  <c:v>iirflt01-basefp01</c:v>
                </c:pt>
                <c:pt idx="1">
                  <c:v>tblook01-puwmod01</c:v>
                </c:pt>
                <c:pt idx="2">
                  <c:v>puwmod01-mpeg2encode</c:v>
                </c:pt>
                <c:pt idx="3">
                  <c:v>g721decode-iirflt01</c:v>
                </c:pt>
                <c:pt idx="4">
                  <c:v>g721decode-pntrch01</c:v>
                </c:pt>
                <c:pt idx="5">
                  <c:v>iirflt01-ttsprk01</c:v>
                </c:pt>
                <c:pt idx="6">
                  <c:v>rspeed01-mpeg2decode</c:v>
                </c:pt>
                <c:pt idx="7">
                  <c:v>aifftr01-mpeg2decode</c:v>
                </c:pt>
                <c:pt idx="8">
                  <c:v>g721encode-bitmnp01</c:v>
                </c:pt>
                <c:pt idx="9">
                  <c:v>a2time01-cacheb01</c:v>
                </c:pt>
                <c:pt idx="10">
                  <c:v>pntrch01-basefp01</c:v>
                </c:pt>
                <c:pt idx="11">
                  <c:v>mpeg2encode-iirflt01</c:v>
                </c:pt>
                <c:pt idx="12">
                  <c:v>tblook01-g721decode</c:v>
                </c:pt>
                <c:pt idx="13">
                  <c:v>puwmod01-djpeg</c:v>
                </c:pt>
                <c:pt idx="14">
                  <c:v>bitmnp01-g721decode</c:v>
                </c:pt>
                <c:pt idx="15">
                  <c:v>canrdr01-aifftr01</c:v>
                </c:pt>
                <c:pt idx="16">
                  <c:v>average</c:v>
                </c:pt>
                <c:pt idx="17">
                  <c:v>standard deviation</c:v>
                </c:pt>
              </c:strCache>
            </c:strRef>
          </c:cat>
          <c:val>
            <c:numRef>
              <c:f>Graph2!$B$2:$B$19</c:f>
              <c:numCache>
                <c:formatCode>General</c:formatCode>
                <c:ptCount val="18"/>
                <c:pt idx="0">
                  <c:v>0.864221331794337</c:v>
                </c:pt>
                <c:pt idx="1">
                  <c:v>0.864221341368461</c:v>
                </c:pt>
                <c:pt idx="2">
                  <c:v>0.864221337195033</c:v>
                </c:pt>
                <c:pt idx="3">
                  <c:v>0.864217313441854</c:v>
                </c:pt>
                <c:pt idx="4">
                  <c:v>0.863755433393236</c:v>
                </c:pt>
                <c:pt idx="5">
                  <c:v>0.864221312302795</c:v>
                </c:pt>
                <c:pt idx="6">
                  <c:v>0.864221324135139</c:v>
                </c:pt>
                <c:pt idx="7">
                  <c:v>0.86422257933808</c:v>
                </c:pt>
                <c:pt idx="8">
                  <c:v>0.864221325165292</c:v>
                </c:pt>
                <c:pt idx="9">
                  <c:v>0.86422131845194</c:v>
                </c:pt>
                <c:pt idx="10">
                  <c:v>0.864209062756987</c:v>
                </c:pt>
                <c:pt idx="11">
                  <c:v>0.864203475144889</c:v>
                </c:pt>
                <c:pt idx="12">
                  <c:v>0.864216143776667</c:v>
                </c:pt>
                <c:pt idx="13">
                  <c:v>0.863000610983097</c:v>
                </c:pt>
                <c:pt idx="14">
                  <c:v>0.864217132764275</c:v>
                </c:pt>
                <c:pt idx="15">
                  <c:v>0.296542490980238</c:v>
                </c:pt>
                <c:pt idx="16">
                  <c:v>0.840541420037629</c:v>
                </c:pt>
                <c:pt idx="17">
                  <c:v>0.141891248994869</c:v>
                </c:pt>
              </c:numCache>
            </c:numRef>
          </c:val>
        </c:ser>
        <c:ser>
          <c:idx val="1"/>
          <c:order val="1"/>
          <c:tx>
            <c:strRef>
              <c:f>Graph2!$C$1</c:f>
              <c:strCache>
                <c:ptCount val="1"/>
                <c:pt idx="0">
                  <c:v>Heterogeneous-2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Graph2!$A$2:$A$19</c:f>
              <c:strCache>
                <c:ptCount val="18"/>
                <c:pt idx="0">
                  <c:v>iirflt01-basefp01</c:v>
                </c:pt>
                <c:pt idx="1">
                  <c:v>tblook01-puwmod01</c:v>
                </c:pt>
                <c:pt idx="2">
                  <c:v>puwmod01-mpeg2encode</c:v>
                </c:pt>
                <c:pt idx="3">
                  <c:v>g721decode-iirflt01</c:v>
                </c:pt>
                <c:pt idx="4">
                  <c:v>g721decode-pntrch01</c:v>
                </c:pt>
                <c:pt idx="5">
                  <c:v>iirflt01-ttsprk01</c:v>
                </c:pt>
                <c:pt idx="6">
                  <c:v>rspeed01-mpeg2decode</c:v>
                </c:pt>
                <c:pt idx="7">
                  <c:v>aifftr01-mpeg2decode</c:v>
                </c:pt>
                <c:pt idx="8">
                  <c:v>g721encode-bitmnp01</c:v>
                </c:pt>
                <c:pt idx="9">
                  <c:v>a2time01-cacheb01</c:v>
                </c:pt>
                <c:pt idx="10">
                  <c:v>pntrch01-basefp01</c:v>
                </c:pt>
                <c:pt idx="11">
                  <c:v>mpeg2encode-iirflt01</c:v>
                </c:pt>
                <c:pt idx="12">
                  <c:v>tblook01-g721decode</c:v>
                </c:pt>
                <c:pt idx="13">
                  <c:v>puwmod01-djpeg</c:v>
                </c:pt>
                <c:pt idx="14">
                  <c:v>bitmnp01-g721decode</c:v>
                </c:pt>
                <c:pt idx="15">
                  <c:v>canrdr01-aifftr01</c:v>
                </c:pt>
                <c:pt idx="16">
                  <c:v>average</c:v>
                </c:pt>
                <c:pt idx="17">
                  <c:v>standard deviation</c:v>
                </c:pt>
              </c:strCache>
            </c:strRef>
          </c:cat>
          <c:val>
            <c:numRef>
              <c:f>Graph2!$C$2:$C$19</c:f>
              <c:numCache>
                <c:formatCode>General</c:formatCode>
                <c:ptCount val="18"/>
                <c:pt idx="0">
                  <c:v>1.097105871288743</c:v>
                </c:pt>
                <c:pt idx="1">
                  <c:v>1.096704171766215</c:v>
                </c:pt>
                <c:pt idx="2">
                  <c:v>1.097243191861516</c:v>
                </c:pt>
                <c:pt idx="3">
                  <c:v>1.095806537627472</c:v>
                </c:pt>
                <c:pt idx="4">
                  <c:v>1.095220899418799</c:v>
                </c:pt>
                <c:pt idx="5">
                  <c:v>1.101426878985531</c:v>
                </c:pt>
                <c:pt idx="6">
                  <c:v>1.118900290121007</c:v>
                </c:pt>
                <c:pt idx="7">
                  <c:v>1.127440558563238</c:v>
                </c:pt>
                <c:pt idx="8">
                  <c:v>1.095814385885572</c:v>
                </c:pt>
                <c:pt idx="9">
                  <c:v>1.096091787622354</c:v>
                </c:pt>
                <c:pt idx="10">
                  <c:v>1.096229006821682</c:v>
                </c:pt>
                <c:pt idx="11">
                  <c:v>1.097083330327628</c:v>
                </c:pt>
                <c:pt idx="12">
                  <c:v>1.095805066579101</c:v>
                </c:pt>
                <c:pt idx="13">
                  <c:v>1.150618359584986</c:v>
                </c:pt>
                <c:pt idx="14">
                  <c:v>1.09580497011638</c:v>
                </c:pt>
                <c:pt idx="15">
                  <c:v>0.386857171694102</c:v>
                </c:pt>
                <c:pt idx="16">
                  <c:v>1.074887247454195</c:v>
                </c:pt>
                <c:pt idx="17">
                  <c:v>0.179911392047751</c:v>
                </c:pt>
              </c:numCache>
            </c:numRef>
          </c:val>
        </c:ser>
        <c:ser>
          <c:idx val="2"/>
          <c:order val="2"/>
          <c:tx>
            <c:strRef>
              <c:f>Graph2!$D$1</c:f>
              <c:strCache>
                <c:ptCount val="1"/>
                <c:pt idx="0">
                  <c:v>Heterogeneous-3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cat>
            <c:strRef>
              <c:f>Graph2!$A$2:$A$19</c:f>
              <c:strCache>
                <c:ptCount val="18"/>
                <c:pt idx="0">
                  <c:v>iirflt01-basefp01</c:v>
                </c:pt>
                <c:pt idx="1">
                  <c:v>tblook01-puwmod01</c:v>
                </c:pt>
                <c:pt idx="2">
                  <c:v>puwmod01-mpeg2encode</c:v>
                </c:pt>
                <c:pt idx="3">
                  <c:v>g721decode-iirflt01</c:v>
                </c:pt>
                <c:pt idx="4">
                  <c:v>g721decode-pntrch01</c:v>
                </c:pt>
                <c:pt idx="5">
                  <c:v>iirflt01-ttsprk01</c:v>
                </c:pt>
                <c:pt idx="6">
                  <c:v>rspeed01-mpeg2decode</c:v>
                </c:pt>
                <c:pt idx="7">
                  <c:v>aifftr01-mpeg2decode</c:v>
                </c:pt>
                <c:pt idx="8">
                  <c:v>g721encode-bitmnp01</c:v>
                </c:pt>
                <c:pt idx="9">
                  <c:v>a2time01-cacheb01</c:v>
                </c:pt>
                <c:pt idx="10">
                  <c:v>pntrch01-basefp01</c:v>
                </c:pt>
                <c:pt idx="11">
                  <c:v>mpeg2encode-iirflt01</c:v>
                </c:pt>
                <c:pt idx="12">
                  <c:v>tblook01-g721decode</c:v>
                </c:pt>
                <c:pt idx="13">
                  <c:v>puwmod01-djpeg</c:v>
                </c:pt>
                <c:pt idx="14">
                  <c:v>bitmnp01-g721decode</c:v>
                </c:pt>
                <c:pt idx="15">
                  <c:v>canrdr01-aifftr01</c:v>
                </c:pt>
                <c:pt idx="16">
                  <c:v>average</c:v>
                </c:pt>
                <c:pt idx="17">
                  <c:v>standard deviation</c:v>
                </c:pt>
              </c:strCache>
            </c:strRef>
          </c:cat>
          <c:val>
            <c:numRef>
              <c:f>Graph2!$D$2:$D$19</c:f>
              <c:numCache>
                <c:formatCode>General</c:formatCode>
                <c:ptCount val="18"/>
                <c:pt idx="0">
                  <c:v>0.837064970962369</c:v>
                </c:pt>
                <c:pt idx="1">
                  <c:v>0.837067522595721</c:v>
                </c:pt>
                <c:pt idx="2">
                  <c:v>0.837065649925196</c:v>
                </c:pt>
                <c:pt idx="3">
                  <c:v>0.837062757654534</c:v>
                </c:pt>
                <c:pt idx="4">
                  <c:v>0.836614379536084</c:v>
                </c:pt>
                <c:pt idx="5">
                  <c:v>0.837064944561492</c:v>
                </c:pt>
                <c:pt idx="6">
                  <c:v>0.836992858282653</c:v>
                </c:pt>
                <c:pt idx="7">
                  <c:v>0.837072088500207</c:v>
                </c:pt>
                <c:pt idx="8">
                  <c:v>0.837065600971076</c:v>
                </c:pt>
                <c:pt idx="9">
                  <c:v>0.837065684849364</c:v>
                </c:pt>
                <c:pt idx="10">
                  <c:v>0.837053720307724</c:v>
                </c:pt>
                <c:pt idx="11">
                  <c:v>0.837046317283226</c:v>
                </c:pt>
                <c:pt idx="12">
                  <c:v>0.837060622618856</c:v>
                </c:pt>
                <c:pt idx="13">
                  <c:v>0.833625796734882</c:v>
                </c:pt>
                <c:pt idx="14">
                  <c:v>0.837061591583149</c:v>
                </c:pt>
                <c:pt idx="15">
                  <c:v>0.287224706950248</c:v>
                </c:pt>
                <c:pt idx="16">
                  <c:v>0.814995253875323</c:v>
                </c:pt>
                <c:pt idx="17">
                  <c:v>0.137396227761398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912808"/>
        <c:axId val="325915816"/>
      </c:barChart>
      <c:catAx>
        <c:axId val="325912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00000"/>
          <a:lstStyle/>
          <a:p>
            <a:pPr>
              <a:defRPr sz="1000"/>
            </a:pPr>
            <a:endParaRPr lang="en-US"/>
          </a:p>
        </c:txPr>
        <c:crossAx val="325915816"/>
        <c:crosses val="autoZero"/>
        <c:auto val="1"/>
        <c:lblAlgn val="ctr"/>
        <c:lblOffset val="100"/>
        <c:noMultiLvlLbl val="0"/>
      </c:catAx>
      <c:valAx>
        <c:axId val="325915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 dirty="0"/>
                  <a:t>EDP</a:t>
                </a:r>
                <a:r>
                  <a:rPr lang="en-US" sz="1000" b="0" baseline="0" dirty="0"/>
                  <a:t> normalized to the homogeneous core system</a:t>
                </a:r>
                <a:endParaRPr lang="en-US" sz="10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25912808"/>
        <c:crosses val="autoZero"/>
        <c:crossBetween val="between"/>
      </c:valAx>
    </c:plotArea>
    <c:legend>
      <c:legendPos val="t"/>
      <c:layout/>
      <c:overlay val="1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Graph3!$B$1</c:f>
              <c:strCache>
                <c:ptCount val="1"/>
                <c:pt idx="0">
                  <c:v>Test scenario 1</c:v>
                </c:pt>
              </c:strCache>
            </c:strRef>
          </c:tx>
          <c:spPr>
            <a:solidFill>
              <a:srgbClr val="003399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Graph3!$B$2:$B$27</c:f>
              <c:numCache>
                <c:formatCode>General</c:formatCode>
                <c:ptCount val="26"/>
                <c:pt idx="0">
                  <c:v>0.865282136394066</c:v>
                </c:pt>
                <c:pt idx="1">
                  <c:v>0.865774975123356</c:v>
                </c:pt>
                <c:pt idx="2">
                  <c:v>0.864965366779905</c:v>
                </c:pt>
                <c:pt idx="3">
                  <c:v>0.865390424499199</c:v>
                </c:pt>
                <c:pt idx="4">
                  <c:v>0.864947648766676</c:v>
                </c:pt>
                <c:pt idx="5">
                  <c:v>0.864257358426605</c:v>
                </c:pt>
                <c:pt idx="6">
                  <c:v>0.863795449372096</c:v>
                </c:pt>
                <c:pt idx="7">
                  <c:v>0.864948291364605</c:v>
                </c:pt>
                <c:pt idx="8">
                  <c:v>0.86869003625025</c:v>
                </c:pt>
                <c:pt idx="9">
                  <c:v>0.882471233666131</c:v>
                </c:pt>
                <c:pt idx="10">
                  <c:v>0.864263577365933</c:v>
                </c:pt>
                <c:pt idx="11">
                  <c:v>0.889194682182404</c:v>
                </c:pt>
                <c:pt idx="12">
                  <c:v>0.864263574016562</c:v>
                </c:pt>
                <c:pt idx="13">
                  <c:v>0.864482256022988</c:v>
                </c:pt>
                <c:pt idx="14">
                  <c:v>0.882446140252357</c:v>
                </c:pt>
                <c:pt idx="15">
                  <c:v>0.86459057046799</c:v>
                </c:pt>
                <c:pt idx="16">
                  <c:v>0.865264266982091</c:v>
                </c:pt>
                <c:pt idx="17">
                  <c:v>0.86481295170159</c:v>
                </c:pt>
                <c:pt idx="18">
                  <c:v>0.864256215335292</c:v>
                </c:pt>
                <c:pt idx="19">
                  <c:v>0.907486690393512</c:v>
                </c:pt>
                <c:pt idx="20">
                  <c:v>0.909974393283074</c:v>
                </c:pt>
                <c:pt idx="21">
                  <c:v>0.864256106922588</c:v>
                </c:pt>
                <c:pt idx="22">
                  <c:v>0.305111942439865</c:v>
                </c:pt>
                <c:pt idx="23">
                  <c:v>0.865261739236165</c:v>
                </c:pt>
                <c:pt idx="24">
                  <c:v>0.847757834468555</c:v>
                </c:pt>
                <c:pt idx="25">
                  <c:v>0.116354348240774</c:v>
                </c:pt>
              </c:numCache>
            </c:numRef>
          </c:val>
        </c:ser>
        <c:ser>
          <c:idx val="1"/>
          <c:order val="1"/>
          <c:tx>
            <c:strRef>
              <c:f>Graph3!$C$1</c:f>
              <c:strCache>
                <c:ptCount val="1"/>
                <c:pt idx="0">
                  <c:v>Test scenario 2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Graph3!$C$2:$C$27</c:f>
              <c:numCache>
                <c:formatCode>General</c:formatCode>
                <c:ptCount val="26"/>
                <c:pt idx="0">
                  <c:v>0.864221331794337</c:v>
                </c:pt>
                <c:pt idx="1">
                  <c:v>0.86422133124807</c:v>
                </c:pt>
                <c:pt idx="2">
                  <c:v>0.864221341368461</c:v>
                </c:pt>
                <c:pt idx="3">
                  <c:v>0.864221337195033</c:v>
                </c:pt>
                <c:pt idx="4">
                  <c:v>0.864203632822659</c:v>
                </c:pt>
                <c:pt idx="5">
                  <c:v>0.864217313441854</c:v>
                </c:pt>
                <c:pt idx="6">
                  <c:v>0.863755433393236</c:v>
                </c:pt>
                <c:pt idx="7">
                  <c:v>0.864204270557099</c:v>
                </c:pt>
                <c:pt idx="8">
                  <c:v>0.864221312302795</c:v>
                </c:pt>
                <c:pt idx="9">
                  <c:v>0.864221324135139</c:v>
                </c:pt>
                <c:pt idx="10">
                  <c:v>0.864221335213051</c:v>
                </c:pt>
                <c:pt idx="11">
                  <c:v>0.86422257933808</c:v>
                </c:pt>
                <c:pt idx="12">
                  <c:v>0.864221325165292</c:v>
                </c:pt>
                <c:pt idx="13">
                  <c:v>0.86422131845194</c:v>
                </c:pt>
                <c:pt idx="14">
                  <c:v>0.864221320430682</c:v>
                </c:pt>
                <c:pt idx="15">
                  <c:v>0.864209062756987</c:v>
                </c:pt>
                <c:pt idx="16">
                  <c:v>0.864203475144889</c:v>
                </c:pt>
                <c:pt idx="17">
                  <c:v>0.864221322653347</c:v>
                </c:pt>
                <c:pt idx="18">
                  <c:v>0.864216143776667</c:v>
                </c:pt>
                <c:pt idx="19">
                  <c:v>0.863000610983097</c:v>
                </c:pt>
                <c:pt idx="20">
                  <c:v>0.865366375358412</c:v>
                </c:pt>
                <c:pt idx="21">
                  <c:v>0.864217132764275</c:v>
                </c:pt>
                <c:pt idx="22">
                  <c:v>0.296542490980238</c:v>
                </c:pt>
                <c:pt idx="23">
                  <c:v>0.864200959627481</c:v>
                </c:pt>
                <c:pt idx="24">
                  <c:v>0.840541420037629</c:v>
                </c:pt>
                <c:pt idx="25">
                  <c:v>0.115871849922964</c:v>
                </c:pt>
              </c:numCache>
            </c:numRef>
          </c:val>
        </c:ser>
        <c:ser>
          <c:idx val="2"/>
          <c:order val="2"/>
          <c:tx>
            <c:strRef>
              <c:f>Graph3!$D$1</c:f>
              <c:strCache>
                <c:ptCount val="1"/>
                <c:pt idx="0">
                  <c:v>Test scenario 3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Graph3!$D$2:$D$27</c:f>
              <c:numCache>
                <c:formatCode>General</c:formatCode>
                <c:ptCount val="26"/>
                <c:pt idx="0">
                  <c:v>0.983241772217904</c:v>
                </c:pt>
                <c:pt idx="1">
                  <c:v>0.728442645306691</c:v>
                </c:pt>
                <c:pt idx="2">
                  <c:v>0.72844264530669</c:v>
                </c:pt>
                <c:pt idx="3">
                  <c:v>0.728442645306689</c:v>
                </c:pt>
                <c:pt idx="4">
                  <c:v>1.0</c:v>
                </c:pt>
                <c:pt idx="5">
                  <c:v>1.0</c:v>
                </c:pt>
                <c:pt idx="6">
                  <c:v>0.999468225676581</c:v>
                </c:pt>
                <c:pt idx="7">
                  <c:v>1.0</c:v>
                </c:pt>
                <c:pt idx="8">
                  <c:v>0.72844264530669</c:v>
                </c:pt>
                <c:pt idx="9">
                  <c:v>0.343114880500779</c:v>
                </c:pt>
                <c:pt idx="10">
                  <c:v>1.00000201911534</c:v>
                </c:pt>
                <c:pt idx="11">
                  <c:v>0.726622999008064</c:v>
                </c:pt>
                <c:pt idx="12">
                  <c:v>0.728442645306693</c:v>
                </c:pt>
                <c:pt idx="13">
                  <c:v>0.728442645306694</c:v>
                </c:pt>
                <c:pt idx="14">
                  <c:v>0.728442645306693</c:v>
                </c:pt>
                <c:pt idx="15">
                  <c:v>1.0</c:v>
                </c:pt>
                <c:pt idx="16">
                  <c:v>0.999955387105413</c:v>
                </c:pt>
                <c:pt idx="17">
                  <c:v>0.728442645306692</c:v>
                </c:pt>
                <c:pt idx="18">
                  <c:v>0.99996375787025</c:v>
                </c:pt>
                <c:pt idx="19">
                  <c:v>0.999072406092929</c:v>
                </c:pt>
                <c:pt idx="20">
                  <c:v>0.999572196652693</c:v>
                </c:pt>
                <c:pt idx="21">
                  <c:v>0.999992523088667</c:v>
                </c:pt>
                <c:pt idx="22">
                  <c:v>0.342285607772746</c:v>
                </c:pt>
                <c:pt idx="23">
                  <c:v>0.999880677359522</c:v>
                </c:pt>
                <c:pt idx="24">
                  <c:v>0.842529733954768</c:v>
                </c:pt>
                <c:pt idx="25">
                  <c:v>0.201507944740082</c:v>
                </c:pt>
              </c:numCache>
            </c:numRef>
          </c:val>
        </c:ser>
        <c:ser>
          <c:idx val="3"/>
          <c:order val="3"/>
          <c:tx>
            <c:strRef>
              <c:f>Graph3!$E$1</c:f>
              <c:strCache>
                <c:ptCount val="1"/>
                <c:pt idx="0">
                  <c:v>Test scenario 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Graph3!$A$2:$A$27</c:f>
              <c:strCache>
                <c:ptCount val="26"/>
                <c:pt idx="0">
                  <c:v>iirflt01-basefp01</c:v>
                </c:pt>
                <c:pt idx="1">
                  <c:v>mpeg2encode-rspeed01</c:v>
                </c:pt>
                <c:pt idx="2">
                  <c:v>tblook01-puwmod01</c:v>
                </c:pt>
                <c:pt idx="3">
                  <c:v>puwmod01-mpeg2encode</c:v>
                </c:pt>
                <c:pt idx="4">
                  <c:v>canrdr01-tblook01</c:v>
                </c:pt>
                <c:pt idx="5">
                  <c:v>g721decode-iirflt01</c:v>
                </c:pt>
                <c:pt idx="6">
                  <c:v>g721decode-pntrch01</c:v>
                </c:pt>
                <c:pt idx="7">
                  <c:v>tblook01-mpeg2encode</c:v>
                </c:pt>
                <c:pt idx="8">
                  <c:v>iirflt01-ttsprk01</c:v>
                </c:pt>
                <c:pt idx="9">
                  <c:v>rspeed01-mpeg2decode</c:v>
                </c:pt>
                <c:pt idx="10">
                  <c:v>g721encode-mpeg2encode</c:v>
                </c:pt>
                <c:pt idx="11">
                  <c:v>aifftr01-mpeg2decode</c:v>
                </c:pt>
                <c:pt idx="12">
                  <c:v>g721encode-bitmnp01</c:v>
                </c:pt>
                <c:pt idx="13">
                  <c:v>a2time01-cacheb01</c:v>
                </c:pt>
                <c:pt idx="14">
                  <c:v>mpeg2decode-canrdr01</c:v>
                </c:pt>
                <c:pt idx="15">
                  <c:v>pntrch01-basefp01</c:v>
                </c:pt>
                <c:pt idx="16">
                  <c:v>mpeg2encode-iirflt01</c:v>
                </c:pt>
                <c:pt idx="17">
                  <c:v>puwmod01-canrdr01</c:v>
                </c:pt>
                <c:pt idx="18">
                  <c:v>tblook01-g721decode</c:v>
                </c:pt>
                <c:pt idx="19">
                  <c:v>puwmod01-djpeg</c:v>
                </c:pt>
                <c:pt idx="20">
                  <c:v>djpeg-bitmnp01</c:v>
                </c:pt>
                <c:pt idx="21">
                  <c:v>bitmnp01-g721decode</c:v>
                </c:pt>
                <c:pt idx="22">
                  <c:v>canrdr01-aifftr01</c:v>
                </c:pt>
                <c:pt idx="23">
                  <c:v>iirflt01-bitmnp01</c:v>
                </c:pt>
                <c:pt idx="24">
                  <c:v>average</c:v>
                </c:pt>
                <c:pt idx="25">
                  <c:v>standard deviation</c:v>
                </c:pt>
              </c:strCache>
            </c:strRef>
          </c:cat>
          <c:val>
            <c:numRef>
              <c:f>Graph3!$E$2:$E$27</c:f>
              <c:numCache>
                <c:formatCode>General</c:formatCode>
                <c:ptCount val="26"/>
                <c:pt idx="0">
                  <c:v>0.728442653011532</c:v>
                </c:pt>
                <c:pt idx="1">
                  <c:v>0.728442645306691</c:v>
                </c:pt>
                <c:pt idx="2">
                  <c:v>0.72844264530669</c:v>
                </c:pt>
                <c:pt idx="3">
                  <c:v>0.728442645306689</c:v>
                </c:pt>
                <c:pt idx="4">
                  <c:v>0.728428246805743</c:v>
                </c:pt>
                <c:pt idx="5">
                  <c:v>0.728439265986433</c:v>
                </c:pt>
                <c:pt idx="6">
                  <c:v>0.728049945965796</c:v>
                </c:pt>
                <c:pt idx="7">
                  <c:v>0.728428241946874</c:v>
                </c:pt>
                <c:pt idx="8">
                  <c:v>0.72844264530669</c:v>
                </c:pt>
                <c:pt idx="9">
                  <c:v>0.728442645306695</c:v>
                </c:pt>
                <c:pt idx="10">
                  <c:v>0.728442645306691</c:v>
                </c:pt>
                <c:pt idx="11">
                  <c:v>0.726622942752267</c:v>
                </c:pt>
                <c:pt idx="12">
                  <c:v>0.728442645306693</c:v>
                </c:pt>
                <c:pt idx="13">
                  <c:v>0.728442641765369</c:v>
                </c:pt>
                <c:pt idx="14">
                  <c:v>0.728442645306693</c:v>
                </c:pt>
                <c:pt idx="15">
                  <c:v>0.728432319706889</c:v>
                </c:pt>
                <c:pt idx="16">
                  <c:v>0.728425607097453</c:v>
                </c:pt>
                <c:pt idx="17">
                  <c:v>0.728442645306692</c:v>
                </c:pt>
                <c:pt idx="18">
                  <c:v>0.728439198658861</c:v>
                </c:pt>
                <c:pt idx="19">
                  <c:v>0.727413673759692</c:v>
                </c:pt>
                <c:pt idx="20">
                  <c:v>0.729407787830463</c:v>
                </c:pt>
                <c:pt idx="21">
                  <c:v>0.728439110489107</c:v>
                </c:pt>
                <c:pt idx="22">
                  <c:v>0.24928244963482</c:v>
                </c:pt>
                <c:pt idx="23">
                  <c:v>0.728425476913414</c:v>
                </c:pt>
                <c:pt idx="24">
                  <c:v>0.708379307086873</c:v>
                </c:pt>
                <c:pt idx="25">
                  <c:v>0.0977883804555386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085928"/>
        <c:axId val="326089048"/>
      </c:barChart>
      <c:catAx>
        <c:axId val="326085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26089048"/>
        <c:crosses val="autoZero"/>
        <c:auto val="1"/>
        <c:lblAlgn val="ctr"/>
        <c:lblOffset val="100"/>
        <c:noMultiLvlLbl val="0"/>
      </c:catAx>
      <c:valAx>
        <c:axId val="326089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 dirty="0"/>
                  <a:t>EDP</a:t>
                </a:r>
                <a:r>
                  <a:rPr lang="en-US" sz="1000" b="0" baseline="0" dirty="0"/>
                  <a:t> normalized to the homogeneous core system</a:t>
                </a:r>
                <a:endParaRPr lang="en-US" sz="1000" b="0" dirty="0"/>
              </a:p>
            </c:rich>
          </c:tx>
          <c:layout>
            <c:manualLayout>
              <c:xMode val="edge"/>
              <c:yMode val="edge"/>
              <c:x val="0.0"/>
              <c:y val="0.05555557985808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26085928"/>
        <c:crosses val="autoZero"/>
        <c:crossBetween val="between"/>
      </c:valAx>
    </c:plotArea>
    <c:legend>
      <c:legendPos val="t"/>
      <c:layout/>
      <c:overlay val="1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9/28/13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</a:t>
            </a:r>
            <a:r>
              <a:rPr lang="en-US" dirty="0" smtClean="0"/>
              <a:t>22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5"/>
            <a:ext cx="7772400" cy="4114800"/>
          </a:xfrm>
        </p:spPr>
        <p:txBody>
          <a:bodyPr/>
          <a:lstStyle>
            <a:lvl1pPr>
              <a:defRPr sz="2000">
                <a:solidFill>
                  <a:srgbClr val="009999"/>
                </a:solidFill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6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581900" y="6324600"/>
            <a:ext cx="1162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3C9A794-B4B7-4925-A813-4F2CCD911B3F}" type="slidenum">
              <a:rPr lang="en-US" sz="1200" smtClean="0"/>
              <a:pPr/>
              <a:t>‹#›</a:t>
            </a:fld>
            <a:r>
              <a:rPr lang="en-US" sz="1200" dirty="0" smtClean="0"/>
              <a:t> of </a:t>
            </a:r>
            <a:r>
              <a:rPr lang="en-US" sz="1200" dirty="0" smtClean="0"/>
              <a:t>22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311185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accent2"/>
                </a:solidFill>
              </a:rPr>
              <a:t>Exploring the Tradeoffs of Configurability and Heterogeneity in Multicore Embedded Systems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 dirty="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679938" y="253365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sz="1800" dirty="0" smtClean="0">
                <a:ea typeface="ＭＳ Ｐゴシック" pitchFamily="16" charset="-128"/>
              </a:rPr>
              <a:t>Tosiron Adegbija and Ann Gordon-Ross</a:t>
            </a:r>
            <a:r>
              <a:rPr lang="en-US" sz="1800" baseline="30000" dirty="0" smtClean="0">
                <a:ea typeface="ＭＳ Ｐゴシック" pitchFamily="16" charset="-128"/>
              </a:rPr>
              <a:t>+</a:t>
            </a:r>
            <a:endParaRPr lang="en-US" sz="1800" baseline="30000" dirty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1771650" y="1428750"/>
            <a:ext cx="4067175" cy="326707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6" name="Straight Arrow Connector 45"/>
          <p:cNvCxnSpPr>
            <a:endCxn id="42" idx="5"/>
          </p:cNvCxnSpPr>
          <p:nvPr/>
        </p:nvCxnSpPr>
        <p:spPr bwMode="auto">
          <a:xfrm flipH="1" flipV="1">
            <a:off x="5243201" y="4217373"/>
            <a:ext cx="1367149" cy="28795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472244" y="4400550"/>
            <a:ext cx="2956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Different cores with 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identical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configurations that change during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execution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343275" y="4648200"/>
            <a:ext cx="0" cy="75247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426242" y="5314950"/>
            <a:ext cx="2647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When should the configurations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change during execution?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400175" y="3990975"/>
            <a:ext cx="695325" cy="101917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78342" y="4876800"/>
            <a:ext cx="264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Configurability of the cores/design space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 flipV="1">
            <a:off x="4848226" y="4486275"/>
            <a:ext cx="1065500" cy="91440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910263" y="5356141"/>
            <a:ext cx="3622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Requires tuning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hardware (e.g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., 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power monitor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to measure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power,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and 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tuner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to determine best configuration and change configurations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237239" y="2676737"/>
            <a:ext cx="2085975" cy="733000"/>
          </a:xfrm>
          <a:prstGeom prst="rect">
            <a:avLst/>
          </a:prstGeom>
          <a:solidFill>
            <a:srgbClr val="FFCC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Main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Memory</a:t>
            </a:r>
          </a:p>
          <a:p>
            <a:endParaRPr lang="en-US" sz="1400" baseline="30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240241" y="2002226"/>
            <a:ext cx="3131220" cy="589783"/>
            <a:chOff x="573366" y="1830776"/>
            <a:chExt cx="3131220" cy="58978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73366" y="1836797"/>
              <a:ext cx="1013205" cy="566928"/>
            </a:xfrm>
            <a:prstGeom prst="rect">
              <a:avLst/>
            </a:prstGeom>
            <a:solidFill>
              <a:srgbClr val="FF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1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10800000">
              <a:off x="1591514" y="2128778"/>
              <a:ext cx="455885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45" name="Group 40"/>
            <p:cNvGrpSpPr/>
            <p:nvPr/>
          </p:nvGrpSpPr>
          <p:grpSpPr>
            <a:xfrm>
              <a:off x="2028596" y="1830776"/>
              <a:ext cx="1675990" cy="589783"/>
              <a:chOff x="2028596" y="1830776"/>
              <a:chExt cx="1675990" cy="589783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CC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CCFF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253658" y="3495265"/>
            <a:ext cx="3121694" cy="589783"/>
            <a:chOff x="691558" y="3981040"/>
            <a:chExt cx="3121694" cy="58978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91558" y="3985823"/>
              <a:ext cx="1013205" cy="567127"/>
            </a:xfrm>
            <a:prstGeom prst="rect">
              <a:avLst/>
            </a:prstGeom>
            <a:solidFill>
              <a:srgbClr val="FF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2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10800000">
              <a:off x="1700181" y="4280714"/>
              <a:ext cx="45588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61" name="Group 41"/>
            <p:cNvGrpSpPr/>
            <p:nvPr/>
          </p:nvGrpSpPr>
          <p:grpSpPr>
            <a:xfrm>
              <a:off x="2137262" y="3981040"/>
              <a:ext cx="1675990" cy="589783"/>
              <a:chOff x="2028596" y="1830776"/>
              <a:chExt cx="1675990" cy="58978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CC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CCFF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sp>
        <p:nvSpPr>
          <p:cNvPr id="66" name="Rectangle 65"/>
          <p:cNvSpPr/>
          <p:nvPr/>
        </p:nvSpPr>
        <p:spPr bwMode="auto">
          <a:xfrm>
            <a:off x="3752850" y="2933700"/>
            <a:ext cx="1609726" cy="209550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Tuner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5400000">
            <a:off x="4350903" y="2762489"/>
            <a:ext cx="33832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4350903" y="3324464"/>
            <a:ext cx="33832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9" name="Straight Arrow Connector 68"/>
          <p:cNvCxnSpPr>
            <a:stCxn id="52" idx="3"/>
          </p:cNvCxnSpPr>
          <p:nvPr/>
        </p:nvCxnSpPr>
        <p:spPr bwMode="auto">
          <a:xfrm flipV="1">
            <a:off x="5371461" y="2291711"/>
            <a:ext cx="5486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5371461" y="3787136"/>
            <a:ext cx="5486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247900" y="2933700"/>
            <a:ext cx="1285876" cy="209550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Power monitor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3419475" y="2295525"/>
            <a:ext cx="0" cy="6477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3409950" y="3143250"/>
            <a:ext cx="0" cy="63817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ounded Rectangle 79"/>
          <p:cNvSpPr/>
          <p:nvPr/>
        </p:nvSpPr>
        <p:spPr bwMode="auto">
          <a:xfrm>
            <a:off x="2124075" y="2819400"/>
            <a:ext cx="3314700" cy="40005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176383" y="588212"/>
            <a:ext cx="8807402" cy="495719"/>
          </a:xfrm>
        </p:spPr>
        <p:txBody>
          <a:bodyPr/>
          <a:lstStyle/>
          <a:p>
            <a:r>
              <a:rPr lang="en-US" sz="4000" dirty="0" smtClean="0"/>
              <a:t>Design Challenges</a:t>
            </a:r>
            <a:br>
              <a:rPr lang="en-US" sz="4000" dirty="0" smtClean="0"/>
            </a:br>
            <a:r>
              <a:rPr lang="en-US" sz="3200" dirty="0" smtClean="0"/>
              <a:t>Configurable Homogenous Core Architectures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9" grpId="0"/>
      <p:bldP spid="51" grpId="0"/>
      <p:bldP spid="54" grpId="0"/>
      <p:bldP spid="59" grpId="0"/>
      <p:bldP spid="34" grpId="0" animBg="1"/>
      <p:bldP spid="66" grpId="0" animBg="1"/>
      <p:bldP spid="71" grpId="0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1771650" y="1428750"/>
            <a:ext cx="4067175" cy="326707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6" name="Straight Arrow Connector 45"/>
          <p:cNvCxnSpPr>
            <a:endCxn id="42" idx="5"/>
          </p:cNvCxnSpPr>
          <p:nvPr/>
        </p:nvCxnSpPr>
        <p:spPr bwMode="auto">
          <a:xfrm flipH="1" flipV="1">
            <a:off x="5243201" y="4217373"/>
            <a:ext cx="1367149" cy="28795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472244" y="4400550"/>
            <a:ext cx="2956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Different cores with </a:t>
            </a:r>
            <a:r>
              <a:rPr lang="en-US" sz="1600" b="1" i="1" u="sng" dirty="0" smtClean="0">
                <a:solidFill>
                  <a:srgbClr val="FF0000"/>
                </a:solidFill>
                <a:latin typeface="+mn-lt"/>
              </a:rPr>
              <a:t>different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configurations that change during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execution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343275" y="4648200"/>
            <a:ext cx="0" cy="75247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426242" y="5314950"/>
            <a:ext cx="2647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When should the configurations change during execution?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400175" y="3990975"/>
            <a:ext cx="695325" cy="101917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78342" y="4876800"/>
            <a:ext cx="264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Configurability of the cores/design space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 flipV="1">
            <a:off x="4848226" y="4486275"/>
            <a:ext cx="1078549" cy="91440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967305" y="5345508"/>
            <a:ext cx="3622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Requires tuning hardware (e.g., </a:t>
            </a:r>
            <a:r>
              <a:rPr lang="en-US" sz="1600" i="1" dirty="0">
                <a:solidFill>
                  <a:srgbClr val="FF0000"/>
                </a:solidFill>
                <a:latin typeface="Times"/>
                <a:cs typeface="Times"/>
              </a:rPr>
              <a:t>power monitor</a:t>
            </a:r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 to measure power, and </a:t>
            </a:r>
            <a:r>
              <a:rPr lang="en-US" sz="1600" i="1" dirty="0">
                <a:solidFill>
                  <a:srgbClr val="FF0000"/>
                </a:solidFill>
                <a:latin typeface="Times"/>
                <a:cs typeface="Times"/>
              </a:rPr>
              <a:t>tuner</a:t>
            </a:r>
            <a:r>
              <a:rPr lang="en-US" sz="1600" dirty="0">
                <a:solidFill>
                  <a:srgbClr val="FF0000"/>
                </a:solidFill>
                <a:latin typeface="Times"/>
                <a:cs typeface="Times"/>
              </a:rPr>
              <a:t> to determine best configuration and change configurations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5237239" y="2676737"/>
            <a:ext cx="2085975" cy="733000"/>
          </a:xfrm>
          <a:prstGeom prst="rect">
            <a:avLst/>
          </a:prstGeom>
          <a:solidFill>
            <a:srgbClr val="FFCC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Main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Memory</a:t>
            </a:r>
          </a:p>
          <a:p>
            <a:endParaRPr lang="en-US" sz="1400" baseline="30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2240241" y="2002226"/>
            <a:ext cx="3131220" cy="589783"/>
            <a:chOff x="573366" y="1830776"/>
            <a:chExt cx="3131220" cy="58978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73366" y="1836797"/>
              <a:ext cx="1013205" cy="566928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1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10800000">
              <a:off x="1591514" y="2128778"/>
              <a:ext cx="455885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4" name="Group 40"/>
            <p:cNvGrpSpPr/>
            <p:nvPr/>
          </p:nvGrpSpPr>
          <p:grpSpPr>
            <a:xfrm>
              <a:off x="2028596" y="1830776"/>
              <a:ext cx="1675990" cy="589783"/>
              <a:chOff x="2028596" y="1830776"/>
              <a:chExt cx="1675990" cy="589783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CC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FF5050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grpSp>
        <p:nvGrpSpPr>
          <p:cNvPr id="5" name="Group 55"/>
          <p:cNvGrpSpPr/>
          <p:nvPr/>
        </p:nvGrpSpPr>
        <p:grpSpPr>
          <a:xfrm>
            <a:off x="2253658" y="3495265"/>
            <a:ext cx="3121694" cy="589783"/>
            <a:chOff x="691558" y="3981040"/>
            <a:chExt cx="3121694" cy="58978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91558" y="3985823"/>
              <a:ext cx="1013205" cy="567127"/>
            </a:xfrm>
            <a:prstGeom prst="rect">
              <a:avLst/>
            </a:prstGeom>
            <a:solidFill>
              <a:srgbClr val="FF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2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10800000">
              <a:off x="1700181" y="4280714"/>
              <a:ext cx="45588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7" name="Group 41"/>
            <p:cNvGrpSpPr/>
            <p:nvPr/>
          </p:nvGrpSpPr>
          <p:grpSpPr>
            <a:xfrm>
              <a:off x="2137262" y="3981040"/>
              <a:ext cx="1675990" cy="589783"/>
              <a:chOff x="2028596" y="1830776"/>
              <a:chExt cx="1675990" cy="58978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CC66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CCFF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sp>
        <p:nvSpPr>
          <p:cNvPr id="66" name="Rectangle 65"/>
          <p:cNvSpPr/>
          <p:nvPr/>
        </p:nvSpPr>
        <p:spPr bwMode="auto">
          <a:xfrm>
            <a:off x="3752850" y="2933700"/>
            <a:ext cx="1609726" cy="209550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Tuner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5400000">
            <a:off x="4350903" y="2762489"/>
            <a:ext cx="33832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4350903" y="3324464"/>
            <a:ext cx="33832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9" name="Straight Arrow Connector 68"/>
          <p:cNvCxnSpPr>
            <a:stCxn id="52" idx="3"/>
          </p:cNvCxnSpPr>
          <p:nvPr/>
        </p:nvCxnSpPr>
        <p:spPr bwMode="auto">
          <a:xfrm flipV="1">
            <a:off x="5371461" y="2291711"/>
            <a:ext cx="5486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5371461" y="3787136"/>
            <a:ext cx="5486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247900" y="2933700"/>
            <a:ext cx="1285876" cy="209550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Power monitor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3419475" y="2295525"/>
            <a:ext cx="0" cy="6477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3409950" y="3143250"/>
            <a:ext cx="0" cy="63817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ounded Rectangle 79"/>
          <p:cNvSpPr/>
          <p:nvPr/>
        </p:nvSpPr>
        <p:spPr bwMode="auto">
          <a:xfrm>
            <a:off x="2124075" y="2819400"/>
            <a:ext cx="3314700" cy="40005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39" name="Straight Arrow Connector 38"/>
          <p:cNvCxnSpPr>
            <a:endCxn id="42" idx="2"/>
          </p:cNvCxnSpPr>
          <p:nvPr/>
        </p:nvCxnSpPr>
        <p:spPr bwMode="auto">
          <a:xfrm flipV="1">
            <a:off x="917033" y="3062288"/>
            <a:ext cx="854617" cy="82391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0" y="37719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Which configurations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should be different?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176383" y="588212"/>
            <a:ext cx="8807402" cy="495719"/>
          </a:xfrm>
        </p:spPr>
        <p:txBody>
          <a:bodyPr/>
          <a:lstStyle/>
          <a:p>
            <a:r>
              <a:rPr lang="en-US" sz="4000" dirty="0" smtClean="0"/>
              <a:t>Design Challenges</a:t>
            </a:r>
            <a:br>
              <a:rPr lang="en-US" sz="4000" dirty="0" smtClean="0"/>
            </a:br>
            <a:r>
              <a:rPr lang="en-US" sz="3200" dirty="0" smtClean="0"/>
              <a:t>Configurable Heterogeneous Core Architectures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9" grpId="0"/>
      <p:bldP spid="51" grpId="0"/>
      <p:bldP spid="54" grpId="0"/>
      <p:bldP spid="59" grpId="0"/>
      <p:bldP spid="34" grpId="0" animBg="1"/>
      <p:bldP spid="66" grpId="0" animBg="1"/>
      <p:bldP spid="71" grpId="0" animBg="1"/>
      <p:bldP spid="80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9481"/>
            <a:ext cx="7772400" cy="774183"/>
          </a:xfrm>
        </p:spPr>
        <p:txBody>
          <a:bodyPr/>
          <a:lstStyle/>
          <a:p>
            <a:r>
              <a:rPr lang="en-US" dirty="0" smtClean="0"/>
              <a:t>Design </a:t>
            </a:r>
            <a:r>
              <a:rPr lang="en-US" dirty="0" smtClean="0"/>
              <a:t>Challenges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9728"/>
            <a:ext cx="7772400" cy="5247395"/>
          </a:xfrm>
        </p:spPr>
        <p:txBody>
          <a:bodyPr/>
          <a:lstStyle/>
          <a:p>
            <a:r>
              <a:rPr lang="en-US" dirty="0" smtClean="0"/>
              <a:t>Heterogeneous cores</a:t>
            </a:r>
          </a:p>
          <a:p>
            <a:pPr lvl="1"/>
            <a:r>
              <a:rPr lang="en-US" dirty="0" smtClean="0"/>
              <a:t>Which configurations should be </a:t>
            </a:r>
            <a:r>
              <a:rPr lang="en-US" dirty="0" smtClean="0"/>
              <a:t>different?</a:t>
            </a:r>
            <a:endParaRPr lang="en-US" dirty="0" smtClean="0"/>
          </a:p>
          <a:p>
            <a:pPr lvl="2"/>
            <a:r>
              <a:rPr lang="en-US" dirty="0" smtClean="0"/>
              <a:t>How different </a:t>
            </a:r>
            <a:r>
              <a:rPr lang="en-US" dirty="0" smtClean="0"/>
              <a:t>should the </a:t>
            </a:r>
            <a:r>
              <a:rPr lang="en-US" dirty="0" smtClean="0"/>
              <a:t>configurations </a:t>
            </a:r>
            <a:r>
              <a:rPr lang="en-US" dirty="0" smtClean="0"/>
              <a:t>be?</a:t>
            </a:r>
            <a:endParaRPr lang="en-US" dirty="0" smtClean="0"/>
          </a:p>
          <a:p>
            <a:pPr lvl="1"/>
            <a:r>
              <a:rPr lang="en-US" dirty="0" smtClean="0"/>
              <a:t>How to determine the different </a:t>
            </a:r>
            <a:r>
              <a:rPr lang="en-US" dirty="0" smtClean="0"/>
              <a:t>configurations?</a:t>
            </a:r>
            <a:endParaRPr lang="en-US" dirty="0" smtClean="0"/>
          </a:p>
          <a:p>
            <a:pPr lvl="2"/>
            <a:r>
              <a:rPr lang="en-US" dirty="0" smtClean="0"/>
              <a:t>Requires significant design time a priori analysis</a:t>
            </a:r>
          </a:p>
          <a:p>
            <a:r>
              <a:rPr lang="en-US" dirty="0" smtClean="0"/>
              <a:t>Configurable homogeneous cores</a:t>
            </a:r>
          </a:p>
          <a:p>
            <a:pPr lvl="1"/>
            <a:r>
              <a:rPr lang="en-US" dirty="0" smtClean="0"/>
              <a:t>Imposes hardware overhead (e.g</a:t>
            </a:r>
            <a:r>
              <a:rPr lang="en-US" dirty="0" smtClean="0"/>
              <a:t>., tuner, power monitor, etc</a:t>
            </a:r>
            <a:r>
              <a:rPr lang="en-US" dirty="0" smtClean="0"/>
              <a:t>.)</a:t>
            </a:r>
            <a:endParaRPr lang="en-US" dirty="0" smtClean="0"/>
          </a:p>
          <a:p>
            <a:pPr lvl="1"/>
            <a:r>
              <a:rPr lang="en-US" dirty="0" smtClean="0"/>
              <a:t>Imposes tuning overhead</a:t>
            </a:r>
            <a:endParaRPr lang="en-US" dirty="0" smtClean="0"/>
          </a:p>
          <a:p>
            <a:pPr lvl="1"/>
            <a:r>
              <a:rPr lang="en-US" dirty="0" smtClean="0"/>
              <a:t>How often </a:t>
            </a:r>
            <a:r>
              <a:rPr lang="en-US" dirty="0" smtClean="0"/>
              <a:t>should the configuration change?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configurable should the cores be?</a:t>
            </a:r>
            <a:endParaRPr lang="en-US" dirty="0" smtClean="0"/>
          </a:p>
          <a:p>
            <a:r>
              <a:rPr lang="en-US" dirty="0" smtClean="0"/>
              <a:t>Configurable heterogeneous cores</a:t>
            </a:r>
          </a:p>
          <a:p>
            <a:pPr lvl="1"/>
            <a:r>
              <a:rPr lang="en-US" dirty="0" smtClean="0"/>
              <a:t>Intersection of heterogeneous </a:t>
            </a:r>
            <a:r>
              <a:rPr lang="en-US" dirty="0" smtClean="0"/>
              <a:t>and configurable homogeneous </a:t>
            </a:r>
            <a:r>
              <a:rPr lang="en-US" dirty="0" smtClean="0"/>
              <a:t>core challenges</a:t>
            </a:r>
            <a:endParaRPr lang="en-US" dirty="0" smtClean="0"/>
          </a:p>
          <a:p>
            <a:pPr lvl="1"/>
            <a:r>
              <a:rPr lang="en-US" b="1" i="1" dirty="0" smtClean="0"/>
              <a:t>Significantly</a:t>
            </a:r>
            <a:r>
              <a:rPr lang="en-US" dirty="0" smtClean="0"/>
              <a:t> larger design space</a:t>
            </a:r>
          </a:p>
          <a:p>
            <a:r>
              <a:rPr lang="en-US" dirty="0" smtClean="0"/>
              <a:t>Our work quantifies </a:t>
            </a:r>
            <a:r>
              <a:rPr lang="en-US" dirty="0" smtClean="0"/>
              <a:t>these architectural </a:t>
            </a:r>
            <a:r>
              <a:rPr lang="en-US" dirty="0" smtClean="0"/>
              <a:t>tradeoffs and provides insight for design decisions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5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483469"/>
            <a:ext cx="7772400" cy="4151793"/>
          </a:xfrm>
        </p:spPr>
        <p:txBody>
          <a:bodyPr/>
          <a:lstStyle/>
          <a:p>
            <a:r>
              <a:rPr lang="en-US" dirty="0" smtClean="0"/>
              <a:t>Evaluated </a:t>
            </a:r>
            <a:r>
              <a:rPr lang="en-US" dirty="0" smtClean="0"/>
              <a:t>heterogeneity and configurability with respect to core frequency and cache configurations</a:t>
            </a:r>
          </a:p>
          <a:p>
            <a:pPr lvl="1"/>
            <a:r>
              <a:rPr lang="en-US" dirty="0" smtClean="0"/>
              <a:t>Significant impact on system’s overall energy </a:t>
            </a:r>
          </a:p>
          <a:p>
            <a:pPr lvl="2"/>
            <a:r>
              <a:rPr lang="en-US" dirty="0" err="1" smtClean="0"/>
              <a:t>Nacul</a:t>
            </a:r>
            <a:r>
              <a:rPr lang="en-US" dirty="0" smtClean="0"/>
              <a:t> ’04  </a:t>
            </a:r>
          </a:p>
          <a:p>
            <a:r>
              <a:rPr lang="en-US" dirty="0" smtClean="0"/>
              <a:t>Energy </a:t>
            </a:r>
            <a:r>
              <a:rPr lang="en-US" dirty="0" smtClean="0"/>
              <a:t>delay product (EDP) as evaluation metric</a:t>
            </a:r>
          </a:p>
          <a:p>
            <a:pPr lvl="1"/>
            <a:r>
              <a:rPr lang="en-US" dirty="0" smtClean="0"/>
              <a:t>EDP </a:t>
            </a:r>
            <a:r>
              <a:rPr lang="en-US" i="1" dirty="0" smtClean="0"/>
              <a:t>=  </a:t>
            </a:r>
            <a:r>
              <a:rPr lang="en-US" i="1" dirty="0" err="1" smtClean="0"/>
              <a:t>core_power</a:t>
            </a:r>
            <a:r>
              <a:rPr lang="en-US" i="1" dirty="0" smtClean="0"/>
              <a:t> * running_time</a:t>
            </a:r>
            <a:r>
              <a:rPr lang="en-US" i="1" baseline="30000" dirty="0" smtClean="0"/>
              <a:t>2</a:t>
            </a:r>
          </a:p>
          <a:p>
            <a:pPr marL="457200" lvl="1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= </a:t>
            </a:r>
            <a:r>
              <a:rPr lang="en-US" i="1" dirty="0" err="1" smtClean="0"/>
              <a:t>core_power</a:t>
            </a:r>
            <a:r>
              <a:rPr lang="en-US" i="1" dirty="0" smtClean="0"/>
              <a:t> * (</a:t>
            </a:r>
            <a:r>
              <a:rPr lang="en-US" i="1" dirty="0" err="1" smtClean="0"/>
              <a:t>total_application_cycles</a:t>
            </a:r>
            <a:r>
              <a:rPr lang="en-US" i="1" dirty="0" smtClean="0"/>
              <a:t>/</a:t>
            </a:r>
            <a:r>
              <a:rPr lang="en-US" i="1" dirty="0" err="1" smtClean="0"/>
              <a:t>system_frequency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</a:p>
          <a:p>
            <a:pPr lvl="1"/>
            <a:r>
              <a:rPr lang="en-US" i="1" dirty="0" err="1" smtClean="0"/>
              <a:t>Core_power</a:t>
            </a:r>
            <a:r>
              <a:rPr lang="en-US" i="1" dirty="0" smtClean="0"/>
              <a:t>: </a:t>
            </a:r>
            <a:r>
              <a:rPr lang="en-US" dirty="0" smtClean="0"/>
              <a:t>cache </a:t>
            </a:r>
            <a:r>
              <a:rPr lang="en-US" dirty="0" smtClean="0"/>
              <a:t>and core’s </a:t>
            </a:r>
            <a:r>
              <a:rPr lang="en-US" dirty="0" smtClean="0"/>
              <a:t>components (e.g</a:t>
            </a:r>
            <a:r>
              <a:rPr lang="en-US" dirty="0" smtClean="0"/>
              <a:t>., network interface units (NIU), peripheral component interconnect (PCI) controllers, etc</a:t>
            </a:r>
            <a:r>
              <a:rPr lang="en-US" dirty="0" smtClean="0"/>
              <a:t>.)</a:t>
            </a:r>
            <a:endParaRPr lang="en-US" i="1" dirty="0" smtClean="0"/>
          </a:p>
          <a:p>
            <a:r>
              <a:rPr lang="en-US" dirty="0" err="1" smtClean="0"/>
              <a:t>McPAT</a:t>
            </a:r>
            <a:r>
              <a:rPr lang="en-US" dirty="0" smtClean="0"/>
              <a:t> calculated </a:t>
            </a:r>
            <a:r>
              <a:rPr lang="en-US" dirty="0"/>
              <a:t>power consumption</a:t>
            </a:r>
          </a:p>
          <a:p>
            <a:r>
              <a:rPr lang="en-US" dirty="0" smtClean="0"/>
              <a:t>24 multi-programmed workloads from EEMBC and </a:t>
            </a:r>
            <a:r>
              <a:rPr lang="en-US" dirty="0" err="1" smtClean="0"/>
              <a:t>Mediabench</a:t>
            </a:r>
            <a:r>
              <a:rPr lang="en-US" dirty="0" smtClean="0"/>
              <a:t> </a:t>
            </a:r>
            <a:r>
              <a:rPr lang="en-US" dirty="0" smtClean="0"/>
              <a:t>benchmark suites</a:t>
            </a:r>
            <a:endParaRPr lang="en-US" dirty="0" smtClean="0"/>
          </a:p>
          <a:p>
            <a:pPr marL="1371600" lvl="3" indent="0">
              <a:buNone/>
            </a:pPr>
            <a:endParaRPr lang="en-US" i="1" baseline="30000" dirty="0"/>
          </a:p>
        </p:txBody>
      </p:sp>
    </p:spTree>
    <p:extLst>
      <p:ext uri="{BB962C8B-B14F-4D97-AF65-F5344CB8AC3E}">
        <p14:creationId xmlns:p14="http://schemas.microsoft.com/office/powerpoint/2010/main" val="234331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249543"/>
            <a:ext cx="7772400" cy="1068345"/>
          </a:xfrm>
        </p:spPr>
        <p:txBody>
          <a:bodyPr/>
          <a:lstStyle/>
          <a:p>
            <a:r>
              <a:rPr lang="en-US" dirty="0" smtClean="0"/>
              <a:t>Modeled configurable/heterogeneous cores using GEM5</a:t>
            </a:r>
          </a:p>
          <a:p>
            <a:pPr lvl="1"/>
            <a:r>
              <a:rPr lang="en-US" dirty="0" smtClean="0"/>
              <a:t>Modeled dual-core systems common in modern-day embedded systems</a:t>
            </a:r>
          </a:p>
          <a:p>
            <a:pPr lvl="2"/>
            <a:r>
              <a:rPr lang="en-US" dirty="0" smtClean="0"/>
              <a:t>Modified GEM5 to simulate heterogeneous cores</a:t>
            </a:r>
          </a:p>
          <a:p>
            <a:pPr marL="1371600" lvl="3" indent="0">
              <a:buNone/>
            </a:pPr>
            <a:endParaRPr lang="en-US" i="1" baseline="30000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468697"/>
              </p:ext>
            </p:extLst>
          </p:nvPr>
        </p:nvGraphicFramePr>
        <p:xfrm>
          <a:off x="676275" y="2435775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Dual-core systems and configuration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System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Cache 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Associativity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Line 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Clock frequency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Homogeneous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 Kbyte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– 32 Kbyte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– 4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– 64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– 2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Heterogeneous-1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16/32</a:t>
                      </a:r>
                      <a:r>
                        <a:rPr lang="en-US" baseline="0" dirty="0" smtClean="0"/>
                        <a:t> Kbyte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Heterogeneous-2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8/16</a:t>
                      </a:r>
                      <a:r>
                        <a:rPr lang="en-US" baseline="0" dirty="0" smtClean="0"/>
                        <a:t> Kbyte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 MHz/1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Heterogeneous-3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8/32</a:t>
                      </a:r>
                      <a:r>
                        <a:rPr lang="en-US" baseline="0" dirty="0" smtClean="0"/>
                        <a:t> Kbyte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 MHz/2</a:t>
                      </a:r>
                      <a:r>
                        <a:rPr lang="en-US" baseline="0" dirty="0" smtClean="0"/>
                        <a:t> GHz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H="1" flipV="1">
            <a:off x="6467475" y="4293150"/>
            <a:ext cx="600075" cy="117157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554540" y="5350425"/>
            <a:ext cx="3172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Best average configuration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for all workloads after extensive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design time a priori analysis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668772" y="5055152"/>
            <a:ext cx="493528" cy="75693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80034" y="5698846"/>
            <a:ext cx="4006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Configuration selection options with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no extensive design time a priori analysis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57225" y="4331250"/>
            <a:ext cx="7915275" cy="695325"/>
          </a:xfrm>
          <a:prstGeom prst="roundRect">
            <a:avLst>
              <a:gd name="adj" fmla="val 50000"/>
            </a:avLst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5800" y="3940724"/>
            <a:ext cx="7848600" cy="342901"/>
          </a:xfrm>
          <a:prstGeom prst="roundRect">
            <a:avLst>
              <a:gd name="adj" fmla="val 50000"/>
            </a:avLst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8247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6" grpId="1"/>
      <p:bldP spid="8" grpId="0"/>
      <p:bldP spid="9" grpId="0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581340"/>
              </p:ext>
            </p:extLst>
          </p:nvPr>
        </p:nvGraphicFramePr>
        <p:xfrm>
          <a:off x="1171575" y="1419225"/>
          <a:ext cx="5791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4029075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Experimental test scenarios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Core descriptions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scenario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Naively-scheduled</a:t>
                      </a:r>
                      <a:r>
                        <a:rPr lang="en-US" baseline="0" dirty="0" smtClean="0"/>
                        <a:t> Heterogeneous-1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scenario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Optimally-scheduled</a:t>
                      </a:r>
                      <a:r>
                        <a:rPr lang="en-US" baseline="0" dirty="0" smtClean="0"/>
                        <a:t> Heterogeneous-1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scenario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Configurable</a:t>
                      </a:r>
                      <a:r>
                        <a:rPr lang="en-US" baseline="0" dirty="0" smtClean="0"/>
                        <a:t> homogeneous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scenario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Configurable</a:t>
                      </a:r>
                      <a:r>
                        <a:rPr lang="en-US" baseline="0" dirty="0" smtClean="0"/>
                        <a:t> heterogeneous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2981325" y="2171700"/>
            <a:ext cx="1819275" cy="323850"/>
          </a:xfrm>
          <a:prstGeom prst="roundRect">
            <a:avLst>
              <a:gd name="adj" fmla="val 50000"/>
            </a:avLst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4762500" y="2476500"/>
            <a:ext cx="1990725" cy="136207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699760" y="3800475"/>
            <a:ext cx="2253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Highest EDP schedule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(worst-case EDP)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981325" y="2552700"/>
            <a:ext cx="2028825" cy="323850"/>
          </a:xfrm>
          <a:prstGeom prst="roundRect">
            <a:avLst>
              <a:gd name="adj" fmla="val 50000"/>
            </a:avLst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4019551" y="2905126"/>
            <a:ext cx="342899" cy="123824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413947" y="4067175"/>
            <a:ext cx="2215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Lowest EDP schedule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962275" y="2933700"/>
            <a:ext cx="2743200" cy="723900"/>
          </a:xfrm>
          <a:prstGeom prst="roundRect">
            <a:avLst>
              <a:gd name="adj" fmla="val 50000"/>
            </a:avLst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171825" y="3667127"/>
            <a:ext cx="447677" cy="128587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752068" y="4876800"/>
            <a:ext cx="2929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Used exhaustive search to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determine best configurations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247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8" grpId="1"/>
      <p:bldP spid="9" grpId="1" animBg="1"/>
      <p:bldP spid="11" grpId="0"/>
      <p:bldP spid="11" grpId="1"/>
      <p:bldP spid="15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 - Homogenous Core System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19175" y="375704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956953209"/>
              </p:ext>
            </p:extLst>
          </p:nvPr>
        </p:nvGraphicFramePr>
        <p:xfrm>
          <a:off x="651963" y="3095780"/>
          <a:ext cx="7990257" cy="304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2606973" y="3156527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714625" y="2864906"/>
            <a:ext cx="133350" cy="31288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387364" y="2517924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Naively-scheduled Heterogeneous-1: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15%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33457" y="3156527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 bwMode="auto">
          <a:xfrm flipH="1">
            <a:off x="4119232" y="2517924"/>
            <a:ext cx="66675" cy="63860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69915" y="2127163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Optimally-scheduled Heterogeneous-1: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16%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668358" y="3155419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flipH="1">
            <a:off x="5154133" y="2874441"/>
            <a:ext cx="247207" cy="28097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548636" y="2444601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Configurable homogeneous: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16%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739590" y="3144786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flipH="1">
            <a:off x="6225365" y="2444601"/>
            <a:ext cx="802759" cy="70018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164213" y="2039011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Configurable heterogeneous: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29%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619125" y="1473200"/>
          <a:ext cx="79152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243"/>
                <a:gridCol w="1487686"/>
                <a:gridCol w="1430467"/>
                <a:gridCol w="1392322"/>
                <a:gridCol w="1840557"/>
              </a:tblGrid>
              <a:tr h="21272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Configurable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 – 32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– 4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 – 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 – 2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09600" y="1701801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19367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16/32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1/2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01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4" uiExpand="1">
        <p:bldSub>
          <a:bldChart bld="series"/>
        </p:bldSub>
      </p:bldGraphic>
      <p:bldP spid="9" grpId="0" animBg="1"/>
      <p:bldP spid="9" grpId="1" animBg="1"/>
      <p:bldP spid="13" grpId="0"/>
      <p:bldP spid="13" grpId="1"/>
      <p:bldP spid="14" grpId="0" animBg="1"/>
      <p:bldP spid="14" grpId="1" animBg="1"/>
      <p:bldP spid="17" grpId="0"/>
      <p:bldP spid="17" grpId="1"/>
      <p:bldP spid="21" grpId="0" animBg="1"/>
      <p:bldP spid="21" grpId="1" animBg="1"/>
      <p:bldP spid="23" grpId="0"/>
      <p:bldP spid="23" grpId="1"/>
      <p:bldP spid="26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65" y="1037038"/>
            <a:ext cx="8877955" cy="685801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Optimally-scheduled Heterogeneous-1, -2, and -3 compared to homogeneous core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46608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5149504"/>
              </p:ext>
            </p:extLst>
          </p:nvPr>
        </p:nvGraphicFramePr>
        <p:xfrm>
          <a:off x="861237" y="2927746"/>
          <a:ext cx="7538483" cy="318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2926390" y="2984630"/>
            <a:ext cx="1076325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996646" y="2666106"/>
            <a:ext cx="213279" cy="32915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564167" y="2282229"/>
            <a:ext cx="2864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Heterogeneous-1: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16%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095749" y="2975105"/>
            <a:ext cx="1076325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 bwMode="auto">
          <a:xfrm>
            <a:off x="4595812" y="2655473"/>
            <a:ext cx="38100" cy="31963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619500" y="2300171"/>
            <a:ext cx="1952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Heterogeneous-2: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7%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</a:t>
            </a:r>
            <a:r>
              <a:rPr lang="en-US" sz="1200" i="1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31440" y="2973997"/>
            <a:ext cx="1076325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H="1">
            <a:off x="5769603" y="2741651"/>
            <a:ext cx="342900" cy="23234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95557" y="2357321"/>
            <a:ext cx="187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Heterogeneous-3: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19%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00100" y="1597025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19367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16/32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1/2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00100" y="1844675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127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8/16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800 MHz/1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800100" y="2082801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8/32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800 MHz/2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127837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1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7" grpId="0" uiExpand="1">
        <p:bldSub>
          <a:bldChart bld="series"/>
        </p:bldSub>
      </p:bldGraphic>
      <p:bldP spid="8" grpId="0" animBg="1"/>
      <p:bldP spid="8" grpId="1" animBg="1"/>
      <p:bldP spid="10" grpId="0"/>
      <p:bldP spid="10" grpId="1"/>
      <p:bldP spid="13" grpId="0" animBg="1"/>
      <p:bldP spid="13" grpId="1" animBg="1"/>
      <p:bldP spid="15" grpId="0"/>
      <p:bldP spid="15" grpId="1"/>
      <p:bldP spid="20" grpId="0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7468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26042539"/>
              </p:ext>
            </p:extLst>
          </p:nvPr>
        </p:nvGraphicFramePr>
        <p:xfrm>
          <a:off x="861237" y="2736352"/>
          <a:ext cx="7538483" cy="318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2926390" y="2793236"/>
            <a:ext cx="1076325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996646" y="2474712"/>
            <a:ext cx="213279" cy="32915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564167" y="2090835"/>
            <a:ext cx="2864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Heterogeneous-1: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16%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095749" y="2783711"/>
            <a:ext cx="1076325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 bwMode="auto">
          <a:xfrm>
            <a:off x="4595812" y="2464079"/>
            <a:ext cx="38100" cy="31963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619500" y="2108777"/>
            <a:ext cx="1952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Heterogeneous-2: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7%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</a:t>
            </a:r>
            <a:r>
              <a:rPr lang="en-US" sz="1200" i="1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31440" y="2782603"/>
            <a:ext cx="1076325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H="1">
            <a:off x="5769603" y="2550257"/>
            <a:ext cx="342900" cy="23234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95557" y="2165927"/>
            <a:ext cx="187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Heterogeneous-3: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19%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56389"/>
              </p:ext>
            </p:extLst>
          </p:nvPr>
        </p:nvGraphicFramePr>
        <p:xfrm>
          <a:off x="800100" y="1405631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19367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16/32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1/2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658650"/>
              </p:ext>
            </p:extLst>
          </p:nvPr>
        </p:nvGraphicFramePr>
        <p:xfrm>
          <a:off x="800100" y="1653281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127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8/16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800 MHz/1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642481"/>
              </p:ext>
            </p:extLst>
          </p:nvPr>
        </p:nvGraphicFramePr>
        <p:xfrm>
          <a:off x="800100" y="1891407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8/32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800 MHz/2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66184" y="5975495"/>
            <a:ext cx="851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Increased core diversity with effective scheduling enhances benefits of heterogeneity!</a:t>
            </a:r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839972" y="1892587"/>
            <a:ext cx="7846828" cy="262707"/>
          </a:xfrm>
          <a:prstGeom prst="roundRect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99901" y="257175"/>
            <a:ext cx="8607501" cy="1143000"/>
          </a:xfrm>
        </p:spPr>
        <p:txBody>
          <a:bodyPr/>
          <a:lstStyle/>
          <a:p>
            <a:r>
              <a:rPr lang="en-US" sz="3600" dirty="0" smtClean="0"/>
              <a:t>Results – Heterogeneous Core Specialization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720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8" grpId="0" animBg="1"/>
      <p:bldP spid="10" grpId="0"/>
      <p:bldP spid="13" grpId="0" animBg="1"/>
      <p:bldP spid="15" grpId="0"/>
      <p:bldP spid="20" grpId="0" animBg="1"/>
      <p:bldP spid="22" grpId="0"/>
      <p:bldP spid="17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9175" y="375704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5509016"/>
              </p:ext>
            </p:extLst>
          </p:nvPr>
        </p:nvGraphicFramePr>
        <p:xfrm>
          <a:off x="651963" y="3095780"/>
          <a:ext cx="7990257" cy="304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2606973" y="3156527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714625" y="2864906"/>
            <a:ext cx="133350" cy="31288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387364" y="2517924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Naively-scheduled Heterogeneous-1: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15%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33457" y="3156527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 bwMode="auto">
          <a:xfrm flipH="1">
            <a:off x="4119232" y="2517924"/>
            <a:ext cx="66675" cy="63860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69915" y="2127163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Optimally-scheduled Heterogeneous-1: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16%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668358" y="3155419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flipH="1">
            <a:off x="5154133" y="2874441"/>
            <a:ext cx="247207" cy="28097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548636" y="2444601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Configurable homogeneous: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16%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739590" y="3144786"/>
            <a:ext cx="971550" cy="24765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flipH="1">
            <a:off x="6225365" y="2444601"/>
            <a:ext cx="802759" cy="70018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164213" y="2039011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Configurable heterogeneous: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29%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EDP savings 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619125" y="1473200"/>
          <a:ext cx="79152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243"/>
                <a:gridCol w="1487686"/>
                <a:gridCol w="1430467"/>
                <a:gridCol w="1392322"/>
                <a:gridCol w="1840557"/>
              </a:tblGrid>
              <a:tr h="21272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Configurable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 – 32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– 4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 – 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 – 2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09600" y="1701801"/>
          <a:ext cx="7924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485900"/>
                <a:gridCol w="1428750"/>
                <a:gridCol w="1390650"/>
                <a:gridCol w="1857375"/>
              </a:tblGrid>
              <a:tr h="19367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Heterogeneous-1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16/32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Kbyte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 byte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1/2 GHz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94156" y="5975495"/>
            <a:ext cx="885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Independently tuned configurable heterogeneous cores achieves maximum EDP savings!</a:t>
            </a:r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99901" y="257175"/>
            <a:ext cx="8607501" cy="1143000"/>
          </a:xfrm>
        </p:spPr>
        <p:txBody>
          <a:bodyPr/>
          <a:lstStyle/>
          <a:p>
            <a:r>
              <a:rPr lang="en-US" sz="3600" dirty="0" smtClean="0"/>
              <a:t>Results – Configurable Core Specialization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Chart bld="series"/>
        </p:bldSub>
      </p:bldGraphic>
      <p:bldP spid="9" grpId="0" animBg="1"/>
      <p:bldP spid="13" grpId="0"/>
      <p:bldP spid="14" grpId="0" animBg="1"/>
      <p:bldP spid="17" grpId="0"/>
      <p:bldP spid="21" grpId="0" animBg="1"/>
      <p:bldP spid="23" grpId="0"/>
      <p:bldP spid="26" grpId="0" animBg="1"/>
      <p:bldP spid="2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Introduction and Motivation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971343"/>
            <a:ext cx="8447313" cy="5419932"/>
          </a:xfrm>
        </p:spPr>
        <p:txBody>
          <a:bodyPr/>
          <a:lstStyle/>
          <a:p>
            <a:r>
              <a:rPr lang="en-US" dirty="0" smtClean="0"/>
              <a:t>Ubiquitous e</a:t>
            </a:r>
            <a:r>
              <a:rPr lang="en-US" sz="2000" dirty="0" smtClean="0">
                <a:cs typeface="Arial" pitchFamily="34" charset="0"/>
              </a:rPr>
              <a:t>mbedded </a:t>
            </a:r>
            <a:r>
              <a:rPr lang="en-US" sz="2000" dirty="0" smtClean="0">
                <a:cs typeface="Arial" pitchFamily="34" charset="0"/>
              </a:rPr>
              <a:t>systems </a:t>
            </a:r>
            <a:r>
              <a:rPr lang="en-US" sz="2000" dirty="0" smtClean="0">
                <a:cs typeface="Arial" pitchFamily="34" charset="0"/>
              </a:rPr>
              <a:t>have diverse design </a:t>
            </a:r>
            <a:r>
              <a:rPr lang="en-US" sz="2000" dirty="0" smtClean="0">
                <a:cs typeface="Arial" pitchFamily="34" charset="0"/>
              </a:rPr>
              <a:t>challenges</a:t>
            </a:r>
          </a:p>
          <a:p>
            <a:pPr lvl="1"/>
            <a:r>
              <a:rPr lang="en-US" b="1" dirty="0" smtClean="0"/>
              <a:t>Design goals</a:t>
            </a:r>
            <a:r>
              <a:rPr lang="en-US" dirty="0" smtClean="0"/>
              <a:t>: </a:t>
            </a:r>
            <a:r>
              <a:rPr lang="en-US" dirty="0" smtClean="0"/>
              <a:t>cost</a:t>
            </a:r>
            <a:r>
              <a:rPr lang="en-US" dirty="0" smtClean="0"/>
              <a:t>, energy consumption, </a:t>
            </a:r>
            <a:r>
              <a:rPr lang="en-US" dirty="0" smtClean="0"/>
              <a:t>time-to-market</a:t>
            </a:r>
            <a:r>
              <a:rPr lang="en-US" dirty="0" smtClean="0"/>
              <a:t>, </a:t>
            </a:r>
            <a:r>
              <a:rPr lang="en-US" dirty="0" smtClean="0"/>
              <a:t>performance</a:t>
            </a:r>
            <a:r>
              <a:rPr lang="en-US" dirty="0" smtClean="0"/>
              <a:t>, </a:t>
            </a:r>
            <a:r>
              <a:rPr lang="en-US" dirty="0" smtClean="0"/>
              <a:t>etc.</a:t>
            </a:r>
            <a:endParaRPr lang="en-US" sz="1800" dirty="0" smtClean="0">
              <a:cs typeface="Arial" pitchFamily="34" charset="0"/>
            </a:endParaRPr>
          </a:p>
          <a:p>
            <a:pPr lvl="1"/>
            <a:r>
              <a:rPr lang="en-US" sz="1800" b="1" dirty="0" smtClean="0"/>
              <a:t>Design constraints</a:t>
            </a:r>
            <a:r>
              <a:rPr lang="en-US" sz="1800" dirty="0" smtClean="0"/>
              <a:t>: energy, area, real time, cost, </a:t>
            </a:r>
            <a:r>
              <a:rPr lang="en-US" sz="1800" dirty="0" smtClean="0"/>
              <a:t>etc.</a:t>
            </a:r>
            <a:endParaRPr lang="en-US" sz="1800" dirty="0" smtClean="0">
              <a:cs typeface="Arial" pitchFamily="34" charset="0"/>
            </a:endParaRPr>
          </a:p>
          <a:p>
            <a:pPr lvl="1"/>
            <a:r>
              <a:rPr lang="en-US" sz="1800" b="1" dirty="0" smtClean="0">
                <a:cs typeface="Arial" pitchFamily="34" charset="0"/>
              </a:rPr>
              <a:t>Tunable parameters</a:t>
            </a:r>
            <a:r>
              <a:rPr lang="en-US" sz="1800" dirty="0" smtClean="0">
                <a:cs typeface="Arial" pitchFamily="34" charset="0"/>
              </a:rPr>
              <a:t>: cache configuration, voltage, frequency, etc.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Varying per-</a:t>
            </a:r>
            <a:r>
              <a:rPr lang="en-US" dirty="0" smtClean="0"/>
              <a:t>a</a:t>
            </a:r>
            <a:r>
              <a:rPr lang="en-US" sz="1800" dirty="0" smtClean="0">
                <a:cs typeface="Arial" pitchFamily="34" charset="0"/>
              </a:rPr>
              <a:t>pplication </a:t>
            </a:r>
            <a:r>
              <a:rPr lang="en-US" b="1" dirty="0" smtClean="0"/>
              <a:t>parameter </a:t>
            </a:r>
            <a:r>
              <a:rPr lang="en-US" b="1" dirty="0" smtClean="0"/>
              <a:t>value</a:t>
            </a:r>
            <a:r>
              <a:rPr lang="en-US" sz="1800" b="1" dirty="0" smtClean="0"/>
              <a:t> </a:t>
            </a:r>
            <a:r>
              <a:rPr lang="en-US" sz="1800" b="1" dirty="0" smtClean="0"/>
              <a:t>requirements</a:t>
            </a:r>
            <a:endParaRPr lang="en-US" dirty="0" smtClean="0"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Specialize </a:t>
            </a:r>
            <a:r>
              <a:rPr lang="en-US" b="1" dirty="0" smtClean="0">
                <a:solidFill>
                  <a:srgbClr val="000000"/>
                </a:solidFill>
              </a:rPr>
              <a:t>c</a:t>
            </a:r>
            <a:r>
              <a:rPr lang="en-US" b="1" dirty="0" smtClean="0">
                <a:solidFill>
                  <a:srgbClr val="000000"/>
                </a:solidFill>
              </a:rPr>
              <a:t>onfiguration </a:t>
            </a:r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varying application characteristics (e.g., cache miss rates, instruction per cycle, </a:t>
            </a:r>
            <a:r>
              <a:rPr lang="en-US" dirty="0" smtClean="0">
                <a:solidFill>
                  <a:srgbClr val="000000"/>
                </a:solidFill>
              </a:rPr>
              <a:t>etc.)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/>
              <a:t>Multicore architectures </a:t>
            </a:r>
            <a:r>
              <a:rPr lang="en-US" dirty="0" smtClean="0"/>
              <a:t>increasingly common </a:t>
            </a:r>
            <a:r>
              <a:rPr lang="en-US" dirty="0"/>
              <a:t>in embedded systems</a:t>
            </a:r>
          </a:p>
          <a:p>
            <a:pPr lvl="1"/>
            <a:r>
              <a:rPr lang="en-US" dirty="0"/>
              <a:t>Alternatives to single-core architectures for achieving design goals</a:t>
            </a:r>
          </a:p>
          <a:p>
            <a:pPr lvl="1"/>
            <a:r>
              <a:rPr lang="en-US" dirty="0" smtClean="0">
                <a:cs typeface="Arial" pitchFamily="34" charset="0"/>
              </a:rPr>
              <a:t>Significantly complicates design challenges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9" y="4757193"/>
            <a:ext cx="1731108" cy="160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9" name="Group 108"/>
          <p:cNvGrpSpPr/>
          <p:nvPr/>
        </p:nvGrpSpPr>
        <p:grpSpPr>
          <a:xfrm>
            <a:off x="2667000" y="4719093"/>
            <a:ext cx="6067425" cy="304800"/>
            <a:chOff x="2667000" y="4152900"/>
            <a:chExt cx="6067425" cy="304800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2667000" y="4152900"/>
              <a:ext cx="1790700" cy="304800"/>
            </a:xfrm>
            <a:prstGeom prst="roundRect">
              <a:avLst/>
            </a:prstGeom>
            <a:solidFill>
              <a:srgbClr val="FFC00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Application 1</a:t>
              </a:r>
            </a:p>
          </p:txBody>
        </p:sp>
        <p:sp>
          <p:nvSpPr>
            <p:cNvPr id="99" name="Rounded Rectangle 98"/>
            <p:cNvSpPr/>
            <p:nvPr/>
          </p:nvSpPr>
          <p:spPr bwMode="auto">
            <a:xfrm>
              <a:off x="4800600" y="4152900"/>
              <a:ext cx="1790700" cy="304800"/>
            </a:xfrm>
            <a:prstGeom prst="roundRect">
              <a:avLst/>
            </a:prstGeom>
            <a:solidFill>
              <a:srgbClr val="CC66FF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Application 2</a:t>
              </a:r>
            </a:p>
          </p:txBody>
        </p:sp>
        <p:sp>
          <p:nvSpPr>
            <p:cNvPr id="103" name="Rounded Rectangle 102"/>
            <p:cNvSpPr/>
            <p:nvPr/>
          </p:nvSpPr>
          <p:spPr bwMode="auto">
            <a:xfrm>
              <a:off x="6943725" y="4152900"/>
              <a:ext cx="1790700" cy="304800"/>
            </a:xfrm>
            <a:prstGeom prst="roundRect">
              <a:avLst/>
            </a:prstGeom>
            <a:solidFill>
              <a:srgbClr val="FF660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Application 3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676525" y="5128668"/>
            <a:ext cx="6105525" cy="1076325"/>
            <a:chOff x="2676525" y="4562475"/>
            <a:chExt cx="6105525" cy="1076325"/>
          </a:xfrm>
        </p:grpSpPr>
        <p:grpSp>
          <p:nvGrpSpPr>
            <p:cNvPr id="107" name="Group 106"/>
            <p:cNvGrpSpPr/>
            <p:nvPr/>
          </p:nvGrpSpPr>
          <p:grpSpPr>
            <a:xfrm>
              <a:off x="2676525" y="4562475"/>
              <a:ext cx="3962400" cy="1076325"/>
              <a:chOff x="2676525" y="4562475"/>
              <a:chExt cx="3962400" cy="1076325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2676525" y="4562475"/>
                <a:ext cx="1828800" cy="1076325"/>
                <a:chOff x="2676525" y="4562475"/>
                <a:chExt cx="1828800" cy="1076325"/>
              </a:xfrm>
            </p:grpSpPr>
            <p:sp>
              <p:nvSpPr>
                <p:cNvPr id="96" name="Rectangle 95"/>
                <p:cNvSpPr/>
                <p:nvPr/>
              </p:nvSpPr>
              <p:spPr bwMode="auto">
                <a:xfrm>
                  <a:off x="2676525" y="4562475"/>
                  <a:ext cx="923925" cy="1076325"/>
                </a:xfrm>
                <a:prstGeom prst="rect">
                  <a:avLst/>
                </a:prstGeom>
                <a:solidFill>
                  <a:srgbClr val="FFC000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rPr>
                    <a:t>$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rPr>
                    <a:t>8 KB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Times"/>
                    </a:rPr>
                    <a:t>direct-mapped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rPr>
                    <a:t>16B line size</a:t>
                  </a:r>
                </a:p>
              </p:txBody>
            </p:sp>
            <p:sp>
              <p:nvSpPr>
                <p:cNvPr id="97" name="Oval 96"/>
                <p:cNvSpPr/>
                <p:nvPr/>
              </p:nvSpPr>
              <p:spPr bwMode="auto">
                <a:xfrm>
                  <a:off x="3676650" y="4705350"/>
                  <a:ext cx="828675" cy="828675"/>
                </a:xfrm>
                <a:prstGeom prst="ellipse">
                  <a:avLst/>
                </a:prstGeom>
                <a:solidFill>
                  <a:srgbClr val="FFC000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rPr>
                    <a:t>1 GHz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Times"/>
                    </a:rPr>
                    <a:t>clock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rPr>
                    <a:t>frequency</a:t>
                  </a:r>
                </a:p>
              </p:txBody>
            </p:sp>
          </p:grpSp>
          <p:sp>
            <p:nvSpPr>
              <p:cNvPr id="100" name="Rectangle 99"/>
              <p:cNvSpPr/>
              <p:nvPr/>
            </p:nvSpPr>
            <p:spPr bwMode="auto">
              <a:xfrm>
                <a:off x="4810125" y="4562475"/>
                <a:ext cx="923925" cy="1076325"/>
              </a:xfrm>
              <a:prstGeom prst="rect">
                <a:avLst/>
              </a:prstGeom>
              <a:solidFill>
                <a:srgbClr val="CC66FF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$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16 KB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"/>
                  </a:rPr>
                  <a:t>2-way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"/>
                  </a:rPr>
                  <a:t>32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B line size</a:t>
                </a:r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5810250" y="4705350"/>
                <a:ext cx="828675" cy="828675"/>
              </a:xfrm>
              <a:prstGeom prst="ellipse">
                <a:avLst/>
              </a:prstGeom>
              <a:solidFill>
                <a:srgbClr val="CC66FF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"/>
                  </a:rPr>
                  <a:t>1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 GHz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"/>
                  </a:rPr>
                  <a:t>clock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frequency</a:t>
                </a:r>
              </a:p>
            </p:txBody>
          </p:sp>
        </p:grpSp>
        <p:sp>
          <p:nvSpPr>
            <p:cNvPr id="104" name="Rectangle 103"/>
            <p:cNvSpPr/>
            <p:nvPr/>
          </p:nvSpPr>
          <p:spPr bwMode="auto">
            <a:xfrm>
              <a:off x="6953250" y="4562475"/>
              <a:ext cx="923925" cy="1076325"/>
            </a:xfrm>
            <a:prstGeom prst="rect">
              <a:avLst/>
            </a:prstGeom>
            <a:solidFill>
              <a:srgbClr val="FF660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$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32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 KB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4-way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64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B line size</a:t>
              </a: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953375" y="4705350"/>
              <a:ext cx="828675" cy="828675"/>
            </a:xfrm>
            <a:prstGeom prst="ellipse">
              <a:avLst/>
            </a:prstGeom>
            <a:solidFill>
              <a:srgbClr val="FF6600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 GHz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clock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frequency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4"/>
            <a:ext cx="7772400" cy="4854575"/>
          </a:xfrm>
        </p:spPr>
        <p:txBody>
          <a:bodyPr/>
          <a:lstStyle/>
          <a:p>
            <a:r>
              <a:rPr lang="en-US" sz="2400" dirty="0" smtClean="0"/>
              <a:t>Evaluated </a:t>
            </a:r>
            <a:r>
              <a:rPr lang="en-US" sz="2400" dirty="0" smtClean="0"/>
              <a:t>tradeoffs of heterogeneity and configurability in system specialization</a:t>
            </a:r>
          </a:p>
          <a:p>
            <a:pPr lvl="1"/>
            <a:r>
              <a:rPr lang="en-US" sz="2000" dirty="0" smtClean="0"/>
              <a:t>Quantified EDP savings </a:t>
            </a:r>
            <a:r>
              <a:rPr lang="en-US" sz="2000" dirty="0" smtClean="0"/>
              <a:t>for heterogeneity</a:t>
            </a:r>
            <a:r>
              <a:rPr lang="en-US" sz="2000" dirty="0" smtClean="0"/>
              <a:t>, configurability, and configurable heterogeneity compared to homogeneous cores</a:t>
            </a:r>
          </a:p>
          <a:p>
            <a:pPr lvl="1"/>
            <a:r>
              <a:rPr lang="en-US" sz="2000" dirty="0" smtClean="0"/>
              <a:t>Provided insights and guidelines for designers</a:t>
            </a:r>
          </a:p>
          <a:p>
            <a:pPr lvl="2"/>
            <a:r>
              <a:rPr lang="en-US" dirty="0" smtClean="0"/>
              <a:t>Best </a:t>
            </a:r>
            <a:r>
              <a:rPr lang="en-US" dirty="0" smtClean="0"/>
              <a:t>EDP savings </a:t>
            </a:r>
            <a:r>
              <a:rPr lang="en-US" dirty="0" smtClean="0"/>
              <a:t>achieved with configurable </a:t>
            </a:r>
            <a:r>
              <a:rPr lang="en-US" dirty="0" smtClean="0"/>
              <a:t>heterogeneous cores</a:t>
            </a:r>
          </a:p>
          <a:p>
            <a:pPr lvl="3"/>
            <a:r>
              <a:rPr lang="en-US" dirty="0" smtClean="0"/>
              <a:t>Configurable heterogeneous cores leverage benefits of heterogeneity and configurability</a:t>
            </a:r>
            <a:endParaRPr lang="en-US" sz="2000" dirty="0" smtClean="0"/>
          </a:p>
          <a:p>
            <a:r>
              <a:rPr lang="en-US" sz="2400" dirty="0" smtClean="0"/>
              <a:t>Future work</a:t>
            </a:r>
          </a:p>
          <a:p>
            <a:pPr lvl="1"/>
            <a:r>
              <a:rPr lang="en-US" sz="2000" dirty="0" smtClean="0"/>
              <a:t>Explore and evaluate the impact of reducing configurable heterogeneous cores’ design space by configuration </a:t>
            </a:r>
            <a:r>
              <a:rPr lang="en-US" sz="2000" dirty="0" err="1" smtClean="0"/>
              <a:t>subsetting</a:t>
            </a:r>
            <a:endParaRPr lang="en-US" sz="2000" dirty="0" smtClean="0"/>
          </a:p>
          <a:p>
            <a:pPr marL="914400" lvl="2" indent="0">
              <a:buNone/>
            </a:pPr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29298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5275"/>
            <a:ext cx="7772400" cy="857250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3900" y="1085849"/>
            <a:ext cx="7772400" cy="39052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Configuration design space </a:t>
            </a:r>
            <a:r>
              <a:rPr lang="en-US" dirty="0" err="1" smtClean="0"/>
              <a:t>subsetting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Viana</a:t>
            </a:r>
            <a:r>
              <a:rPr lang="en-US" dirty="0" smtClean="0"/>
              <a:t> ’06 </a:t>
            </a:r>
          </a:p>
        </p:txBody>
      </p:sp>
      <p:sp>
        <p:nvSpPr>
          <p:cNvPr id="35" name="Text Box 69"/>
          <p:cNvSpPr txBox="1">
            <a:spLocks noChangeArrowheads="1"/>
          </p:cNvSpPr>
          <p:nvPr/>
        </p:nvSpPr>
        <p:spPr bwMode="auto">
          <a:xfrm>
            <a:off x="3413125" y="5283200"/>
            <a:ext cx="2114550" cy="36988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 dirty="0">
                <a:latin typeface="+mn-lt"/>
              </a:rPr>
              <a:t>Application domains</a:t>
            </a:r>
            <a:endParaRPr lang="en-US" sz="1800" dirty="0">
              <a:latin typeface="+mn-lt"/>
            </a:endParaRPr>
          </a:p>
        </p:txBody>
      </p:sp>
      <p:grpSp>
        <p:nvGrpSpPr>
          <p:cNvPr id="38" name="Group 46"/>
          <p:cNvGrpSpPr>
            <a:grpSpLocks/>
          </p:cNvGrpSpPr>
          <p:nvPr/>
        </p:nvGrpSpPr>
        <p:grpSpPr bwMode="auto">
          <a:xfrm>
            <a:off x="3910013" y="2643188"/>
            <a:ext cx="1287462" cy="695325"/>
            <a:chOff x="3218" y="2453"/>
            <a:chExt cx="811" cy="438"/>
          </a:xfrm>
        </p:grpSpPr>
        <p:sp>
          <p:nvSpPr>
            <p:cNvPr id="100" name="AutoShape 32"/>
            <p:cNvSpPr>
              <a:spLocks noChangeArrowheads="1"/>
            </p:cNvSpPr>
            <p:nvPr/>
          </p:nvSpPr>
          <p:spPr bwMode="auto">
            <a:xfrm>
              <a:off x="3221" y="2453"/>
              <a:ext cx="797" cy="406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1" name="Text Box 33"/>
            <p:cNvSpPr txBox="1">
              <a:spLocks noChangeArrowheads="1"/>
            </p:cNvSpPr>
            <p:nvPr/>
          </p:nvSpPr>
          <p:spPr bwMode="auto">
            <a:xfrm>
              <a:off x="3218" y="2484"/>
              <a:ext cx="811" cy="407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800" dirty="0">
                  <a:latin typeface="+mn-lt"/>
                </a:rPr>
                <a:t>Automotive</a:t>
              </a:r>
              <a:br>
                <a:rPr lang="pt-BR" sz="1800" dirty="0">
                  <a:latin typeface="+mn-lt"/>
                </a:rPr>
              </a:br>
              <a:r>
                <a:rPr lang="pt-BR" sz="1800" dirty="0">
                  <a:latin typeface="+mn-lt"/>
                </a:rPr>
                <a:t>control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39" name="Group 45"/>
          <p:cNvGrpSpPr>
            <a:grpSpLocks/>
          </p:cNvGrpSpPr>
          <p:nvPr/>
        </p:nvGrpSpPr>
        <p:grpSpPr bwMode="auto">
          <a:xfrm>
            <a:off x="3916363" y="4438650"/>
            <a:ext cx="1265237" cy="682625"/>
            <a:chOff x="4296" y="2902"/>
            <a:chExt cx="797" cy="430"/>
          </a:xfrm>
        </p:grpSpPr>
        <p:sp>
          <p:nvSpPr>
            <p:cNvPr id="98" name="AutoShape 40"/>
            <p:cNvSpPr>
              <a:spLocks noChangeArrowheads="1"/>
            </p:cNvSpPr>
            <p:nvPr/>
          </p:nvSpPr>
          <p:spPr bwMode="auto">
            <a:xfrm>
              <a:off x="4296" y="2902"/>
              <a:ext cx="797" cy="406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9" name="Text Box 41"/>
            <p:cNvSpPr txBox="1">
              <a:spLocks noChangeArrowheads="1"/>
            </p:cNvSpPr>
            <p:nvPr/>
          </p:nvSpPr>
          <p:spPr bwMode="auto">
            <a:xfrm>
              <a:off x="4378" y="2925"/>
              <a:ext cx="625" cy="407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800" dirty="0">
                  <a:latin typeface="+mn-lt"/>
                </a:rPr>
                <a:t>Network</a:t>
              </a:r>
              <a:br>
                <a:rPr lang="pt-BR" sz="1800" dirty="0">
                  <a:latin typeface="+mn-lt"/>
                </a:rPr>
              </a:br>
              <a:r>
                <a:rPr lang="pt-BR" sz="1800" dirty="0">
                  <a:latin typeface="+mn-lt"/>
                </a:rPr>
                <a:t>protocol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40" name="Group 44"/>
          <p:cNvGrpSpPr>
            <a:grpSpLocks/>
          </p:cNvGrpSpPr>
          <p:nvPr/>
        </p:nvGrpSpPr>
        <p:grpSpPr bwMode="auto">
          <a:xfrm>
            <a:off x="3916363" y="3535363"/>
            <a:ext cx="1265237" cy="682625"/>
            <a:chOff x="2832" y="3386"/>
            <a:chExt cx="797" cy="430"/>
          </a:xfrm>
        </p:grpSpPr>
        <p:sp>
          <p:nvSpPr>
            <p:cNvPr id="96" name="AutoShape 42"/>
            <p:cNvSpPr>
              <a:spLocks noChangeArrowheads="1"/>
            </p:cNvSpPr>
            <p:nvPr/>
          </p:nvSpPr>
          <p:spPr bwMode="auto">
            <a:xfrm>
              <a:off x="2832" y="3386"/>
              <a:ext cx="797" cy="406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7" name="Text Box 43"/>
            <p:cNvSpPr txBox="1">
              <a:spLocks noChangeArrowheads="1"/>
            </p:cNvSpPr>
            <p:nvPr/>
          </p:nvSpPr>
          <p:spPr bwMode="auto">
            <a:xfrm>
              <a:off x="2918" y="3409"/>
              <a:ext cx="617" cy="407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800" dirty="0">
                  <a:latin typeface="+mn-lt"/>
                </a:rPr>
                <a:t>Image</a:t>
              </a:r>
              <a:br>
                <a:rPr lang="pt-BR" sz="1800" dirty="0">
                  <a:latin typeface="+mn-lt"/>
                </a:rPr>
              </a:br>
              <a:r>
                <a:rPr lang="pt-BR" sz="1800" dirty="0">
                  <a:latin typeface="+mn-lt"/>
                </a:rPr>
                <a:t>Filtering</a:t>
              </a:r>
              <a:endParaRPr lang="en-US" sz="1800" dirty="0">
                <a:latin typeface="+mn-lt"/>
              </a:endParaRPr>
            </a:p>
          </p:txBody>
        </p:sp>
      </p:grp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6042025" y="5272088"/>
            <a:ext cx="2114550" cy="36988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 dirty="0">
                <a:latin typeface="+mn-lt"/>
              </a:rPr>
              <a:t>Configuration subset</a:t>
            </a:r>
            <a:endParaRPr lang="en-US" sz="1800" dirty="0">
              <a:latin typeface="+mn-lt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5583238" y="2836863"/>
            <a:ext cx="366712" cy="2097087"/>
            <a:chOff x="5583238" y="2836863"/>
            <a:chExt cx="366712" cy="2097087"/>
          </a:xfrm>
        </p:grpSpPr>
        <p:sp>
          <p:nvSpPr>
            <p:cNvPr id="54" name="AutoShape 71"/>
            <p:cNvSpPr>
              <a:spLocks noChangeArrowheads="1"/>
            </p:cNvSpPr>
            <p:nvPr/>
          </p:nvSpPr>
          <p:spPr bwMode="auto">
            <a:xfrm>
              <a:off x="5583238" y="2836863"/>
              <a:ext cx="350837" cy="282575"/>
            </a:xfrm>
            <a:prstGeom prst="rightArrow">
              <a:avLst>
                <a:gd name="adj1" fmla="val 50000"/>
                <a:gd name="adj2" fmla="val 31039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AutoShape 72"/>
            <p:cNvSpPr>
              <a:spLocks noChangeArrowheads="1"/>
            </p:cNvSpPr>
            <p:nvPr/>
          </p:nvSpPr>
          <p:spPr bwMode="auto">
            <a:xfrm>
              <a:off x="5599113" y="4651375"/>
              <a:ext cx="350837" cy="282575"/>
            </a:xfrm>
            <a:prstGeom prst="rightArrow">
              <a:avLst>
                <a:gd name="adj1" fmla="val 50000"/>
                <a:gd name="adj2" fmla="val 31039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AutoShape 73"/>
            <p:cNvSpPr>
              <a:spLocks noChangeArrowheads="1"/>
            </p:cNvSpPr>
            <p:nvPr/>
          </p:nvSpPr>
          <p:spPr bwMode="auto">
            <a:xfrm>
              <a:off x="5588000" y="3697288"/>
              <a:ext cx="350837" cy="282575"/>
            </a:xfrm>
            <a:prstGeom prst="rightArrow">
              <a:avLst>
                <a:gd name="adj1" fmla="val 50000"/>
                <a:gd name="adj2" fmla="val 31039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87388" y="2782888"/>
            <a:ext cx="2268537" cy="2867025"/>
            <a:chOff x="687388" y="2782888"/>
            <a:chExt cx="2268537" cy="2867025"/>
          </a:xfrm>
        </p:grpSpPr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855663" y="5280025"/>
              <a:ext cx="2051050" cy="369888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800" dirty="0">
                  <a:latin typeface="+mn-lt"/>
                </a:rPr>
                <a:t>Configuration space</a:t>
              </a:r>
              <a:endParaRPr lang="en-US" sz="1800" dirty="0">
                <a:latin typeface="+mn-lt"/>
              </a:endParaRPr>
            </a:p>
          </p:txBody>
        </p:sp>
        <p:grpSp>
          <p:nvGrpSpPr>
            <p:cNvPr id="57" name="Group 85"/>
            <p:cNvGrpSpPr>
              <a:grpSpLocks/>
            </p:cNvGrpSpPr>
            <p:nvPr/>
          </p:nvGrpSpPr>
          <p:grpSpPr bwMode="auto">
            <a:xfrm>
              <a:off x="687388" y="2782888"/>
              <a:ext cx="2268537" cy="2168525"/>
              <a:chOff x="497" y="2431"/>
              <a:chExt cx="1429" cy="1366"/>
            </a:xfrm>
          </p:grpSpPr>
          <p:sp>
            <p:nvSpPr>
              <p:cNvPr id="63" name="AutoShape 9"/>
              <p:cNvSpPr>
                <a:spLocks noChangeArrowheads="1"/>
              </p:cNvSpPr>
              <p:nvPr/>
            </p:nvSpPr>
            <p:spPr bwMode="auto">
              <a:xfrm>
                <a:off x="891" y="2658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AutoShape 10"/>
              <p:cNvSpPr>
                <a:spLocks noChangeArrowheads="1"/>
              </p:cNvSpPr>
              <p:nvPr/>
            </p:nvSpPr>
            <p:spPr bwMode="auto">
              <a:xfrm>
                <a:off x="1085" y="2702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AutoShape 11"/>
              <p:cNvSpPr>
                <a:spLocks noChangeArrowheads="1"/>
              </p:cNvSpPr>
              <p:nvPr/>
            </p:nvSpPr>
            <p:spPr bwMode="auto">
              <a:xfrm>
                <a:off x="746" y="2788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AutoShape 12"/>
              <p:cNvSpPr>
                <a:spLocks noChangeArrowheads="1"/>
              </p:cNvSpPr>
              <p:nvPr/>
            </p:nvSpPr>
            <p:spPr bwMode="auto">
              <a:xfrm>
                <a:off x="598" y="2961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7" name="AutoShape 13"/>
              <p:cNvSpPr>
                <a:spLocks noChangeArrowheads="1"/>
              </p:cNvSpPr>
              <p:nvPr/>
            </p:nvSpPr>
            <p:spPr bwMode="auto">
              <a:xfrm>
                <a:off x="1473" y="2831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AutoShape 14"/>
              <p:cNvSpPr>
                <a:spLocks noChangeArrowheads="1"/>
              </p:cNvSpPr>
              <p:nvPr/>
            </p:nvSpPr>
            <p:spPr bwMode="auto">
              <a:xfrm>
                <a:off x="1674" y="3204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AutoShape 15"/>
              <p:cNvSpPr>
                <a:spLocks noChangeArrowheads="1"/>
              </p:cNvSpPr>
              <p:nvPr/>
            </p:nvSpPr>
            <p:spPr bwMode="auto">
              <a:xfrm>
                <a:off x="1182" y="3134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AutoShape 16"/>
              <p:cNvSpPr>
                <a:spLocks noChangeArrowheads="1"/>
              </p:cNvSpPr>
              <p:nvPr/>
            </p:nvSpPr>
            <p:spPr bwMode="auto">
              <a:xfrm>
                <a:off x="600" y="3393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AutoShape 17"/>
              <p:cNvSpPr>
                <a:spLocks noChangeArrowheads="1"/>
              </p:cNvSpPr>
              <p:nvPr/>
            </p:nvSpPr>
            <p:spPr bwMode="auto">
              <a:xfrm>
                <a:off x="1327" y="2745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AutoShape 18"/>
              <p:cNvSpPr>
                <a:spLocks noChangeArrowheads="1"/>
              </p:cNvSpPr>
              <p:nvPr/>
            </p:nvSpPr>
            <p:spPr bwMode="auto">
              <a:xfrm>
                <a:off x="1230" y="2874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AutoShape 19"/>
              <p:cNvSpPr>
                <a:spLocks noChangeArrowheads="1"/>
              </p:cNvSpPr>
              <p:nvPr/>
            </p:nvSpPr>
            <p:spPr bwMode="auto">
              <a:xfrm>
                <a:off x="794" y="3522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4" name="AutoShape 20"/>
              <p:cNvSpPr>
                <a:spLocks noChangeArrowheads="1"/>
              </p:cNvSpPr>
              <p:nvPr/>
            </p:nvSpPr>
            <p:spPr bwMode="auto">
              <a:xfrm>
                <a:off x="1569" y="3004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" name="AutoShape 21"/>
              <p:cNvSpPr>
                <a:spLocks noChangeArrowheads="1"/>
              </p:cNvSpPr>
              <p:nvPr/>
            </p:nvSpPr>
            <p:spPr bwMode="auto">
              <a:xfrm>
                <a:off x="599" y="3220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AutoShape 22"/>
              <p:cNvSpPr>
                <a:spLocks noChangeArrowheads="1"/>
              </p:cNvSpPr>
              <p:nvPr/>
            </p:nvSpPr>
            <p:spPr bwMode="auto">
              <a:xfrm>
                <a:off x="1431" y="3593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" name="AutoShape 23"/>
              <p:cNvSpPr>
                <a:spLocks noChangeArrowheads="1"/>
              </p:cNvSpPr>
              <p:nvPr/>
            </p:nvSpPr>
            <p:spPr bwMode="auto">
              <a:xfrm>
                <a:off x="1424" y="3436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AutoShape 24"/>
              <p:cNvSpPr>
                <a:spLocks noChangeArrowheads="1"/>
              </p:cNvSpPr>
              <p:nvPr/>
            </p:nvSpPr>
            <p:spPr bwMode="auto">
              <a:xfrm>
                <a:off x="1521" y="3263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9" name="AutoShape 25"/>
              <p:cNvSpPr>
                <a:spLocks noChangeArrowheads="1"/>
              </p:cNvSpPr>
              <p:nvPr/>
            </p:nvSpPr>
            <p:spPr bwMode="auto">
              <a:xfrm>
                <a:off x="940" y="2918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0" name="AutoShape 26"/>
              <p:cNvSpPr>
                <a:spLocks noChangeArrowheads="1"/>
              </p:cNvSpPr>
              <p:nvPr/>
            </p:nvSpPr>
            <p:spPr bwMode="auto">
              <a:xfrm>
                <a:off x="843" y="3177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" name="AutoShape 27"/>
              <p:cNvSpPr>
                <a:spLocks noChangeArrowheads="1"/>
              </p:cNvSpPr>
              <p:nvPr/>
            </p:nvSpPr>
            <p:spPr bwMode="auto">
              <a:xfrm>
                <a:off x="988" y="3350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" name="AutoShape 28"/>
              <p:cNvSpPr>
                <a:spLocks noChangeArrowheads="1"/>
              </p:cNvSpPr>
              <p:nvPr/>
            </p:nvSpPr>
            <p:spPr bwMode="auto">
              <a:xfrm>
                <a:off x="1037" y="3047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" name="AutoShape 29"/>
              <p:cNvSpPr>
                <a:spLocks noChangeArrowheads="1"/>
              </p:cNvSpPr>
              <p:nvPr/>
            </p:nvSpPr>
            <p:spPr bwMode="auto">
              <a:xfrm>
                <a:off x="1577" y="3420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Oval 30"/>
              <p:cNvSpPr>
                <a:spLocks noChangeArrowheads="1"/>
              </p:cNvSpPr>
              <p:nvPr/>
            </p:nvSpPr>
            <p:spPr bwMode="auto">
              <a:xfrm>
                <a:off x="497" y="2431"/>
                <a:ext cx="1429" cy="136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AutoShape 74"/>
              <p:cNvSpPr>
                <a:spLocks noChangeArrowheads="1"/>
              </p:cNvSpPr>
              <p:nvPr/>
            </p:nvSpPr>
            <p:spPr bwMode="auto">
              <a:xfrm>
                <a:off x="1027" y="2535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AutoShape 75"/>
              <p:cNvSpPr>
                <a:spLocks noChangeArrowheads="1"/>
              </p:cNvSpPr>
              <p:nvPr/>
            </p:nvSpPr>
            <p:spPr bwMode="auto">
              <a:xfrm>
                <a:off x="1221" y="2579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AutoShape 76"/>
              <p:cNvSpPr>
                <a:spLocks noChangeArrowheads="1"/>
              </p:cNvSpPr>
              <p:nvPr/>
            </p:nvSpPr>
            <p:spPr bwMode="auto">
              <a:xfrm>
                <a:off x="1609" y="2708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AutoShape 77"/>
              <p:cNvSpPr>
                <a:spLocks noChangeArrowheads="1"/>
              </p:cNvSpPr>
              <p:nvPr/>
            </p:nvSpPr>
            <p:spPr bwMode="auto">
              <a:xfrm>
                <a:off x="1463" y="2622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AutoShape 78"/>
              <p:cNvSpPr>
                <a:spLocks noChangeArrowheads="1"/>
              </p:cNvSpPr>
              <p:nvPr/>
            </p:nvSpPr>
            <p:spPr bwMode="auto">
              <a:xfrm>
                <a:off x="1705" y="2881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" name="AutoShape 79"/>
              <p:cNvSpPr>
                <a:spLocks noChangeArrowheads="1"/>
              </p:cNvSpPr>
              <p:nvPr/>
            </p:nvSpPr>
            <p:spPr bwMode="auto">
              <a:xfrm>
                <a:off x="1376" y="3090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" name="AutoShape 80"/>
              <p:cNvSpPr>
                <a:spLocks noChangeArrowheads="1"/>
              </p:cNvSpPr>
              <p:nvPr/>
            </p:nvSpPr>
            <p:spPr bwMode="auto">
              <a:xfrm>
                <a:off x="1133" y="3479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AutoShape 81"/>
              <p:cNvSpPr>
                <a:spLocks noChangeArrowheads="1"/>
              </p:cNvSpPr>
              <p:nvPr/>
            </p:nvSpPr>
            <p:spPr bwMode="auto">
              <a:xfrm>
                <a:off x="1279" y="3306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" name="AutoShape 82"/>
              <p:cNvSpPr>
                <a:spLocks noChangeArrowheads="1"/>
              </p:cNvSpPr>
              <p:nvPr/>
            </p:nvSpPr>
            <p:spPr bwMode="auto">
              <a:xfrm>
                <a:off x="1269" y="3615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" name="AutoShape 83"/>
              <p:cNvSpPr>
                <a:spLocks noChangeArrowheads="1"/>
              </p:cNvSpPr>
              <p:nvPr/>
            </p:nvSpPr>
            <p:spPr bwMode="auto">
              <a:xfrm>
                <a:off x="992" y="3602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" name="AutoShape 84"/>
              <p:cNvSpPr>
                <a:spLocks noChangeArrowheads="1"/>
              </p:cNvSpPr>
              <p:nvPr/>
            </p:nvSpPr>
            <p:spPr bwMode="auto">
              <a:xfrm>
                <a:off x="769" y="3013"/>
                <a:ext cx="92" cy="85"/>
              </a:xfrm>
              <a:prstGeom prst="plus">
                <a:avLst>
                  <a:gd name="adj" fmla="val 25000"/>
                </a:avLst>
              </a:prstGeom>
              <a:solidFill>
                <a:srgbClr val="808080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6313488" y="2703513"/>
            <a:ext cx="1614487" cy="485775"/>
            <a:chOff x="6523038" y="2693988"/>
            <a:chExt cx="1614487" cy="485775"/>
          </a:xfrm>
        </p:grpSpPr>
        <p:sp>
          <p:nvSpPr>
            <p:cNvPr id="46" name="AutoShape 61"/>
            <p:cNvSpPr>
              <a:spLocks noChangeArrowheads="1"/>
            </p:cNvSpPr>
            <p:nvPr/>
          </p:nvSpPr>
          <p:spPr bwMode="auto">
            <a:xfrm>
              <a:off x="7073900" y="2886075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CC99FF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AutoShape 62"/>
            <p:cNvSpPr>
              <a:spLocks noChangeArrowheads="1"/>
            </p:cNvSpPr>
            <p:nvPr/>
          </p:nvSpPr>
          <p:spPr bwMode="auto">
            <a:xfrm>
              <a:off x="6704013" y="2886075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CC99FF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AutoShape 63"/>
            <p:cNvSpPr>
              <a:spLocks noChangeArrowheads="1"/>
            </p:cNvSpPr>
            <p:nvPr/>
          </p:nvSpPr>
          <p:spPr bwMode="auto">
            <a:xfrm>
              <a:off x="7445375" y="2887663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CC99FF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64"/>
            <p:cNvSpPr>
              <a:spLocks noChangeArrowheads="1"/>
            </p:cNvSpPr>
            <p:nvPr/>
          </p:nvSpPr>
          <p:spPr bwMode="auto">
            <a:xfrm>
              <a:off x="7816850" y="2876550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CC99FF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Rectangle 90"/>
            <p:cNvSpPr>
              <a:spLocks noChangeArrowheads="1"/>
            </p:cNvSpPr>
            <p:nvPr/>
          </p:nvSpPr>
          <p:spPr bwMode="auto">
            <a:xfrm>
              <a:off x="6523038" y="2693988"/>
              <a:ext cx="1614487" cy="4857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318250" y="3592513"/>
            <a:ext cx="1614487" cy="485775"/>
            <a:chOff x="6527800" y="3487738"/>
            <a:chExt cx="1614487" cy="485775"/>
          </a:xfrm>
        </p:grpSpPr>
        <p:sp>
          <p:nvSpPr>
            <p:cNvPr id="41" name="AutoShape 51"/>
            <p:cNvSpPr>
              <a:spLocks noChangeArrowheads="1"/>
            </p:cNvSpPr>
            <p:nvPr/>
          </p:nvSpPr>
          <p:spPr bwMode="auto">
            <a:xfrm>
              <a:off x="7232650" y="3703638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99CC00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AutoShape 52"/>
            <p:cNvSpPr>
              <a:spLocks noChangeArrowheads="1"/>
            </p:cNvSpPr>
            <p:nvPr/>
          </p:nvSpPr>
          <p:spPr bwMode="auto">
            <a:xfrm>
              <a:off x="6954838" y="3703638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99CC00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AutoShape 53"/>
            <p:cNvSpPr>
              <a:spLocks noChangeArrowheads="1"/>
            </p:cNvSpPr>
            <p:nvPr/>
          </p:nvSpPr>
          <p:spPr bwMode="auto">
            <a:xfrm>
              <a:off x="6677025" y="3703638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99CC00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AutoShape 54"/>
            <p:cNvSpPr>
              <a:spLocks noChangeArrowheads="1"/>
            </p:cNvSpPr>
            <p:nvPr/>
          </p:nvSpPr>
          <p:spPr bwMode="auto">
            <a:xfrm>
              <a:off x="7510463" y="3705225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99CC00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AutoShape 59"/>
            <p:cNvSpPr>
              <a:spLocks noChangeArrowheads="1"/>
            </p:cNvSpPr>
            <p:nvPr/>
          </p:nvSpPr>
          <p:spPr bwMode="auto">
            <a:xfrm>
              <a:off x="7789863" y="3694113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99CC00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Rectangle 91"/>
            <p:cNvSpPr>
              <a:spLocks noChangeArrowheads="1"/>
            </p:cNvSpPr>
            <p:nvPr/>
          </p:nvSpPr>
          <p:spPr bwMode="auto">
            <a:xfrm>
              <a:off x="6527800" y="3487738"/>
              <a:ext cx="1614487" cy="4857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335713" y="4538663"/>
            <a:ext cx="1614487" cy="485775"/>
            <a:chOff x="6554788" y="4481513"/>
            <a:chExt cx="1614487" cy="485775"/>
          </a:xfrm>
        </p:grpSpPr>
        <p:sp>
          <p:nvSpPr>
            <p:cNvPr id="50" name="AutoShape 65"/>
            <p:cNvSpPr>
              <a:spLocks noChangeArrowheads="1"/>
            </p:cNvSpPr>
            <p:nvPr/>
          </p:nvSpPr>
          <p:spPr bwMode="auto">
            <a:xfrm>
              <a:off x="7327900" y="4670425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33CCCC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AutoShape 66"/>
            <p:cNvSpPr>
              <a:spLocks noChangeArrowheads="1"/>
            </p:cNvSpPr>
            <p:nvPr/>
          </p:nvSpPr>
          <p:spPr bwMode="auto">
            <a:xfrm>
              <a:off x="6772275" y="4670425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33CCCC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AutoShape 68"/>
            <p:cNvSpPr>
              <a:spLocks noChangeArrowheads="1"/>
            </p:cNvSpPr>
            <p:nvPr/>
          </p:nvSpPr>
          <p:spPr bwMode="auto">
            <a:xfrm>
              <a:off x="7885113" y="4660900"/>
              <a:ext cx="146050" cy="134938"/>
            </a:xfrm>
            <a:prstGeom prst="plus">
              <a:avLst>
                <a:gd name="adj" fmla="val 25000"/>
              </a:avLst>
            </a:prstGeom>
            <a:solidFill>
              <a:srgbClr val="33CCCC">
                <a:alpha val="89999"/>
              </a:srgb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Rectangle 92"/>
            <p:cNvSpPr>
              <a:spLocks noChangeArrowheads="1"/>
            </p:cNvSpPr>
            <p:nvPr/>
          </p:nvSpPr>
          <p:spPr bwMode="auto">
            <a:xfrm>
              <a:off x="6554788" y="4481513"/>
              <a:ext cx="1614487" cy="4857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9" name="Left Brace 108"/>
          <p:cNvSpPr/>
          <p:nvPr/>
        </p:nvSpPr>
        <p:spPr bwMode="auto">
          <a:xfrm>
            <a:off x="2981324" y="2657475"/>
            <a:ext cx="981075" cy="2428875"/>
          </a:xfrm>
          <a:prstGeom prst="leftBrace">
            <a:avLst>
              <a:gd name="adj1" fmla="val 79545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924551" y="2257425"/>
            <a:ext cx="2400300" cy="3190875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13" name="Straight Arrow Connector 112"/>
          <p:cNvCxnSpPr>
            <a:endCxn id="111" idx="0"/>
          </p:cNvCxnSpPr>
          <p:nvPr/>
        </p:nvCxnSpPr>
        <p:spPr bwMode="auto">
          <a:xfrm flipH="1">
            <a:off x="7124701" y="1695450"/>
            <a:ext cx="133350" cy="56197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665580" y="1171575"/>
            <a:ext cx="2874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Tuning searches a significantly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reduced design space!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801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5" grpId="0"/>
      <p:bldP spid="53" grpId="0"/>
      <p:bldP spid="109" grpId="0" animBg="1"/>
      <p:bldP spid="111" grpId="0" animBg="1"/>
      <p:bldP spid="1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33" descr="MPj04331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913" y="2505481"/>
            <a:ext cx="292258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86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/>
              <a:t>Configuration Specialization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009552"/>
            <a:ext cx="8606313" cy="5339274"/>
          </a:xfrm>
        </p:spPr>
        <p:txBody>
          <a:bodyPr/>
          <a:lstStyle/>
          <a:p>
            <a:r>
              <a:rPr lang="en-US" dirty="0" smtClean="0">
                <a:solidFill>
                  <a:srgbClr val="009999"/>
                </a:solidFill>
              </a:rPr>
              <a:t>Specialize system configuration </a:t>
            </a:r>
            <a:r>
              <a:rPr lang="en-US" dirty="0" smtClean="0">
                <a:solidFill>
                  <a:srgbClr val="009999"/>
                </a:solidFill>
              </a:rPr>
              <a:t>to </a:t>
            </a:r>
            <a:r>
              <a:rPr lang="en-US" dirty="0" smtClean="0">
                <a:solidFill>
                  <a:srgbClr val="009999"/>
                </a:solidFill>
              </a:rPr>
              <a:t>specific application </a:t>
            </a:r>
            <a:r>
              <a:rPr lang="en-US" dirty="0" smtClean="0">
                <a:solidFill>
                  <a:srgbClr val="009999"/>
                </a:solidFill>
              </a:rPr>
              <a:t>requirements</a:t>
            </a:r>
          </a:p>
          <a:p>
            <a:pPr lvl="1"/>
            <a:r>
              <a:rPr lang="en-US" dirty="0" smtClean="0"/>
              <a:t>Specialize for </a:t>
            </a:r>
            <a:r>
              <a:rPr lang="en-US" b="1" dirty="0" smtClean="0"/>
              <a:t>optimization goals</a:t>
            </a:r>
            <a:r>
              <a:rPr lang="en-US" dirty="0" smtClean="0"/>
              <a:t>: lowest energy</a:t>
            </a:r>
            <a:r>
              <a:rPr lang="en-US" dirty="0" smtClean="0"/>
              <a:t>, best </a:t>
            </a:r>
            <a:r>
              <a:rPr lang="en-US" dirty="0" smtClean="0"/>
              <a:t>performance, energy delay product (EDP), etc.</a:t>
            </a:r>
            <a:endParaRPr lang="en-US" dirty="0" smtClean="0"/>
          </a:p>
          <a:p>
            <a:pPr lvl="1"/>
            <a:r>
              <a:rPr lang="en-US" dirty="0"/>
              <a:t>E.g., cache tuning saves up to 60% of energy on average</a:t>
            </a:r>
          </a:p>
          <a:p>
            <a:pPr lvl="2"/>
            <a:r>
              <a:rPr lang="en-US" dirty="0"/>
              <a:t>Balasubramonian’00, </a:t>
            </a:r>
            <a:r>
              <a:rPr lang="en-US" sz="1400" dirty="0" smtClean="0"/>
              <a:t>Zhang’03</a:t>
            </a:r>
            <a:endParaRPr lang="en-US" dirty="0" smtClean="0">
              <a:solidFill>
                <a:srgbClr val="009999"/>
              </a:solidFill>
            </a:endParaRPr>
          </a:p>
          <a:p>
            <a:r>
              <a:rPr lang="en-US" b="1" dirty="0"/>
              <a:t>Tuning</a:t>
            </a:r>
            <a:r>
              <a:rPr lang="en-US" dirty="0"/>
              <a:t> determines </a:t>
            </a:r>
            <a:r>
              <a:rPr lang="en-US" dirty="0" smtClean="0"/>
              <a:t>the best configuration for each executing application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Best/optimal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configuration </a:t>
            </a:r>
            <a:r>
              <a:rPr lang="en-US" dirty="0" smtClean="0">
                <a:solidFill>
                  <a:srgbClr val="000000"/>
                </a:solidFill>
              </a:rPr>
              <a:t>with respect to optimization goals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Tuning evaluates potential configurations to determine best configuration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pSp>
        <p:nvGrpSpPr>
          <p:cNvPr id="46" name="Group 45"/>
          <p:cNvGrpSpPr/>
          <p:nvPr/>
        </p:nvGrpSpPr>
        <p:grpSpPr>
          <a:xfrm>
            <a:off x="712819" y="3804693"/>
            <a:ext cx="1773206" cy="1652407"/>
            <a:chOff x="3675094" y="3933825"/>
            <a:chExt cx="1773206" cy="1652407"/>
          </a:xfrm>
        </p:grpSpPr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3676650" y="3933825"/>
              <a:ext cx="12731" cy="16381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3675094" y="5581649"/>
              <a:ext cx="1773206" cy="45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9" name="Group 121"/>
          <p:cNvGrpSpPr>
            <a:grpSpLocks/>
          </p:cNvGrpSpPr>
          <p:nvPr/>
        </p:nvGrpSpPr>
        <p:grpSpPr bwMode="auto">
          <a:xfrm>
            <a:off x="746157" y="4071393"/>
            <a:ext cx="1368393" cy="1104900"/>
            <a:chOff x="3205" y="1909"/>
            <a:chExt cx="1939" cy="1213"/>
          </a:xfrm>
        </p:grpSpPr>
        <p:sp>
          <p:nvSpPr>
            <p:cNvPr id="50" name="Freeform 113"/>
            <p:cNvSpPr>
              <a:spLocks/>
            </p:cNvSpPr>
            <p:nvPr/>
          </p:nvSpPr>
          <p:spPr bwMode="auto">
            <a:xfrm>
              <a:off x="3205" y="2125"/>
              <a:ext cx="619" cy="808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12" y="283"/>
                </a:cxn>
                <a:cxn ang="0">
                  <a:pos x="163" y="550"/>
                </a:cxn>
                <a:cxn ang="0">
                  <a:pos x="284" y="550"/>
                </a:cxn>
                <a:cxn ang="0">
                  <a:pos x="353" y="808"/>
                </a:cxn>
                <a:cxn ang="0">
                  <a:pos x="447" y="808"/>
                </a:cxn>
                <a:cxn ang="0">
                  <a:pos x="507" y="0"/>
                </a:cxn>
                <a:cxn ang="0">
                  <a:pos x="619" y="0"/>
                </a:cxn>
              </a:cxnLst>
              <a:rect l="0" t="0" r="r" b="b"/>
              <a:pathLst>
                <a:path w="619" h="808">
                  <a:moveTo>
                    <a:pt x="0" y="283"/>
                  </a:moveTo>
                  <a:lnTo>
                    <a:pt x="112" y="283"/>
                  </a:lnTo>
                  <a:lnTo>
                    <a:pt x="163" y="550"/>
                  </a:lnTo>
                  <a:lnTo>
                    <a:pt x="284" y="550"/>
                  </a:lnTo>
                  <a:lnTo>
                    <a:pt x="353" y="808"/>
                  </a:lnTo>
                  <a:lnTo>
                    <a:pt x="447" y="808"/>
                  </a:lnTo>
                  <a:lnTo>
                    <a:pt x="507" y="0"/>
                  </a:lnTo>
                  <a:lnTo>
                    <a:pt x="619" y="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16"/>
            <p:cNvSpPr>
              <a:spLocks/>
            </p:cNvSpPr>
            <p:nvPr/>
          </p:nvSpPr>
          <p:spPr bwMode="auto">
            <a:xfrm>
              <a:off x="3828" y="1909"/>
              <a:ext cx="1316" cy="1213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30935" y="4610723"/>
            <a:ext cx="1960430" cy="1122995"/>
            <a:chOff x="2669310" y="4435055"/>
            <a:chExt cx="1960430" cy="1122995"/>
          </a:xfrm>
        </p:grpSpPr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 rot="16200000">
              <a:off x="2494038" y="4610327"/>
              <a:ext cx="627544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+mn-lt"/>
                </a:rPr>
                <a:t>Energy</a:t>
              </a:r>
            </a:p>
          </p:txBody>
        </p:sp>
        <p:sp>
          <p:nvSpPr>
            <p:cNvPr id="54" name="Text Box 117"/>
            <p:cNvSpPr txBox="1">
              <a:spLocks noChangeArrowheads="1"/>
            </p:cNvSpPr>
            <p:nvPr/>
          </p:nvSpPr>
          <p:spPr bwMode="auto">
            <a:xfrm>
              <a:off x="3002370" y="5281051"/>
              <a:ext cx="1627370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Possible configurations</a:t>
              </a:r>
              <a:endParaRPr lang="en-US" sz="1200" dirty="0">
                <a:latin typeface="+mn-lt"/>
              </a:endParaRPr>
            </a:p>
          </p:txBody>
        </p:sp>
      </p:grpSp>
      <p:cxnSp>
        <p:nvCxnSpPr>
          <p:cNvPr id="55" name="Straight Arrow Connector 54"/>
          <p:cNvCxnSpPr/>
          <p:nvPr/>
        </p:nvCxnSpPr>
        <p:spPr bwMode="auto">
          <a:xfrm flipH="1">
            <a:off x="1438275" y="4119018"/>
            <a:ext cx="1009650" cy="10287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906090" y="3899943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best configuration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636994" y="3890419"/>
            <a:ext cx="1773206" cy="1566681"/>
            <a:chOff x="3675094" y="4019551"/>
            <a:chExt cx="1773206" cy="1566681"/>
          </a:xfrm>
        </p:grpSpPr>
        <p:sp>
          <p:nvSpPr>
            <p:cNvPr id="58" name="Line 39"/>
            <p:cNvSpPr>
              <a:spLocks noChangeShapeType="1"/>
            </p:cNvSpPr>
            <p:nvPr/>
          </p:nvSpPr>
          <p:spPr bwMode="auto">
            <a:xfrm>
              <a:off x="3686175" y="4019551"/>
              <a:ext cx="3206" cy="15523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Line 40"/>
            <p:cNvSpPr>
              <a:spLocks noChangeShapeType="1"/>
            </p:cNvSpPr>
            <p:nvPr/>
          </p:nvSpPr>
          <p:spPr bwMode="auto">
            <a:xfrm flipV="1">
              <a:off x="3675094" y="5581649"/>
              <a:ext cx="1773206" cy="45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355110" y="4610723"/>
            <a:ext cx="1960430" cy="1122995"/>
            <a:chOff x="2669310" y="4435055"/>
            <a:chExt cx="1960430" cy="1122995"/>
          </a:xfrm>
        </p:grpSpPr>
        <p:sp>
          <p:nvSpPr>
            <p:cNvPr id="61" name="Text Box 41"/>
            <p:cNvSpPr txBox="1">
              <a:spLocks noChangeArrowheads="1"/>
            </p:cNvSpPr>
            <p:nvPr/>
          </p:nvSpPr>
          <p:spPr bwMode="auto">
            <a:xfrm rot="16200000">
              <a:off x="2494038" y="4610327"/>
              <a:ext cx="627544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+mn-lt"/>
                </a:rPr>
                <a:t>Energy</a:t>
              </a:r>
            </a:p>
          </p:txBody>
        </p:sp>
        <p:sp>
          <p:nvSpPr>
            <p:cNvPr id="62" name="Text Box 117"/>
            <p:cNvSpPr txBox="1">
              <a:spLocks noChangeArrowheads="1"/>
            </p:cNvSpPr>
            <p:nvPr/>
          </p:nvSpPr>
          <p:spPr bwMode="auto">
            <a:xfrm>
              <a:off x="3002370" y="5281051"/>
              <a:ext cx="1627370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Possible configurations</a:t>
              </a:r>
              <a:endParaRPr lang="en-US" sz="1200" dirty="0">
                <a:latin typeface="+mn-lt"/>
              </a:endParaRPr>
            </a:p>
          </p:txBody>
        </p:sp>
      </p:grpSp>
      <p:grpSp>
        <p:nvGrpSpPr>
          <p:cNvPr id="63" name="Group 121"/>
          <p:cNvGrpSpPr>
            <a:grpSpLocks/>
          </p:cNvGrpSpPr>
          <p:nvPr/>
        </p:nvGrpSpPr>
        <p:grpSpPr bwMode="auto">
          <a:xfrm rot="10800000">
            <a:off x="3660807" y="4090443"/>
            <a:ext cx="1368393" cy="1104900"/>
            <a:chOff x="3205" y="1909"/>
            <a:chExt cx="1939" cy="1213"/>
          </a:xfrm>
        </p:grpSpPr>
        <p:sp>
          <p:nvSpPr>
            <p:cNvPr id="64" name="Freeform 113"/>
            <p:cNvSpPr>
              <a:spLocks/>
            </p:cNvSpPr>
            <p:nvPr/>
          </p:nvSpPr>
          <p:spPr bwMode="auto">
            <a:xfrm>
              <a:off x="3205" y="2125"/>
              <a:ext cx="619" cy="808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12" y="283"/>
                </a:cxn>
                <a:cxn ang="0">
                  <a:pos x="163" y="550"/>
                </a:cxn>
                <a:cxn ang="0">
                  <a:pos x="284" y="550"/>
                </a:cxn>
                <a:cxn ang="0">
                  <a:pos x="353" y="808"/>
                </a:cxn>
                <a:cxn ang="0">
                  <a:pos x="447" y="808"/>
                </a:cxn>
                <a:cxn ang="0">
                  <a:pos x="507" y="0"/>
                </a:cxn>
                <a:cxn ang="0">
                  <a:pos x="619" y="0"/>
                </a:cxn>
              </a:cxnLst>
              <a:rect l="0" t="0" r="r" b="b"/>
              <a:pathLst>
                <a:path w="619" h="808">
                  <a:moveTo>
                    <a:pt x="0" y="283"/>
                  </a:moveTo>
                  <a:lnTo>
                    <a:pt x="112" y="283"/>
                  </a:lnTo>
                  <a:lnTo>
                    <a:pt x="163" y="550"/>
                  </a:lnTo>
                  <a:lnTo>
                    <a:pt x="284" y="550"/>
                  </a:lnTo>
                  <a:lnTo>
                    <a:pt x="353" y="808"/>
                  </a:lnTo>
                  <a:lnTo>
                    <a:pt x="447" y="808"/>
                  </a:lnTo>
                  <a:lnTo>
                    <a:pt x="507" y="0"/>
                  </a:lnTo>
                  <a:lnTo>
                    <a:pt x="619" y="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5" name="Freeform 116"/>
            <p:cNvSpPr>
              <a:spLocks/>
            </p:cNvSpPr>
            <p:nvPr/>
          </p:nvSpPr>
          <p:spPr bwMode="auto">
            <a:xfrm>
              <a:off x="3828" y="1909"/>
              <a:ext cx="1316" cy="1213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66" name="Straight Arrow Connector 65"/>
          <p:cNvCxnSpPr/>
          <p:nvPr/>
        </p:nvCxnSpPr>
        <p:spPr bwMode="auto">
          <a:xfrm flipH="1">
            <a:off x="3867150" y="4090443"/>
            <a:ext cx="1304925" cy="109537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668340" y="3842793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best configuration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809625" y="5776368"/>
            <a:ext cx="1638300" cy="247650"/>
          </a:xfrm>
          <a:prstGeom prst="roundRect">
            <a:avLst/>
          </a:prstGeom>
          <a:solidFill>
            <a:srgbClr val="FFC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Application 1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3724275" y="5785893"/>
            <a:ext cx="1638300" cy="247650"/>
          </a:xfrm>
          <a:prstGeom prst="roundRect">
            <a:avLst/>
          </a:prstGeom>
          <a:solidFill>
            <a:srgbClr val="CC66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Application 2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6427819" y="3871368"/>
            <a:ext cx="1773206" cy="1614307"/>
            <a:chOff x="3675094" y="3971925"/>
            <a:chExt cx="1773206" cy="1614307"/>
          </a:xfrm>
        </p:grpSpPr>
        <p:sp>
          <p:nvSpPr>
            <p:cNvPr id="71" name="Line 39"/>
            <p:cNvSpPr>
              <a:spLocks noChangeShapeType="1"/>
            </p:cNvSpPr>
            <p:nvPr/>
          </p:nvSpPr>
          <p:spPr bwMode="auto">
            <a:xfrm>
              <a:off x="3686175" y="3971925"/>
              <a:ext cx="3206" cy="16000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Line 40"/>
            <p:cNvSpPr>
              <a:spLocks noChangeShapeType="1"/>
            </p:cNvSpPr>
            <p:nvPr/>
          </p:nvSpPr>
          <p:spPr bwMode="auto">
            <a:xfrm flipV="1">
              <a:off x="3675094" y="5581649"/>
              <a:ext cx="1773206" cy="45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45935" y="4639298"/>
            <a:ext cx="1960430" cy="1122995"/>
            <a:chOff x="2669310" y="4435055"/>
            <a:chExt cx="1960430" cy="1122995"/>
          </a:xfrm>
        </p:grpSpPr>
        <p:sp>
          <p:nvSpPr>
            <p:cNvPr id="74" name="Text Box 41"/>
            <p:cNvSpPr txBox="1">
              <a:spLocks noChangeArrowheads="1"/>
            </p:cNvSpPr>
            <p:nvPr/>
          </p:nvSpPr>
          <p:spPr bwMode="auto">
            <a:xfrm rot="16200000">
              <a:off x="2494038" y="4610327"/>
              <a:ext cx="627544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+mn-lt"/>
                </a:rPr>
                <a:t>Energy</a:t>
              </a:r>
            </a:p>
          </p:txBody>
        </p:sp>
        <p:sp>
          <p:nvSpPr>
            <p:cNvPr id="75" name="Text Box 117"/>
            <p:cNvSpPr txBox="1">
              <a:spLocks noChangeArrowheads="1"/>
            </p:cNvSpPr>
            <p:nvPr/>
          </p:nvSpPr>
          <p:spPr bwMode="auto">
            <a:xfrm>
              <a:off x="3002370" y="5281051"/>
              <a:ext cx="1627370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Possible configurations</a:t>
              </a:r>
              <a:endParaRPr lang="en-US" sz="1200" dirty="0">
                <a:latin typeface="+mn-lt"/>
              </a:endParaRPr>
            </a:p>
          </p:txBody>
        </p:sp>
      </p:grpSp>
      <p:grpSp>
        <p:nvGrpSpPr>
          <p:cNvPr id="76" name="Group 121"/>
          <p:cNvGrpSpPr>
            <a:grpSpLocks/>
          </p:cNvGrpSpPr>
          <p:nvPr/>
        </p:nvGrpSpPr>
        <p:grpSpPr bwMode="auto">
          <a:xfrm rot="10800000" flipH="1">
            <a:off x="6448424" y="3985667"/>
            <a:ext cx="1304925" cy="1152525"/>
            <a:chOff x="3205" y="1909"/>
            <a:chExt cx="1939" cy="1213"/>
          </a:xfrm>
        </p:grpSpPr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3205" y="2125"/>
              <a:ext cx="619" cy="808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12" y="283"/>
                </a:cxn>
                <a:cxn ang="0">
                  <a:pos x="163" y="550"/>
                </a:cxn>
                <a:cxn ang="0">
                  <a:pos x="284" y="550"/>
                </a:cxn>
                <a:cxn ang="0">
                  <a:pos x="353" y="808"/>
                </a:cxn>
                <a:cxn ang="0">
                  <a:pos x="447" y="808"/>
                </a:cxn>
                <a:cxn ang="0">
                  <a:pos x="507" y="0"/>
                </a:cxn>
                <a:cxn ang="0">
                  <a:pos x="619" y="0"/>
                </a:cxn>
              </a:cxnLst>
              <a:rect l="0" t="0" r="r" b="b"/>
              <a:pathLst>
                <a:path w="619" h="808">
                  <a:moveTo>
                    <a:pt x="0" y="283"/>
                  </a:moveTo>
                  <a:lnTo>
                    <a:pt x="112" y="283"/>
                  </a:lnTo>
                  <a:lnTo>
                    <a:pt x="163" y="550"/>
                  </a:lnTo>
                  <a:lnTo>
                    <a:pt x="284" y="550"/>
                  </a:lnTo>
                  <a:lnTo>
                    <a:pt x="353" y="808"/>
                  </a:lnTo>
                  <a:lnTo>
                    <a:pt x="447" y="808"/>
                  </a:lnTo>
                  <a:lnTo>
                    <a:pt x="507" y="0"/>
                  </a:lnTo>
                  <a:lnTo>
                    <a:pt x="619" y="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3828" y="1909"/>
              <a:ext cx="1316" cy="1213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79" name="Straight Arrow Connector 78"/>
          <p:cNvCxnSpPr/>
          <p:nvPr/>
        </p:nvCxnSpPr>
        <p:spPr bwMode="auto">
          <a:xfrm flipH="1">
            <a:off x="7553326" y="3976143"/>
            <a:ext cx="419099" cy="11811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497265" y="3800708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best configuration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6515100" y="5814468"/>
            <a:ext cx="1638300" cy="247650"/>
          </a:xfrm>
          <a:prstGeom prst="roundRect">
            <a:avLst/>
          </a:prstGeom>
          <a:solidFill>
            <a:srgbClr val="FF505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Application 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94360" y="5157243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Tuning</a:t>
            </a:r>
            <a:endParaRPr lang="en-US" sz="1200" dirty="0">
              <a:latin typeface="+mn-lt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133600" y="4538118"/>
            <a:ext cx="0" cy="8858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094735" y="5176293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Tuning</a:t>
            </a:r>
            <a:endParaRPr lang="en-US" sz="1200" dirty="0"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28410" y="5195343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Tuning</a:t>
            </a:r>
            <a:endParaRPr lang="en-US" sz="1200" dirty="0">
              <a:latin typeface="+mn-lt"/>
            </a:endParaRPr>
          </a:p>
        </p:txBody>
      </p:sp>
      <p:cxnSp>
        <p:nvCxnSpPr>
          <p:cNvPr id="89" name="Straight Connector 88"/>
          <p:cNvCxnSpPr/>
          <p:nvPr/>
        </p:nvCxnSpPr>
        <p:spPr bwMode="auto">
          <a:xfrm>
            <a:off x="5048250" y="4452393"/>
            <a:ext cx="0" cy="9620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7772400" y="4157118"/>
            <a:ext cx="0" cy="12954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1724575" y="6041513"/>
            <a:ext cx="6012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Configurations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must be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specialized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each application.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7" grpId="0"/>
      <p:bldP spid="68" grpId="0" animBg="1"/>
      <p:bldP spid="69" grpId="0" animBg="1"/>
      <p:bldP spid="80" grpId="0"/>
      <p:bldP spid="81" grpId="0" animBg="1"/>
      <p:bldP spid="84" grpId="0"/>
      <p:bldP spid="87" grpId="0"/>
      <p:bldP spid="88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/>
              <a:t>Homogenous Cores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919" y="1201260"/>
            <a:ext cx="8447313" cy="995874"/>
          </a:xfrm>
        </p:spPr>
        <p:txBody>
          <a:bodyPr/>
          <a:lstStyle/>
          <a:p>
            <a:r>
              <a:rPr lang="en-US" dirty="0" smtClean="0"/>
              <a:t>Traditional </a:t>
            </a:r>
            <a:r>
              <a:rPr lang="en-US" dirty="0" smtClean="0"/>
              <a:t>homogeneous </a:t>
            </a:r>
            <a:r>
              <a:rPr lang="en-US" dirty="0" smtClean="0"/>
              <a:t>cores</a:t>
            </a:r>
            <a:endParaRPr lang="en-US" dirty="0" smtClean="0"/>
          </a:p>
          <a:p>
            <a:pPr lvl="1"/>
            <a:r>
              <a:rPr lang="en-US" dirty="0" smtClean="0"/>
              <a:t>Identical configurations</a:t>
            </a:r>
          </a:p>
          <a:p>
            <a:pPr lvl="1"/>
            <a:r>
              <a:rPr lang="en-US" dirty="0" smtClean="0"/>
              <a:t>Severely inhibits specialization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0" name="Group 25"/>
          <p:cNvGrpSpPr/>
          <p:nvPr/>
        </p:nvGrpSpPr>
        <p:grpSpPr>
          <a:xfrm>
            <a:off x="3170876" y="2620222"/>
            <a:ext cx="3086099" cy="933450"/>
            <a:chOff x="723900" y="4772025"/>
            <a:chExt cx="2390775" cy="619125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251455" y="2848822"/>
            <a:ext cx="2728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Different cores with identical configurations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Remains </a:t>
            </a:r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the same throughout </a:t>
            </a:r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system </a:t>
            </a:r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lifetime</a:t>
            </a:r>
            <a:endParaRPr lang="en-US" sz="1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84801" y="2963122"/>
            <a:ext cx="2495550" cy="295275"/>
          </a:xfrm>
          <a:prstGeom prst="roundRect">
            <a:avLst/>
          </a:prstGeom>
          <a:solidFill>
            <a:srgbClr val="CCFF99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Homogeneous cores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12318" y="4014673"/>
            <a:ext cx="8447313" cy="199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9999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Previous work showed that specialization has significant impact on energy consumption</a:t>
            </a:r>
          </a:p>
          <a:p>
            <a:pPr lvl="1"/>
            <a:r>
              <a:rPr lang="en-US" kern="0" dirty="0" smtClean="0"/>
              <a:t>Limiting energy consumption is critical in embedded </a:t>
            </a:r>
            <a:r>
              <a:rPr lang="en-US" kern="0" dirty="0" smtClean="0"/>
              <a:t>system</a:t>
            </a:r>
          </a:p>
          <a:p>
            <a:pPr lvl="1"/>
            <a:r>
              <a:rPr lang="en-US" kern="0" dirty="0" smtClean="0"/>
              <a:t>Cache </a:t>
            </a:r>
            <a:r>
              <a:rPr lang="en-US" kern="0" dirty="0" smtClean="0"/>
              <a:t>and core frequency </a:t>
            </a:r>
            <a:r>
              <a:rPr lang="en-US" kern="0" dirty="0" smtClean="0"/>
              <a:t>are key energy </a:t>
            </a:r>
            <a:r>
              <a:rPr lang="en-US" kern="0" dirty="0" smtClean="0"/>
              <a:t>components</a:t>
            </a:r>
          </a:p>
          <a:p>
            <a:pPr lvl="2"/>
            <a:r>
              <a:rPr lang="en-US" kern="0" dirty="0" smtClean="0"/>
              <a:t>Our work </a:t>
            </a:r>
            <a:r>
              <a:rPr lang="en-US" kern="0" dirty="0" smtClean="0"/>
              <a:t>focuses </a:t>
            </a:r>
            <a:r>
              <a:rPr lang="en-US" kern="0" dirty="0" smtClean="0"/>
              <a:t>on cache and core frequency </a:t>
            </a:r>
            <a:r>
              <a:rPr lang="en-US" kern="0" dirty="0" smtClean="0"/>
              <a:t>specialization</a:t>
            </a:r>
            <a:endParaRPr lang="en-US" kern="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657232" y="5861038"/>
            <a:ext cx="576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What are the methods for achieving specialization?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/>
              <a:t>Specialization Methods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5"/>
          <p:cNvGrpSpPr/>
          <p:nvPr/>
        </p:nvGrpSpPr>
        <p:grpSpPr>
          <a:xfrm>
            <a:off x="3238500" y="1457325"/>
            <a:ext cx="3086099" cy="933450"/>
            <a:chOff x="723900" y="4772025"/>
            <a:chExt cx="2390775" cy="619125"/>
          </a:xfrm>
        </p:grpSpPr>
        <p:sp>
          <p:nvSpPr>
            <p:cNvPr id="26" name="Rectangle 25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51" name="Group 25"/>
          <p:cNvGrpSpPr/>
          <p:nvPr/>
        </p:nvGrpSpPr>
        <p:grpSpPr>
          <a:xfrm>
            <a:off x="3248025" y="2762250"/>
            <a:ext cx="3086099" cy="933450"/>
            <a:chOff x="723900" y="4772025"/>
            <a:chExt cx="2390775" cy="619125"/>
          </a:xfrm>
        </p:grpSpPr>
        <p:sp>
          <p:nvSpPr>
            <p:cNvPr id="60" name="Rectangle 59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70" name="Group 25"/>
          <p:cNvGrpSpPr/>
          <p:nvPr/>
        </p:nvGrpSpPr>
        <p:grpSpPr>
          <a:xfrm>
            <a:off x="3238500" y="4048125"/>
            <a:ext cx="3086099" cy="933450"/>
            <a:chOff x="723900" y="4772025"/>
            <a:chExt cx="2390775" cy="619125"/>
          </a:xfrm>
        </p:grpSpPr>
        <p:sp>
          <p:nvSpPr>
            <p:cNvPr id="73" name="Rectangle 72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349157" y="41773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358682" y="28914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84" name="Rectangle 83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358682" y="2891497"/>
            <a:ext cx="2840195" cy="646235"/>
            <a:chOff x="4339757" y="3310597"/>
            <a:chExt cx="2840195" cy="646235"/>
          </a:xfrm>
          <a:solidFill>
            <a:srgbClr val="CC66FF"/>
          </a:solidFill>
        </p:grpSpPr>
        <p:sp>
          <p:nvSpPr>
            <p:cNvPr id="87" name="Rectangle 86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358682" y="2891497"/>
            <a:ext cx="2840195" cy="646235"/>
            <a:chOff x="4339757" y="3310597"/>
            <a:chExt cx="2840195" cy="646235"/>
          </a:xfrm>
          <a:solidFill>
            <a:srgbClr val="CCFF99"/>
          </a:solidFill>
        </p:grpSpPr>
        <p:sp>
          <p:nvSpPr>
            <p:cNvPr id="90" name="Rectangle 89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358682" y="290102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358682" y="2901022"/>
            <a:ext cx="2840195" cy="646235"/>
            <a:chOff x="4339757" y="3310597"/>
            <a:chExt cx="2840195" cy="646235"/>
          </a:xfrm>
          <a:solidFill>
            <a:srgbClr val="FF5050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358682" y="290102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99" name="Rectangle 98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6376787" y="1685925"/>
            <a:ext cx="261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Different cores with different configurations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Remains same throughout </a:t>
            </a:r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system </a:t>
            </a:r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lifetime</a:t>
            </a:r>
            <a:endParaRPr lang="en-US" sz="1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352425" y="1800225"/>
            <a:ext cx="2495550" cy="295275"/>
          </a:xfrm>
          <a:prstGeom prst="roundRect">
            <a:avLst/>
          </a:prstGeom>
          <a:solidFill>
            <a:srgbClr val="CCFF99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Heterogeneous cores</a:t>
            </a: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333375" y="3057525"/>
            <a:ext cx="2495550" cy="295275"/>
          </a:xfrm>
          <a:prstGeom prst="roundRect">
            <a:avLst/>
          </a:prstGeom>
          <a:solidFill>
            <a:srgbClr val="CCFF99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"/>
              </a:rPr>
              <a:t>Configurable homogeneous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cores</a:t>
            </a: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333374" y="4391025"/>
            <a:ext cx="2486025" cy="295275"/>
          </a:xfrm>
          <a:prstGeom prst="roundRect">
            <a:avLst/>
          </a:prstGeom>
          <a:solidFill>
            <a:srgbClr val="CCFF99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"/>
              </a:rPr>
              <a:t>Configurable heterogeneous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cores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3349157" y="41868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106" name="Rectangle 105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349157" y="41868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109" name="Rectangle 108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00FCF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349157" y="41868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00FCF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349157" y="41868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115" name="Rectangle 114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349157" y="41868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118" name="Rectangle 117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349157" y="41868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121" name="Rectangle 120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D5E46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516843" y="3028950"/>
            <a:ext cx="24128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Different cores with same configurations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Cores are tuned simultaneously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Configurations change dynamically</a:t>
            </a:r>
            <a:endParaRPr lang="en-US" sz="1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86351" y="4295775"/>
            <a:ext cx="26452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Different cores with different configurations,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Cores are tuned independently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+mn-lt"/>
              </a:rPr>
              <a:t>Configurations change dynamically</a:t>
            </a:r>
            <a:endParaRPr lang="en-US" sz="1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8381" y="5305425"/>
            <a:ext cx="8444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Different methods have different design challenges and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architecture options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15658" y="5715000"/>
            <a:ext cx="5868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Which specialization methods should designers use?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animBg="1"/>
      <p:bldP spid="103" grpId="0" animBg="1"/>
      <p:bldP spid="104" grpId="0" animBg="1"/>
      <p:bldP spid="123" grpId="0"/>
      <p:bldP spid="124" grpId="0"/>
      <p:bldP spid="125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07" y="576454"/>
            <a:ext cx="8854437" cy="495719"/>
          </a:xfrm>
        </p:spPr>
        <p:txBody>
          <a:bodyPr/>
          <a:lstStyle/>
          <a:p>
            <a:r>
              <a:rPr lang="en-US" sz="4000" dirty="0" smtClean="0"/>
              <a:t>Design </a:t>
            </a:r>
            <a:r>
              <a:rPr lang="en-US" sz="4000" dirty="0" smtClean="0"/>
              <a:t>Challenges – Large Design Space</a:t>
            </a:r>
            <a:endParaRPr lang="en-US" sz="4000" dirty="0"/>
          </a:p>
        </p:txBody>
      </p:sp>
      <p:sp>
        <p:nvSpPr>
          <p:cNvPr id="43" name="Oval 30"/>
          <p:cNvSpPr>
            <a:spLocks noChangeArrowheads="1"/>
          </p:cNvSpPr>
          <p:nvPr/>
        </p:nvSpPr>
        <p:spPr bwMode="auto">
          <a:xfrm>
            <a:off x="6559818" y="1869631"/>
            <a:ext cx="2268537" cy="2168525"/>
          </a:xfrm>
          <a:prstGeom prst="ellips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Group 59"/>
          <p:cNvGrpSpPr/>
          <p:nvPr/>
        </p:nvGrpSpPr>
        <p:grpSpPr>
          <a:xfrm>
            <a:off x="7286736" y="2687926"/>
            <a:ext cx="470597" cy="403609"/>
            <a:chOff x="2121877" y="3069771"/>
            <a:chExt cx="470597" cy="403609"/>
          </a:xfrm>
        </p:grpSpPr>
        <p:sp>
          <p:nvSpPr>
            <p:cNvPr id="48" name="Cross 47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" name="Cross 5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" name="Cross 5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" name="Cross 5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" name="Cross 5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" name="Cross 5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" name="Cross 5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6420350" y="1557485"/>
            <a:ext cx="2492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Configuration Design Space</a:t>
            </a:r>
            <a:endParaRPr lang="en-US" sz="1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976635" y="2143742"/>
            <a:ext cx="2411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Number of configurations limited</a:t>
            </a:r>
          </a:p>
          <a:p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to the number of cores </a:t>
            </a:r>
            <a:endParaRPr lang="en-US" sz="1600" dirty="0">
              <a:solidFill>
                <a:schemeClr val="accent6"/>
              </a:solidFill>
              <a:latin typeface="Trebuchet MS" pitchFamily="34" charset="0"/>
            </a:endParaRPr>
          </a:p>
        </p:txBody>
      </p:sp>
      <p:grpSp>
        <p:nvGrpSpPr>
          <p:cNvPr id="14" name="Group 109"/>
          <p:cNvGrpSpPr/>
          <p:nvPr/>
        </p:nvGrpSpPr>
        <p:grpSpPr>
          <a:xfrm>
            <a:off x="7630055" y="2448440"/>
            <a:ext cx="470597" cy="403609"/>
            <a:chOff x="2121877" y="3069771"/>
            <a:chExt cx="470597" cy="403609"/>
          </a:xfrm>
        </p:grpSpPr>
        <p:sp>
          <p:nvSpPr>
            <p:cNvPr id="111" name="Cross 11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2" name="Cross 11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3" name="Cross 11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4" name="Cross 11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5" name="Cross 11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6" name="Cross 11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7" name="Cross 11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3" name="Group 117"/>
          <p:cNvGrpSpPr/>
          <p:nvPr/>
        </p:nvGrpSpPr>
        <p:grpSpPr>
          <a:xfrm>
            <a:off x="7722164" y="2882194"/>
            <a:ext cx="470597" cy="403609"/>
            <a:chOff x="2121877" y="3069771"/>
            <a:chExt cx="470597" cy="403609"/>
          </a:xfrm>
        </p:grpSpPr>
        <p:sp>
          <p:nvSpPr>
            <p:cNvPr id="119" name="Cross 11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0" name="Cross 11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1" name="Cross 12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2" name="Cross 12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3" name="Cross 12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4" name="Cross 12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5" name="Cross 12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4" name="Group 125"/>
          <p:cNvGrpSpPr/>
          <p:nvPr/>
        </p:nvGrpSpPr>
        <p:grpSpPr>
          <a:xfrm>
            <a:off x="7057312" y="3352774"/>
            <a:ext cx="470597" cy="403609"/>
            <a:chOff x="2121877" y="3069771"/>
            <a:chExt cx="470597" cy="403609"/>
          </a:xfrm>
        </p:grpSpPr>
        <p:sp>
          <p:nvSpPr>
            <p:cNvPr id="127" name="Cross 12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8" name="Cross 12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9" name="Cross 12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0" name="Cross 12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1" name="Cross 13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2" name="Cross 13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3" name="Cross 13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5" name="Group 133"/>
          <p:cNvGrpSpPr/>
          <p:nvPr/>
        </p:nvGrpSpPr>
        <p:grpSpPr>
          <a:xfrm>
            <a:off x="7400631" y="3113288"/>
            <a:ext cx="470597" cy="403609"/>
            <a:chOff x="2121877" y="3069771"/>
            <a:chExt cx="470597" cy="403609"/>
          </a:xfrm>
        </p:grpSpPr>
        <p:sp>
          <p:nvSpPr>
            <p:cNvPr id="135" name="Cross 13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6" name="Cross 13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7" name="Cross 13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8" name="Cross 13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9" name="Cross 13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0" name="Cross 13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1" name="Cross 14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6" name="Group 141"/>
          <p:cNvGrpSpPr/>
          <p:nvPr/>
        </p:nvGrpSpPr>
        <p:grpSpPr>
          <a:xfrm>
            <a:off x="7492740" y="3547042"/>
            <a:ext cx="470597" cy="403609"/>
            <a:chOff x="2121877" y="3069771"/>
            <a:chExt cx="470597" cy="403609"/>
          </a:xfrm>
        </p:grpSpPr>
        <p:sp>
          <p:nvSpPr>
            <p:cNvPr id="143" name="Cross 14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4" name="Cross 14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5" name="Cross 14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6" name="Cross 14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7" name="Cross 14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8" name="Cross 14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9" name="Cross 14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7" name="Group 149"/>
          <p:cNvGrpSpPr/>
          <p:nvPr/>
        </p:nvGrpSpPr>
        <p:grpSpPr>
          <a:xfrm>
            <a:off x="6697274" y="3083189"/>
            <a:ext cx="470597" cy="403609"/>
            <a:chOff x="2121877" y="3069771"/>
            <a:chExt cx="470597" cy="403609"/>
          </a:xfrm>
        </p:grpSpPr>
        <p:sp>
          <p:nvSpPr>
            <p:cNvPr id="151" name="Cross 15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2" name="Cross 15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3" name="Cross 15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4" name="Cross 15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5" name="Cross 15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6" name="Cross 15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7" name="Cross 15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8" name="Group 157"/>
          <p:cNvGrpSpPr/>
          <p:nvPr/>
        </p:nvGrpSpPr>
        <p:grpSpPr>
          <a:xfrm>
            <a:off x="6930062" y="2140319"/>
            <a:ext cx="470597" cy="403609"/>
            <a:chOff x="2121877" y="3069771"/>
            <a:chExt cx="470597" cy="403609"/>
          </a:xfrm>
        </p:grpSpPr>
        <p:sp>
          <p:nvSpPr>
            <p:cNvPr id="159" name="Cross 15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0" name="Cross 15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1" name="Cross 16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2" name="Cross 16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3" name="Cross 16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4" name="Cross 16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5" name="Cross 16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9" name="Group 165"/>
          <p:cNvGrpSpPr/>
          <p:nvPr/>
        </p:nvGrpSpPr>
        <p:grpSpPr>
          <a:xfrm>
            <a:off x="6811156" y="2634362"/>
            <a:ext cx="470597" cy="403609"/>
            <a:chOff x="2121877" y="3069771"/>
            <a:chExt cx="470597" cy="403609"/>
          </a:xfrm>
        </p:grpSpPr>
        <p:sp>
          <p:nvSpPr>
            <p:cNvPr id="167" name="Cross 16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8" name="Cross 16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9" name="Cross 16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0" name="Cross 16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1" name="Cross 17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2" name="Cross 17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3" name="Cross 17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0" name="Group 173"/>
          <p:cNvGrpSpPr/>
          <p:nvPr/>
        </p:nvGrpSpPr>
        <p:grpSpPr>
          <a:xfrm>
            <a:off x="7402292" y="1959420"/>
            <a:ext cx="470597" cy="403609"/>
            <a:chOff x="2121877" y="3069771"/>
            <a:chExt cx="470597" cy="403609"/>
          </a:xfrm>
        </p:grpSpPr>
        <p:sp>
          <p:nvSpPr>
            <p:cNvPr id="175" name="Cross 17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6" name="Cross 17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7" name="Cross 17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8" name="Cross 17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9" name="Cross 17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0" name="Cross 17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1" name="Cross 18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1" name="Group 181"/>
          <p:cNvGrpSpPr/>
          <p:nvPr/>
        </p:nvGrpSpPr>
        <p:grpSpPr>
          <a:xfrm>
            <a:off x="7866191" y="2001288"/>
            <a:ext cx="470597" cy="403609"/>
            <a:chOff x="2121877" y="3069771"/>
            <a:chExt cx="470597" cy="403609"/>
          </a:xfrm>
        </p:grpSpPr>
        <p:sp>
          <p:nvSpPr>
            <p:cNvPr id="183" name="Cross 18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4" name="Cross 18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5" name="Cross 18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6" name="Cross 18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7" name="Cross 18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8" name="Cross 18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9" name="Cross 18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2" name="Group 189"/>
          <p:cNvGrpSpPr/>
          <p:nvPr/>
        </p:nvGrpSpPr>
        <p:grpSpPr>
          <a:xfrm>
            <a:off x="7285061" y="2274268"/>
            <a:ext cx="470597" cy="403609"/>
            <a:chOff x="2121877" y="3069771"/>
            <a:chExt cx="470597" cy="403609"/>
          </a:xfrm>
        </p:grpSpPr>
        <p:sp>
          <p:nvSpPr>
            <p:cNvPr id="191" name="Cross 19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2" name="Cross 19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3" name="Cross 19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4" name="Cross 19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5" name="Cross 19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6" name="Cross 19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7" name="Cross 19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3" name="Group 197"/>
          <p:cNvGrpSpPr/>
          <p:nvPr/>
        </p:nvGrpSpPr>
        <p:grpSpPr>
          <a:xfrm>
            <a:off x="8070507" y="2446765"/>
            <a:ext cx="470597" cy="403609"/>
            <a:chOff x="2121877" y="3069771"/>
            <a:chExt cx="470597" cy="403609"/>
          </a:xfrm>
        </p:grpSpPr>
        <p:sp>
          <p:nvSpPr>
            <p:cNvPr id="199" name="Cross 19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0" name="Cross 19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1" name="Cross 20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2" name="Cross 20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3" name="Cross 20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4" name="Cross 20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5" name="Cross 20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4" name="Group 205"/>
          <p:cNvGrpSpPr/>
          <p:nvPr/>
        </p:nvGrpSpPr>
        <p:grpSpPr>
          <a:xfrm>
            <a:off x="7492727" y="3537011"/>
            <a:ext cx="470597" cy="403609"/>
            <a:chOff x="2121877" y="3069771"/>
            <a:chExt cx="470597" cy="403609"/>
          </a:xfrm>
        </p:grpSpPr>
        <p:sp>
          <p:nvSpPr>
            <p:cNvPr id="207" name="Cross 20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8" name="Cross 20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9" name="Cross 20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0" name="Cross 20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1" name="Cross 21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2" name="Cross 21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3" name="Cross 21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5" name="Group 213"/>
          <p:cNvGrpSpPr/>
          <p:nvPr/>
        </p:nvGrpSpPr>
        <p:grpSpPr>
          <a:xfrm>
            <a:off x="7636754" y="2656105"/>
            <a:ext cx="470597" cy="403609"/>
            <a:chOff x="2121877" y="3069771"/>
            <a:chExt cx="470597" cy="403609"/>
          </a:xfrm>
        </p:grpSpPr>
        <p:sp>
          <p:nvSpPr>
            <p:cNvPr id="215" name="Cross 21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6" name="Cross 21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7" name="Cross 21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8" name="Cross 21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9" name="Cross 21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0" name="Cross 21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1" name="Cross 22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6" name="Group 221"/>
          <p:cNvGrpSpPr/>
          <p:nvPr/>
        </p:nvGrpSpPr>
        <p:grpSpPr>
          <a:xfrm>
            <a:off x="7055624" y="2929085"/>
            <a:ext cx="470597" cy="403609"/>
            <a:chOff x="2121877" y="3069771"/>
            <a:chExt cx="470597" cy="403609"/>
          </a:xfrm>
        </p:grpSpPr>
        <p:sp>
          <p:nvSpPr>
            <p:cNvPr id="223" name="Cross 22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4" name="Cross 22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5" name="Cross 22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6" name="Cross 22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7" name="Cross 22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8" name="Cross 22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9" name="Cross 22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7" name="Group 229"/>
          <p:cNvGrpSpPr/>
          <p:nvPr/>
        </p:nvGrpSpPr>
        <p:grpSpPr>
          <a:xfrm>
            <a:off x="7841070" y="3101582"/>
            <a:ext cx="470597" cy="403609"/>
            <a:chOff x="2121877" y="3069771"/>
            <a:chExt cx="470597" cy="403609"/>
          </a:xfrm>
        </p:grpSpPr>
        <p:sp>
          <p:nvSpPr>
            <p:cNvPr id="231" name="Cross 23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2" name="Cross 23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3" name="Cross 23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4" name="Cross 23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5" name="Cross 23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6" name="Cross 23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7" name="Cross 23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8" name="Group 237"/>
          <p:cNvGrpSpPr/>
          <p:nvPr/>
        </p:nvGrpSpPr>
        <p:grpSpPr>
          <a:xfrm>
            <a:off x="8172666" y="2840325"/>
            <a:ext cx="470597" cy="403609"/>
            <a:chOff x="2121877" y="3069771"/>
            <a:chExt cx="470597" cy="403609"/>
          </a:xfrm>
        </p:grpSpPr>
        <p:sp>
          <p:nvSpPr>
            <p:cNvPr id="239" name="Cross 23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0" name="Cross 23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1" name="Cross 24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2" name="Cross 24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3" name="Cross 24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4" name="Cross 24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5" name="Cross 24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9" name="Group 245"/>
          <p:cNvGrpSpPr/>
          <p:nvPr/>
        </p:nvGrpSpPr>
        <p:grpSpPr>
          <a:xfrm>
            <a:off x="7866191" y="3518589"/>
            <a:ext cx="470597" cy="403609"/>
            <a:chOff x="2121877" y="3069771"/>
            <a:chExt cx="470597" cy="403609"/>
          </a:xfrm>
        </p:grpSpPr>
        <p:sp>
          <p:nvSpPr>
            <p:cNvPr id="247" name="Cross 24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8" name="Cross 24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9" name="Cross 24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0" name="Cross 24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1" name="Cross 25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2" name="Cross 25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3" name="Cross 25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0" name="Group 253"/>
          <p:cNvGrpSpPr/>
          <p:nvPr/>
        </p:nvGrpSpPr>
        <p:grpSpPr>
          <a:xfrm>
            <a:off x="7732213" y="3243934"/>
            <a:ext cx="470597" cy="403609"/>
            <a:chOff x="2121877" y="3069771"/>
            <a:chExt cx="470597" cy="403609"/>
          </a:xfrm>
        </p:grpSpPr>
        <p:sp>
          <p:nvSpPr>
            <p:cNvPr id="255" name="Cross 25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6" name="Cross 25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7" name="Cross 25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8" name="Cross 25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9" name="Cross 25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0" name="Cross 25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1" name="Cross 26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1" name="Group 261"/>
          <p:cNvGrpSpPr/>
          <p:nvPr/>
        </p:nvGrpSpPr>
        <p:grpSpPr>
          <a:xfrm>
            <a:off x="8152569" y="3252309"/>
            <a:ext cx="470597" cy="403609"/>
            <a:chOff x="2121877" y="3069771"/>
            <a:chExt cx="470597" cy="403609"/>
          </a:xfrm>
        </p:grpSpPr>
        <p:sp>
          <p:nvSpPr>
            <p:cNvPr id="263" name="Cross 26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4" name="Cross 26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5" name="Cross 26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6" name="Cross 26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7" name="Cross 26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8" name="Cross 26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9" name="Cross 26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2" name="Group 269"/>
          <p:cNvGrpSpPr/>
          <p:nvPr/>
        </p:nvGrpSpPr>
        <p:grpSpPr>
          <a:xfrm>
            <a:off x="8315018" y="3012824"/>
            <a:ext cx="470597" cy="403609"/>
            <a:chOff x="2121877" y="3069771"/>
            <a:chExt cx="470597" cy="403609"/>
          </a:xfrm>
        </p:grpSpPr>
        <p:sp>
          <p:nvSpPr>
            <p:cNvPr id="271" name="Cross 27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2" name="Cross 27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3" name="Cross 27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4" name="Cross 27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5" name="Cross 27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6" name="Cross 27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7" name="Cross 27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4" name="Group 277"/>
          <p:cNvGrpSpPr/>
          <p:nvPr/>
        </p:nvGrpSpPr>
        <p:grpSpPr>
          <a:xfrm>
            <a:off x="8356887" y="2662806"/>
            <a:ext cx="470597" cy="403609"/>
            <a:chOff x="2121877" y="3069771"/>
            <a:chExt cx="470597" cy="403609"/>
          </a:xfrm>
        </p:grpSpPr>
        <p:sp>
          <p:nvSpPr>
            <p:cNvPr id="279" name="Cross 27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0" name="Cross 27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1" name="Cross 28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2" name="Cross 28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3" name="Cross 28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4" name="Cross 28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5" name="Cross 28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5" name="Group 285"/>
          <p:cNvGrpSpPr/>
          <p:nvPr/>
        </p:nvGrpSpPr>
        <p:grpSpPr>
          <a:xfrm>
            <a:off x="8147546" y="2242450"/>
            <a:ext cx="470597" cy="403609"/>
            <a:chOff x="2121877" y="3069771"/>
            <a:chExt cx="470597" cy="403609"/>
          </a:xfrm>
        </p:grpSpPr>
        <p:sp>
          <p:nvSpPr>
            <p:cNvPr id="287" name="Cross 28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8" name="Cross 28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9" name="Cross 28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0" name="Cross 28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1" name="Cross 29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2" name="Cross 29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3" name="Cross 29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6" name="Group 293"/>
          <p:cNvGrpSpPr/>
          <p:nvPr/>
        </p:nvGrpSpPr>
        <p:grpSpPr>
          <a:xfrm>
            <a:off x="6712307" y="2374753"/>
            <a:ext cx="470597" cy="403609"/>
            <a:chOff x="2121877" y="3069771"/>
            <a:chExt cx="470597" cy="403609"/>
          </a:xfrm>
        </p:grpSpPr>
        <p:sp>
          <p:nvSpPr>
            <p:cNvPr id="295" name="Cross 29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6" name="Cross 29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7" name="Cross 29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8" name="Cross 29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9" name="Cross 29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0" name="Cross 29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1" name="Cross 30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7" name="Group 301"/>
          <p:cNvGrpSpPr/>
          <p:nvPr/>
        </p:nvGrpSpPr>
        <p:grpSpPr>
          <a:xfrm>
            <a:off x="6643643" y="2697975"/>
            <a:ext cx="470597" cy="403609"/>
            <a:chOff x="2121877" y="3069771"/>
            <a:chExt cx="470597" cy="403609"/>
          </a:xfrm>
        </p:grpSpPr>
        <p:sp>
          <p:nvSpPr>
            <p:cNvPr id="303" name="Cross 30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4" name="Cross 30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5" name="Cross 30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6" name="Cross 30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7" name="Cross 30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8" name="Cross 30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9" name="Cross 30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9" name="Group 309"/>
          <p:cNvGrpSpPr/>
          <p:nvPr/>
        </p:nvGrpSpPr>
        <p:grpSpPr>
          <a:xfrm>
            <a:off x="6806091" y="3322648"/>
            <a:ext cx="470597" cy="403609"/>
            <a:chOff x="2121877" y="3069771"/>
            <a:chExt cx="470597" cy="403609"/>
          </a:xfrm>
        </p:grpSpPr>
        <p:sp>
          <p:nvSpPr>
            <p:cNvPr id="311" name="Cross 31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2" name="Cross 31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3" name="Cross 31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4" name="Cross 31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5" name="Cross 31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6" name="Cross 31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7" name="Cross 31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0" name="Group 317"/>
          <p:cNvGrpSpPr/>
          <p:nvPr/>
        </p:nvGrpSpPr>
        <p:grpSpPr>
          <a:xfrm>
            <a:off x="7249894" y="3575532"/>
            <a:ext cx="470597" cy="403609"/>
            <a:chOff x="2121877" y="3069771"/>
            <a:chExt cx="470597" cy="403609"/>
          </a:xfrm>
        </p:grpSpPr>
        <p:sp>
          <p:nvSpPr>
            <p:cNvPr id="319" name="Cross 31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0" name="Cross 31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1" name="Cross 32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2" name="Cross 32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3" name="Cross 32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4" name="Cross 32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5" name="Cross 32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1" name="Group 325"/>
          <p:cNvGrpSpPr/>
          <p:nvPr/>
        </p:nvGrpSpPr>
        <p:grpSpPr>
          <a:xfrm>
            <a:off x="7130988" y="2391501"/>
            <a:ext cx="470597" cy="403609"/>
            <a:chOff x="2121877" y="3069771"/>
            <a:chExt cx="470597" cy="403609"/>
          </a:xfrm>
        </p:grpSpPr>
        <p:sp>
          <p:nvSpPr>
            <p:cNvPr id="327" name="Cross 32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8" name="Cross 32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9" name="Cross 32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0" name="Cross 32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1" name="Cross 33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2" name="Cross 33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3" name="Cross 33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2" name="Group 333"/>
          <p:cNvGrpSpPr/>
          <p:nvPr/>
        </p:nvGrpSpPr>
        <p:grpSpPr>
          <a:xfrm>
            <a:off x="7675273" y="2232402"/>
            <a:ext cx="470597" cy="403609"/>
            <a:chOff x="2121877" y="3069771"/>
            <a:chExt cx="470597" cy="403609"/>
          </a:xfrm>
        </p:grpSpPr>
        <p:sp>
          <p:nvSpPr>
            <p:cNvPr id="335" name="Cross 33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6" name="Cross 33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7" name="Cross 33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8" name="Cross 33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9" name="Cross 33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0" name="Cross 33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1" name="Cross 34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3" name="Group 341"/>
          <p:cNvGrpSpPr/>
          <p:nvPr/>
        </p:nvGrpSpPr>
        <p:grpSpPr>
          <a:xfrm>
            <a:off x="7898012" y="2696301"/>
            <a:ext cx="470597" cy="403609"/>
            <a:chOff x="2121877" y="3069771"/>
            <a:chExt cx="470597" cy="403609"/>
          </a:xfrm>
        </p:grpSpPr>
        <p:sp>
          <p:nvSpPr>
            <p:cNvPr id="343" name="Cross 34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4" name="Cross 34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5" name="Cross 34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6" name="Cross 34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7" name="Cross 34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8" name="Cross 34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9" name="Cross 34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60" name="Group 349"/>
          <p:cNvGrpSpPr/>
          <p:nvPr/>
        </p:nvGrpSpPr>
        <p:grpSpPr>
          <a:xfrm>
            <a:off x="7186254" y="2004640"/>
            <a:ext cx="470597" cy="403609"/>
            <a:chOff x="2121877" y="3069771"/>
            <a:chExt cx="470597" cy="403609"/>
          </a:xfrm>
        </p:grpSpPr>
        <p:sp>
          <p:nvSpPr>
            <p:cNvPr id="351" name="Cross 35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2" name="Cross 35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3" name="Cross 35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4" name="Cross 35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5" name="Cross 35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6" name="Cross 35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7" name="Cross 35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61" name="Group 357"/>
          <p:cNvGrpSpPr/>
          <p:nvPr/>
        </p:nvGrpSpPr>
        <p:grpSpPr>
          <a:xfrm>
            <a:off x="7234820" y="2736494"/>
            <a:ext cx="470597" cy="403609"/>
            <a:chOff x="2121877" y="3069771"/>
            <a:chExt cx="470597" cy="403609"/>
          </a:xfrm>
        </p:grpSpPr>
        <p:sp>
          <p:nvSpPr>
            <p:cNvPr id="359" name="Cross 35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0" name="Cross 35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1" name="Cross 36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2" name="Cross 36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3" name="Cross 36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4" name="Cross 36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5" name="Cross 36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63" name="Group 365"/>
          <p:cNvGrpSpPr/>
          <p:nvPr/>
        </p:nvGrpSpPr>
        <p:grpSpPr>
          <a:xfrm>
            <a:off x="7648477" y="3572182"/>
            <a:ext cx="470597" cy="403609"/>
            <a:chOff x="2121877" y="3069771"/>
            <a:chExt cx="470597" cy="403609"/>
          </a:xfrm>
        </p:grpSpPr>
        <p:sp>
          <p:nvSpPr>
            <p:cNvPr id="367" name="Cross 36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8" name="Cross 36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9" name="Cross 36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0" name="Cross 36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1" name="Cross 37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2" name="Cross 37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3" name="Cross 37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64" name="Group 373"/>
          <p:cNvGrpSpPr/>
          <p:nvPr/>
        </p:nvGrpSpPr>
        <p:grpSpPr>
          <a:xfrm>
            <a:off x="8222908" y="2468538"/>
            <a:ext cx="470597" cy="403609"/>
            <a:chOff x="2121877" y="3069771"/>
            <a:chExt cx="470597" cy="403609"/>
          </a:xfrm>
        </p:grpSpPr>
        <p:sp>
          <p:nvSpPr>
            <p:cNvPr id="375" name="Cross 37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6" name="Cross 37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7" name="Cross 37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8" name="Cross 37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9" name="Cross 37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0" name="Cross 37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1" name="Cross 38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391" name="TextBox 390"/>
          <p:cNvSpPr txBox="1"/>
          <p:nvPr/>
        </p:nvSpPr>
        <p:spPr>
          <a:xfrm>
            <a:off x="4046657" y="5229530"/>
            <a:ext cx="354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Number of configurations to explore grows </a:t>
            </a:r>
            <a:r>
              <a:rPr lang="en-US" sz="1600" u="sng" dirty="0" smtClean="0">
                <a:solidFill>
                  <a:srgbClr val="003399"/>
                </a:solidFill>
                <a:latin typeface="Trebuchet MS" pitchFamily="34" charset="0"/>
              </a:rPr>
              <a:t>exponentially</a:t>
            </a:r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 with the number of </a:t>
            </a:r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cores</a:t>
            </a:r>
            <a:endParaRPr lang="en-US" sz="1600" dirty="0">
              <a:solidFill>
                <a:srgbClr val="003399"/>
              </a:solidFill>
              <a:latin typeface="Trebuchet MS" pitchFamily="34" charset="0"/>
            </a:endParaRPr>
          </a:p>
        </p:txBody>
      </p:sp>
      <p:grpSp>
        <p:nvGrpSpPr>
          <p:cNvPr id="342" name="Group 25"/>
          <p:cNvGrpSpPr/>
          <p:nvPr/>
        </p:nvGrpSpPr>
        <p:grpSpPr>
          <a:xfrm>
            <a:off x="895350" y="2066925"/>
            <a:ext cx="3086099" cy="933450"/>
            <a:chOff x="723900" y="4772025"/>
            <a:chExt cx="2390775" cy="619125"/>
          </a:xfrm>
        </p:grpSpPr>
        <p:sp>
          <p:nvSpPr>
            <p:cNvPr id="350" name="Rectangle 349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374" name="Group 25"/>
          <p:cNvGrpSpPr/>
          <p:nvPr/>
        </p:nvGrpSpPr>
        <p:grpSpPr>
          <a:xfrm>
            <a:off x="933450" y="3619500"/>
            <a:ext cx="3086099" cy="933450"/>
            <a:chOff x="723900" y="4772025"/>
            <a:chExt cx="2390775" cy="619125"/>
          </a:xfrm>
        </p:grpSpPr>
        <p:sp>
          <p:nvSpPr>
            <p:cNvPr id="394" name="Rectangle 393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1044107" y="374874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398" name="Rectangle 397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1044107" y="3748747"/>
            <a:ext cx="2840195" cy="646235"/>
            <a:chOff x="4339757" y="3310597"/>
            <a:chExt cx="2840195" cy="646235"/>
          </a:xfrm>
          <a:solidFill>
            <a:srgbClr val="CC66FF"/>
          </a:solidFill>
        </p:grpSpPr>
        <p:sp>
          <p:nvSpPr>
            <p:cNvPr id="401" name="Rectangle 400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1044107" y="3748747"/>
            <a:ext cx="2840195" cy="646235"/>
            <a:chOff x="4339757" y="3310597"/>
            <a:chExt cx="2840195" cy="646235"/>
          </a:xfrm>
          <a:solidFill>
            <a:srgbClr val="CCFF99"/>
          </a:solidFill>
        </p:grpSpPr>
        <p:sp>
          <p:nvSpPr>
            <p:cNvPr id="404" name="Rectangle 403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1044107" y="37582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07" name="Rectangle 406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1044107" y="3758272"/>
            <a:ext cx="2840195" cy="646235"/>
            <a:chOff x="4339757" y="3310597"/>
            <a:chExt cx="2840195" cy="646235"/>
          </a:xfrm>
          <a:solidFill>
            <a:srgbClr val="FF5050"/>
          </a:solidFill>
        </p:grpSpPr>
        <p:sp>
          <p:nvSpPr>
            <p:cNvPr id="410" name="Rectangle 409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1044107" y="37582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13" name="Rectangle 412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sp>
        <p:nvSpPr>
          <p:cNvPr id="416" name="TextBox 415"/>
          <p:cNvSpPr txBox="1"/>
          <p:nvPr/>
        </p:nvSpPr>
        <p:spPr>
          <a:xfrm>
            <a:off x="1238250" y="169323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Trebuchet MS" pitchFamily="34" charset="0"/>
              </a:rPr>
              <a:t>Heterogeneous cores</a:t>
            </a:r>
            <a:endParaRPr lang="en-US" sz="1800" dirty="0">
              <a:solidFill>
                <a:srgbClr val="008000"/>
              </a:solidFill>
              <a:latin typeface="Trebuchet MS" pitchFamily="34" charset="0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666748" y="3236289"/>
            <a:ext cx="3581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Trebuchet MS" pitchFamily="34" charset="0"/>
              </a:rPr>
              <a:t>Configurable homogeneous cores</a:t>
            </a:r>
            <a:endParaRPr lang="en-US" sz="1800" dirty="0">
              <a:solidFill>
                <a:srgbClr val="008000"/>
              </a:solidFill>
              <a:latin typeface="Trebuchet MS" pitchFamily="34" charset="0"/>
            </a:endParaRPr>
          </a:p>
        </p:txBody>
      </p:sp>
      <p:grpSp>
        <p:nvGrpSpPr>
          <p:cNvPr id="418" name="Group 25"/>
          <p:cNvGrpSpPr/>
          <p:nvPr/>
        </p:nvGrpSpPr>
        <p:grpSpPr>
          <a:xfrm>
            <a:off x="923925" y="5162550"/>
            <a:ext cx="3086099" cy="933450"/>
            <a:chOff x="723900" y="4772025"/>
            <a:chExt cx="2390775" cy="619125"/>
          </a:xfrm>
        </p:grpSpPr>
        <p:sp>
          <p:nvSpPr>
            <p:cNvPr id="419" name="Rectangle 418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1034582" y="52917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23" name="Rectangle 422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1034582" y="530132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26" name="Rectangle 425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1034582" y="530132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29" name="Rectangle 428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00FCF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1034582" y="530132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32" name="Rectangle 431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00FCF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1034582" y="530132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35" name="Rectangle 434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1034582" y="530132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38" name="Rectangle 437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1034582" y="52917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41" name="Rectangle 440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D5E46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sp>
        <p:nvSpPr>
          <p:cNvPr id="443" name="TextBox 442"/>
          <p:cNvSpPr txBox="1"/>
          <p:nvPr/>
        </p:nvSpPr>
        <p:spPr>
          <a:xfrm>
            <a:off x="600073" y="4788864"/>
            <a:ext cx="369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Trebuchet MS" pitchFamily="34" charset="0"/>
              </a:rPr>
              <a:t>Configurable heterogeneous cores</a:t>
            </a:r>
            <a:endParaRPr lang="en-US" sz="1800" dirty="0">
              <a:solidFill>
                <a:srgbClr val="008000"/>
              </a:solidFill>
              <a:latin typeface="Trebuchet MS" pitchFamily="34" charset="0"/>
            </a:endParaRPr>
          </a:p>
        </p:txBody>
      </p:sp>
      <p:sp>
        <p:nvSpPr>
          <p:cNvPr id="445" name="Down Arrow 444"/>
          <p:cNvSpPr/>
          <p:nvPr/>
        </p:nvSpPr>
        <p:spPr bwMode="auto">
          <a:xfrm>
            <a:off x="5067300" y="3076575"/>
            <a:ext cx="428625" cy="2085975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5357412" y="4076700"/>
            <a:ext cx="1898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Specialization potential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0"/>
                            </p:stCondLst>
                            <p:childTnLst>
                              <p:par>
                                <p:cTn id="1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2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500"/>
                            </p:stCondLst>
                            <p:childTnLst>
                              <p:par>
                                <p:cTn id="1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2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6500"/>
                            </p:stCondLst>
                            <p:childTnLst>
                              <p:par>
                                <p:cTn id="1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8500"/>
                            </p:stCondLst>
                            <p:childTnLst>
                              <p:par>
                                <p:cTn id="1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2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2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71" grpId="0"/>
      <p:bldP spid="99" grpId="0"/>
      <p:bldP spid="391" grpId="0"/>
      <p:bldP spid="416" grpId="0"/>
      <p:bldP spid="417" grpId="0"/>
      <p:bldP spid="443" grpId="0"/>
      <p:bldP spid="445" grpId="0" animBg="1"/>
      <p:bldP spid="3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30"/>
          <p:cNvSpPr>
            <a:spLocks noChangeArrowheads="1"/>
          </p:cNvSpPr>
          <p:nvPr/>
        </p:nvSpPr>
        <p:spPr bwMode="auto">
          <a:xfrm>
            <a:off x="6559818" y="1869631"/>
            <a:ext cx="2268537" cy="2168525"/>
          </a:xfrm>
          <a:prstGeom prst="ellips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Group 59"/>
          <p:cNvGrpSpPr/>
          <p:nvPr/>
        </p:nvGrpSpPr>
        <p:grpSpPr>
          <a:xfrm>
            <a:off x="7286736" y="2687926"/>
            <a:ext cx="470597" cy="403609"/>
            <a:chOff x="2121877" y="3069771"/>
            <a:chExt cx="470597" cy="403609"/>
          </a:xfrm>
        </p:grpSpPr>
        <p:sp>
          <p:nvSpPr>
            <p:cNvPr id="48" name="Cross 47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" name="Cross 5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" name="Cross 5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" name="Cross 5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" name="Cross 5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" name="Cross 5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" name="Cross 5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6553200" y="1557485"/>
            <a:ext cx="2324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Configuration design space</a:t>
            </a:r>
            <a:endParaRPr lang="en-US" sz="1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976635" y="2010392"/>
            <a:ext cx="2411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S</a:t>
            </a:r>
            <a:r>
              <a:rPr lang="en-US" sz="1600" b="1" i="1" dirty="0" smtClean="0">
                <a:solidFill>
                  <a:schemeClr val="accent6"/>
                </a:solidFill>
                <a:latin typeface="Trebuchet MS" pitchFamily="34" charset="0"/>
              </a:rPr>
              <a:t>cheduling </a:t>
            </a:r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applications </a:t>
            </a:r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to the best </a:t>
            </a:r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core</a:t>
            </a:r>
            <a:endParaRPr lang="en-US" sz="1600" dirty="0" smtClean="0">
              <a:solidFill>
                <a:schemeClr val="accent6"/>
              </a:solidFill>
              <a:latin typeface="Trebuchet MS" pitchFamily="34" charset="0"/>
            </a:endParaRPr>
          </a:p>
          <a:p>
            <a:endParaRPr lang="en-US" sz="1600" dirty="0">
              <a:solidFill>
                <a:schemeClr val="accent6"/>
              </a:solidFill>
              <a:latin typeface="Trebuchet MS" pitchFamily="34" charset="0"/>
            </a:endParaRPr>
          </a:p>
        </p:txBody>
      </p:sp>
      <p:grpSp>
        <p:nvGrpSpPr>
          <p:cNvPr id="4" name="Group 109"/>
          <p:cNvGrpSpPr/>
          <p:nvPr/>
        </p:nvGrpSpPr>
        <p:grpSpPr>
          <a:xfrm>
            <a:off x="7630055" y="2448440"/>
            <a:ext cx="470597" cy="403609"/>
            <a:chOff x="2121877" y="3069771"/>
            <a:chExt cx="470597" cy="403609"/>
          </a:xfrm>
        </p:grpSpPr>
        <p:sp>
          <p:nvSpPr>
            <p:cNvPr id="111" name="Cross 11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2" name="Cross 11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3" name="Cross 11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4" name="Cross 11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5" name="Cross 11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6" name="Cross 11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7" name="Cross 11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" name="Group 117"/>
          <p:cNvGrpSpPr/>
          <p:nvPr/>
        </p:nvGrpSpPr>
        <p:grpSpPr>
          <a:xfrm>
            <a:off x="7722164" y="2882194"/>
            <a:ext cx="470597" cy="403609"/>
            <a:chOff x="2121877" y="3069771"/>
            <a:chExt cx="470597" cy="403609"/>
          </a:xfrm>
        </p:grpSpPr>
        <p:sp>
          <p:nvSpPr>
            <p:cNvPr id="119" name="Cross 11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0" name="Cross 11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1" name="Cross 12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2" name="Cross 12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3" name="Cross 12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4" name="Cross 12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5" name="Cross 12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7" name="Group 125"/>
          <p:cNvGrpSpPr/>
          <p:nvPr/>
        </p:nvGrpSpPr>
        <p:grpSpPr>
          <a:xfrm>
            <a:off x="7057312" y="3352774"/>
            <a:ext cx="470597" cy="403609"/>
            <a:chOff x="2121877" y="3069771"/>
            <a:chExt cx="470597" cy="403609"/>
          </a:xfrm>
        </p:grpSpPr>
        <p:sp>
          <p:nvSpPr>
            <p:cNvPr id="127" name="Cross 12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8" name="Cross 12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9" name="Cross 12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0" name="Cross 12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1" name="Cross 13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2" name="Cross 13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3" name="Cross 13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8" name="Group 133"/>
          <p:cNvGrpSpPr/>
          <p:nvPr/>
        </p:nvGrpSpPr>
        <p:grpSpPr>
          <a:xfrm>
            <a:off x="7400631" y="3113288"/>
            <a:ext cx="470597" cy="403609"/>
            <a:chOff x="2121877" y="3069771"/>
            <a:chExt cx="470597" cy="403609"/>
          </a:xfrm>
        </p:grpSpPr>
        <p:sp>
          <p:nvSpPr>
            <p:cNvPr id="135" name="Cross 13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6" name="Cross 13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7" name="Cross 13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8" name="Cross 13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9" name="Cross 13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0" name="Cross 13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1" name="Cross 14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9" name="Group 141"/>
          <p:cNvGrpSpPr/>
          <p:nvPr/>
        </p:nvGrpSpPr>
        <p:grpSpPr>
          <a:xfrm>
            <a:off x="7492740" y="3547042"/>
            <a:ext cx="470597" cy="403609"/>
            <a:chOff x="2121877" y="3069771"/>
            <a:chExt cx="470597" cy="403609"/>
          </a:xfrm>
        </p:grpSpPr>
        <p:sp>
          <p:nvSpPr>
            <p:cNvPr id="143" name="Cross 14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4" name="Cross 14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5" name="Cross 14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6" name="Cross 14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7" name="Cross 14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8" name="Cross 14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9" name="Cross 14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0" name="Group 149"/>
          <p:cNvGrpSpPr/>
          <p:nvPr/>
        </p:nvGrpSpPr>
        <p:grpSpPr>
          <a:xfrm>
            <a:off x="6697274" y="3083189"/>
            <a:ext cx="470597" cy="403609"/>
            <a:chOff x="2121877" y="3069771"/>
            <a:chExt cx="470597" cy="403609"/>
          </a:xfrm>
        </p:grpSpPr>
        <p:sp>
          <p:nvSpPr>
            <p:cNvPr id="151" name="Cross 15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2" name="Cross 15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3" name="Cross 15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4" name="Cross 15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5" name="Cross 15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6" name="Cross 15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7" name="Cross 15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1" name="Group 157"/>
          <p:cNvGrpSpPr/>
          <p:nvPr/>
        </p:nvGrpSpPr>
        <p:grpSpPr>
          <a:xfrm>
            <a:off x="6930062" y="2140319"/>
            <a:ext cx="470597" cy="403609"/>
            <a:chOff x="2121877" y="3069771"/>
            <a:chExt cx="470597" cy="403609"/>
          </a:xfrm>
        </p:grpSpPr>
        <p:sp>
          <p:nvSpPr>
            <p:cNvPr id="159" name="Cross 15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0" name="Cross 15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1" name="Cross 16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2" name="Cross 16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3" name="Cross 16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4" name="Cross 16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5" name="Cross 16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2" name="Group 165"/>
          <p:cNvGrpSpPr/>
          <p:nvPr/>
        </p:nvGrpSpPr>
        <p:grpSpPr>
          <a:xfrm>
            <a:off x="6811156" y="2634362"/>
            <a:ext cx="470597" cy="403609"/>
            <a:chOff x="2121877" y="3069771"/>
            <a:chExt cx="470597" cy="403609"/>
          </a:xfrm>
        </p:grpSpPr>
        <p:sp>
          <p:nvSpPr>
            <p:cNvPr id="167" name="Cross 16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8" name="Cross 16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9" name="Cross 16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0" name="Cross 16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1" name="Cross 17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2" name="Cross 17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3" name="Cross 17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3" name="Group 173"/>
          <p:cNvGrpSpPr/>
          <p:nvPr/>
        </p:nvGrpSpPr>
        <p:grpSpPr>
          <a:xfrm>
            <a:off x="7402292" y="1959420"/>
            <a:ext cx="470597" cy="403609"/>
            <a:chOff x="2121877" y="3069771"/>
            <a:chExt cx="470597" cy="403609"/>
          </a:xfrm>
        </p:grpSpPr>
        <p:sp>
          <p:nvSpPr>
            <p:cNvPr id="175" name="Cross 17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6" name="Cross 17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7" name="Cross 17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8" name="Cross 17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9" name="Cross 17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0" name="Cross 17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1" name="Cross 18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4" name="Group 181"/>
          <p:cNvGrpSpPr/>
          <p:nvPr/>
        </p:nvGrpSpPr>
        <p:grpSpPr>
          <a:xfrm>
            <a:off x="7866191" y="2001288"/>
            <a:ext cx="470597" cy="403609"/>
            <a:chOff x="2121877" y="3069771"/>
            <a:chExt cx="470597" cy="403609"/>
          </a:xfrm>
        </p:grpSpPr>
        <p:sp>
          <p:nvSpPr>
            <p:cNvPr id="183" name="Cross 18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4" name="Cross 18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5" name="Cross 18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6" name="Cross 18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7" name="Cross 18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8" name="Cross 18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9" name="Cross 18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5" name="Group 189"/>
          <p:cNvGrpSpPr/>
          <p:nvPr/>
        </p:nvGrpSpPr>
        <p:grpSpPr>
          <a:xfrm>
            <a:off x="7285061" y="2274268"/>
            <a:ext cx="470597" cy="403609"/>
            <a:chOff x="2121877" y="3069771"/>
            <a:chExt cx="470597" cy="403609"/>
          </a:xfrm>
        </p:grpSpPr>
        <p:sp>
          <p:nvSpPr>
            <p:cNvPr id="191" name="Cross 19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2" name="Cross 19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3" name="Cross 19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4" name="Cross 19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5" name="Cross 19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6" name="Cross 19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7" name="Cross 19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6" name="Group 197"/>
          <p:cNvGrpSpPr/>
          <p:nvPr/>
        </p:nvGrpSpPr>
        <p:grpSpPr>
          <a:xfrm>
            <a:off x="8070507" y="2446765"/>
            <a:ext cx="470597" cy="403609"/>
            <a:chOff x="2121877" y="3069771"/>
            <a:chExt cx="470597" cy="403609"/>
          </a:xfrm>
        </p:grpSpPr>
        <p:sp>
          <p:nvSpPr>
            <p:cNvPr id="199" name="Cross 19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0" name="Cross 19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1" name="Cross 20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2" name="Cross 20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3" name="Cross 20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4" name="Cross 20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5" name="Cross 20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7" name="Group 205"/>
          <p:cNvGrpSpPr/>
          <p:nvPr/>
        </p:nvGrpSpPr>
        <p:grpSpPr>
          <a:xfrm>
            <a:off x="7492727" y="3537011"/>
            <a:ext cx="470597" cy="403609"/>
            <a:chOff x="2121877" y="3069771"/>
            <a:chExt cx="470597" cy="403609"/>
          </a:xfrm>
        </p:grpSpPr>
        <p:sp>
          <p:nvSpPr>
            <p:cNvPr id="207" name="Cross 20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8" name="Cross 20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9" name="Cross 20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0" name="Cross 20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1" name="Cross 21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2" name="Cross 21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3" name="Cross 21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8" name="Group 213"/>
          <p:cNvGrpSpPr/>
          <p:nvPr/>
        </p:nvGrpSpPr>
        <p:grpSpPr>
          <a:xfrm>
            <a:off x="7636754" y="2656105"/>
            <a:ext cx="470597" cy="403609"/>
            <a:chOff x="2121877" y="3069771"/>
            <a:chExt cx="470597" cy="403609"/>
          </a:xfrm>
        </p:grpSpPr>
        <p:sp>
          <p:nvSpPr>
            <p:cNvPr id="215" name="Cross 21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6" name="Cross 21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7" name="Cross 21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8" name="Cross 21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9" name="Cross 21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0" name="Cross 21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1" name="Cross 22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9" name="Group 221"/>
          <p:cNvGrpSpPr/>
          <p:nvPr/>
        </p:nvGrpSpPr>
        <p:grpSpPr>
          <a:xfrm>
            <a:off x="7055624" y="2929085"/>
            <a:ext cx="470597" cy="403609"/>
            <a:chOff x="2121877" y="3069771"/>
            <a:chExt cx="470597" cy="403609"/>
          </a:xfrm>
        </p:grpSpPr>
        <p:sp>
          <p:nvSpPr>
            <p:cNvPr id="223" name="Cross 22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4" name="Cross 22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5" name="Cross 22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6" name="Cross 22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7" name="Cross 22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8" name="Cross 22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9" name="Cross 22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0" name="Group 229"/>
          <p:cNvGrpSpPr/>
          <p:nvPr/>
        </p:nvGrpSpPr>
        <p:grpSpPr>
          <a:xfrm>
            <a:off x="7841070" y="3101582"/>
            <a:ext cx="470597" cy="403609"/>
            <a:chOff x="2121877" y="3069771"/>
            <a:chExt cx="470597" cy="403609"/>
          </a:xfrm>
        </p:grpSpPr>
        <p:sp>
          <p:nvSpPr>
            <p:cNvPr id="231" name="Cross 23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2" name="Cross 23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3" name="Cross 23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4" name="Cross 23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5" name="Cross 23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6" name="Cross 23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7" name="Cross 23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1" name="Group 237"/>
          <p:cNvGrpSpPr/>
          <p:nvPr/>
        </p:nvGrpSpPr>
        <p:grpSpPr>
          <a:xfrm>
            <a:off x="8172666" y="2840325"/>
            <a:ext cx="470597" cy="403609"/>
            <a:chOff x="2121877" y="3069771"/>
            <a:chExt cx="470597" cy="403609"/>
          </a:xfrm>
        </p:grpSpPr>
        <p:sp>
          <p:nvSpPr>
            <p:cNvPr id="239" name="Cross 23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0" name="Cross 23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1" name="Cross 24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2" name="Cross 24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3" name="Cross 24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4" name="Cross 24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5" name="Cross 24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2" name="Group 245"/>
          <p:cNvGrpSpPr/>
          <p:nvPr/>
        </p:nvGrpSpPr>
        <p:grpSpPr>
          <a:xfrm>
            <a:off x="7866191" y="3518589"/>
            <a:ext cx="470597" cy="403609"/>
            <a:chOff x="2121877" y="3069771"/>
            <a:chExt cx="470597" cy="403609"/>
          </a:xfrm>
        </p:grpSpPr>
        <p:sp>
          <p:nvSpPr>
            <p:cNvPr id="247" name="Cross 24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8" name="Cross 24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9" name="Cross 24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0" name="Cross 24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1" name="Cross 25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2" name="Cross 25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3" name="Cross 25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3" name="Group 253"/>
          <p:cNvGrpSpPr/>
          <p:nvPr/>
        </p:nvGrpSpPr>
        <p:grpSpPr>
          <a:xfrm>
            <a:off x="7732213" y="3243934"/>
            <a:ext cx="470597" cy="403609"/>
            <a:chOff x="2121877" y="3069771"/>
            <a:chExt cx="470597" cy="403609"/>
          </a:xfrm>
        </p:grpSpPr>
        <p:sp>
          <p:nvSpPr>
            <p:cNvPr id="255" name="Cross 25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6" name="Cross 25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7" name="Cross 25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8" name="Cross 25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9" name="Cross 25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0" name="Cross 25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1" name="Cross 26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4" name="Group 261"/>
          <p:cNvGrpSpPr/>
          <p:nvPr/>
        </p:nvGrpSpPr>
        <p:grpSpPr>
          <a:xfrm>
            <a:off x="8152569" y="3252309"/>
            <a:ext cx="470597" cy="403609"/>
            <a:chOff x="2121877" y="3069771"/>
            <a:chExt cx="470597" cy="403609"/>
          </a:xfrm>
        </p:grpSpPr>
        <p:sp>
          <p:nvSpPr>
            <p:cNvPr id="263" name="Cross 26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4" name="Cross 26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5" name="Cross 26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6" name="Cross 26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7" name="Cross 26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8" name="Cross 26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9" name="Cross 26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5" name="Group 269"/>
          <p:cNvGrpSpPr/>
          <p:nvPr/>
        </p:nvGrpSpPr>
        <p:grpSpPr>
          <a:xfrm>
            <a:off x="8315018" y="3012824"/>
            <a:ext cx="470597" cy="403609"/>
            <a:chOff x="2121877" y="3069771"/>
            <a:chExt cx="470597" cy="403609"/>
          </a:xfrm>
        </p:grpSpPr>
        <p:sp>
          <p:nvSpPr>
            <p:cNvPr id="271" name="Cross 27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2" name="Cross 27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3" name="Cross 27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4" name="Cross 27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5" name="Cross 27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6" name="Cross 27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7" name="Cross 27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6" name="Group 277"/>
          <p:cNvGrpSpPr/>
          <p:nvPr/>
        </p:nvGrpSpPr>
        <p:grpSpPr>
          <a:xfrm>
            <a:off x="8356887" y="2662806"/>
            <a:ext cx="470597" cy="403609"/>
            <a:chOff x="2121877" y="3069771"/>
            <a:chExt cx="470597" cy="403609"/>
          </a:xfrm>
        </p:grpSpPr>
        <p:sp>
          <p:nvSpPr>
            <p:cNvPr id="279" name="Cross 27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0" name="Cross 27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1" name="Cross 28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2" name="Cross 28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3" name="Cross 28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4" name="Cross 28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5" name="Cross 28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7" name="Group 285"/>
          <p:cNvGrpSpPr/>
          <p:nvPr/>
        </p:nvGrpSpPr>
        <p:grpSpPr>
          <a:xfrm>
            <a:off x="8147546" y="2242450"/>
            <a:ext cx="470597" cy="403609"/>
            <a:chOff x="2121877" y="3069771"/>
            <a:chExt cx="470597" cy="403609"/>
          </a:xfrm>
        </p:grpSpPr>
        <p:sp>
          <p:nvSpPr>
            <p:cNvPr id="287" name="Cross 28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8" name="Cross 28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9" name="Cross 28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0" name="Cross 28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1" name="Cross 29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2" name="Cross 29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3" name="Cross 29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8" name="Group 293"/>
          <p:cNvGrpSpPr/>
          <p:nvPr/>
        </p:nvGrpSpPr>
        <p:grpSpPr>
          <a:xfrm>
            <a:off x="6712307" y="2374753"/>
            <a:ext cx="470597" cy="403609"/>
            <a:chOff x="2121877" y="3069771"/>
            <a:chExt cx="470597" cy="403609"/>
          </a:xfrm>
        </p:grpSpPr>
        <p:sp>
          <p:nvSpPr>
            <p:cNvPr id="295" name="Cross 29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6" name="Cross 29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7" name="Cross 29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8" name="Cross 29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9" name="Cross 29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0" name="Cross 29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1" name="Cross 30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9" name="Group 301"/>
          <p:cNvGrpSpPr/>
          <p:nvPr/>
        </p:nvGrpSpPr>
        <p:grpSpPr>
          <a:xfrm>
            <a:off x="6643643" y="2697975"/>
            <a:ext cx="470597" cy="403609"/>
            <a:chOff x="2121877" y="3069771"/>
            <a:chExt cx="470597" cy="403609"/>
          </a:xfrm>
        </p:grpSpPr>
        <p:sp>
          <p:nvSpPr>
            <p:cNvPr id="303" name="Cross 30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4" name="Cross 30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5" name="Cross 30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6" name="Cross 30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7" name="Cross 30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8" name="Cross 30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9" name="Cross 30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0" name="Group 309"/>
          <p:cNvGrpSpPr/>
          <p:nvPr/>
        </p:nvGrpSpPr>
        <p:grpSpPr>
          <a:xfrm>
            <a:off x="6806091" y="3322648"/>
            <a:ext cx="470597" cy="403609"/>
            <a:chOff x="2121877" y="3069771"/>
            <a:chExt cx="470597" cy="403609"/>
          </a:xfrm>
        </p:grpSpPr>
        <p:sp>
          <p:nvSpPr>
            <p:cNvPr id="311" name="Cross 31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2" name="Cross 31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3" name="Cross 31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4" name="Cross 31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5" name="Cross 31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6" name="Cross 31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7" name="Cross 31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1" name="Group 317"/>
          <p:cNvGrpSpPr/>
          <p:nvPr/>
        </p:nvGrpSpPr>
        <p:grpSpPr>
          <a:xfrm>
            <a:off x="7249894" y="3575532"/>
            <a:ext cx="470597" cy="403609"/>
            <a:chOff x="2121877" y="3069771"/>
            <a:chExt cx="470597" cy="403609"/>
          </a:xfrm>
        </p:grpSpPr>
        <p:sp>
          <p:nvSpPr>
            <p:cNvPr id="319" name="Cross 31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0" name="Cross 31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1" name="Cross 32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2" name="Cross 32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3" name="Cross 32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4" name="Cross 32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5" name="Cross 32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2" name="Group 325"/>
          <p:cNvGrpSpPr/>
          <p:nvPr/>
        </p:nvGrpSpPr>
        <p:grpSpPr>
          <a:xfrm>
            <a:off x="7130988" y="2391501"/>
            <a:ext cx="470597" cy="403609"/>
            <a:chOff x="2121877" y="3069771"/>
            <a:chExt cx="470597" cy="403609"/>
          </a:xfrm>
        </p:grpSpPr>
        <p:sp>
          <p:nvSpPr>
            <p:cNvPr id="327" name="Cross 32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8" name="Cross 32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9" name="Cross 32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0" name="Cross 32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1" name="Cross 33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2" name="Cross 33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3" name="Cross 33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3" name="Group 333"/>
          <p:cNvGrpSpPr/>
          <p:nvPr/>
        </p:nvGrpSpPr>
        <p:grpSpPr>
          <a:xfrm>
            <a:off x="7675273" y="2232402"/>
            <a:ext cx="470597" cy="403609"/>
            <a:chOff x="2121877" y="3069771"/>
            <a:chExt cx="470597" cy="403609"/>
          </a:xfrm>
        </p:grpSpPr>
        <p:sp>
          <p:nvSpPr>
            <p:cNvPr id="335" name="Cross 33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6" name="Cross 33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7" name="Cross 33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8" name="Cross 33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9" name="Cross 33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0" name="Cross 33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1" name="Cross 34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4" name="Group 341"/>
          <p:cNvGrpSpPr/>
          <p:nvPr/>
        </p:nvGrpSpPr>
        <p:grpSpPr>
          <a:xfrm>
            <a:off x="7898012" y="2696301"/>
            <a:ext cx="470597" cy="403609"/>
            <a:chOff x="2121877" y="3069771"/>
            <a:chExt cx="470597" cy="403609"/>
          </a:xfrm>
        </p:grpSpPr>
        <p:sp>
          <p:nvSpPr>
            <p:cNvPr id="343" name="Cross 342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4" name="Cross 343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5" name="Cross 344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6" name="Cross 345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7" name="Cross 346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8" name="Cross 347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9" name="Cross 348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5" name="Group 349"/>
          <p:cNvGrpSpPr/>
          <p:nvPr/>
        </p:nvGrpSpPr>
        <p:grpSpPr>
          <a:xfrm>
            <a:off x="7186254" y="2004640"/>
            <a:ext cx="470597" cy="403609"/>
            <a:chOff x="2121877" y="3069771"/>
            <a:chExt cx="470597" cy="403609"/>
          </a:xfrm>
        </p:grpSpPr>
        <p:sp>
          <p:nvSpPr>
            <p:cNvPr id="351" name="Cross 350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2" name="Cross 351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3" name="Cross 352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4" name="Cross 353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5" name="Cross 354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6" name="Cross 355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7" name="Cross 356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6" name="Group 357"/>
          <p:cNvGrpSpPr/>
          <p:nvPr/>
        </p:nvGrpSpPr>
        <p:grpSpPr>
          <a:xfrm>
            <a:off x="7234820" y="2736494"/>
            <a:ext cx="470597" cy="403609"/>
            <a:chOff x="2121877" y="3069771"/>
            <a:chExt cx="470597" cy="403609"/>
          </a:xfrm>
        </p:grpSpPr>
        <p:sp>
          <p:nvSpPr>
            <p:cNvPr id="359" name="Cross 358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0" name="Cross 359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1" name="Cross 360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2" name="Cross 361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3" name="Cross 362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4" name="Cross 363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5" name="Cross 364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7" name="Group 365"/>
          <p:cNvGrpSpPr/>
          <p:nvPr/>
        </p:nvGrpSpPr>
        <p:grpSpPr>
          <a:xfrm>
            <a:off x="7648477" y="3572182"/>
            <a:ext cx="470597" cy="403609"/>
            <a:chOff x="2121877" y="3069771"/>
            <a:chExt cx="470597" cy="403609"/>
          </a:xfrm>
        </p:grpSpPr>
        <p:sp>
          <p:nvSpPr>
            <p:cNvPr id="367" name="Cross 366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8" name="Cross 367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9" name="Cross 368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0" name="Cross 369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1" name="Cross 370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2" name="Cross 371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3" name="Cross 372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38" name="Group 373"/>
          <p:cNvGrpSpPr/>
          <p:nvPr/>
        </p:nvGrpSpPr>
        <p:grpSpPr>
          <a:xfrm>
            <a:off x="8222908" y="2468538"/>
            <a:ext cx="470597" cy="403609"/>
            <a:chOff x="2121877" y="3069771"/>
            <a:chExt cx="470597" cy="403609"/>
          </a:xfrm>
        </p:grpSpPr>
        <p:sp>
          <p:nvSpPr>
            <p:cNvPr id="375" name="Cross 374"/>
            <p:cNvSpPr/>
            <p:nvPr/>
          </p:nvSpPr>
          <p:spPr bwMode="auto">
            <a:xfrm>
              <a:off x="2150347" y="30948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6" name="Cross 375"/>
            <p:cNvSpPr/>
            <p:nvPr/>
          </p:nvSpPr>
          <p:spPr bwMode="auto">
            <a:xfrm>
              <a:off x="2121877" y="324729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7" name="Cross 376"/>
            <p:cNvSpPr/>
            <p:nvPr/>
          </p:nvSpPr>
          <p:spPr bwMode="auto">
            <a:xfrm>
              <a:off x="2284325" y="321882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8" name="Cross 377"/>
            <p:cNvSpPr/>
            <p:nvPr/>
          </p:nvSpPr>
          <p:spPr bwMode="auto">
            <a:xfrm>
              <a:off x="2306097" y="306977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9" name="Cross 378"/>
            <p:cNvSpPr/>
            <p:nvPr/>
          </p:nvSpPr>
          <p:spPr bwMode="auto">
            <a:xfrm>
              <a:off x="2267578" y="338294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0" name="Cross 379"/>
            <p:cNvSpPr/>
            <p:nvPr/>
          </p:nvSpPr>
          <p:spPr bwMode="auto">
            <a:xfrm>
              <a:off x="2409930" y="329418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1" name="Cross 380"/>
            <p:cNvSpPr/>
            <p:nvPr/>
          </p:nvSpPr>
          <p:spPr bwMode="auto">
            <a:xfrm>
              <a:off x="2471894" y="314513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391" name="TextBox 390"/>
          <p:cNvSpPr txBox="1"/>
          <p:nvPr/>
        </p:nvSpPr>
        <p:spPr>
          <a:xfrm>
            <a:off x="4046658" y="5058080"/>
            <a:ext cx="316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Scheduling to th</a:t>
            </a:r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e best</a:t>
            </a:r>
            <a:r>
              <a:rPr lang="en-US" sz="1600" b="1" i="1" dirty="0" smtClean="0">
                <a:solidFill>
                  <a:srgbClr val="003399"/>
                </a:solidFill>
                <a:latin typeface="Trebuchet MS" pitchFamily="34" charset="0"/>
              </a:rPr>
              <a:t> </a:t>
            </a:r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core </a:t>
            </a:r>
            <a:r>
              <a:rPr lang="en-US" sz="1600" b="1" dirty="0" smtClean="0">
                <a:solidFill>
                  <a:srgbClr val="003399"/>
                </a:solidFill>
                <a:latin typeface="Trebuchet MS" pitchFamily="34" charset="0"/>
              </a:rPr>
              <a:t>AND</a:t>
            </a:r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 determining the </a:t>
            </a:r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best </a:t>
            </a:r>
            <a:r>
              <a:rPr lang="en-US" sz="1600" dirty="0" smtClean="0">
                <a:solidFill>
                  <a:srgbClr val="003399"/>
                </a:solidFill>
                <a:latin typeface="Trebuchet MS" pitchFamily="34" charset="0"/>
              </a:rPr>
              <a:t>configuration</a:t>
            </a:r>
            <a:endParaRPr lang="en-US" sz="1600" dirty="0">
              <a:solidFill>
                <a:srgbClr val="003399"/>
              </a:solidFill>
              <a:latin typeface="Trebuchet MS" pitchFamily="34" charset="0"/>
            </a:endParaRPr>
          </a:p>
        </p:txBody>
      </p:sp>
      <p:grpSp>
        <p:nvGrpSpPr>
          <p:cNvPr id="39" name="Group 25"/>
          <p:cNvGrpSpPr/>
          <p:nvPr/>
        </p:nvGrpSpPr>
        <p:grpSpPr>
          <a:xfrm>
            <a:off x="895350" y="2066925"/>
            <a:ext cx="3086099" cy="933450"/>
            <a:chOff x="723900" y="4772025"/>
            <a:chExt cx="2390775" cy="619125"/>
          </a:xfrm>
        </p:grpSpPr>
        <p:sp>
          <p:nvSpPr>
            <p:cNvPr id="350" name="Rectangle 349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0" name="Group 25"/>
          <p:cNvGrpSpPr/>
          <p:nvPr/>
        </p:nvGrpSpPr>
        <p:grpSpPr>
          <a:xfrm>
            <a:off x="933450" y="3514725"/>
            <a:ext cx="3086099" cy="933450"/>
            <a:chOff x="723900" y="4772025"/>
            <a:chExt cx="2390775" cy="619125"/>
          </a:xfrm>
        </p:grpSpPr>
        <p:sp>
          <p:nvSpPr>
            <p:cNvPr id="394" name="Rectangle 393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1" name="Group 396"/>
          <p:cNvGrpSpPr/>
          <p:nvPr/>
        </p:nvGrpSpPr>
        <p:grpSpPr>
          <a:xfrm>
            <a:off x="1044107" y="36439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398" name="Rectangle 397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2" name="Group 399"/>
          <p:cNvGrpSpPr/>
          <p:nvPr/>
        </p:nvGrpSpPr>
        <p:grpSpPr>
          <a:xfrm>
            <a:off x="1044107" y="3643972"/>
            <a:ext cx="2840195" cy="646235"/>
            <a:chOff x="4339757" y="3310597"/>
            <a:chExt cx="2840195" cy="646235"/>
          </a:xfrm>
          <a:solidFill>
            <a:srgbClr val="CC66FF"/>
          </a:solidFill>
        </p:grpSpPr>
        <p:sp>
          <p:nvSpPr>
            <p:cNvPr id="401" name="Rectangle 400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4" name="Group 402"/>
          <p:cNvGrpSpPr/>
          <p:nvPr/>
        </p:nvGrpSpPr>
        <p:grpSpPr>
          <a:xfrm>
            <a:off x="1044107" y="3643972"/>
            <a:ext cx="2840195" cy="646235"/>
            <a:chOff x="4339757" y="3310597"/>
            <a:chExt cx="2840195" cy="646235"/>
          </a:xfrm>
          <a:solidFill>
            <a:srgbClr val="CCFF99"/>
          </a:solidFill>
        </p:grpSpPr>
        <p:sp>
          <p:nvSpPr>
            <p:cNvPr id="404" name="Rectangle 403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5" name="Group 405"/>
          <p:cNvGrpSpPr/>
          <p:nvPr/>
        </p:nvGrpSpPr>
        <p:grpSpPr>
          <a:xfrm>
            <a:off x="1044107" y="36534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07" name="Rectangle 406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6" name="Group 408"/>
          <p:cNvGrpSpPr/>
          <p:nvPr/>
        </p:nvGrpSpPr>
        <p:grpSpPr>
          <a:xfrm>
            <a:off x="1044107" y="3653497"/>
            <a:ext cx="2840195" cy="646235"/>
            <a:chOff x="4339757" y="3310597"/>
            <a:chExt cx="2840195" cy="646235"/>
          </a:xfrm>
          <a:solidFill>
            <a:srgbClr val="FF5050"/>
          </a:solidFill>
        </p:grpSpPr>
        <p:sp>
          <p:nvSpPr>
            <p:cNvPr id="410" name="Rectangle 409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47" name="Group 411"/>
          <p:cNvGrpSpPr/>
          <p:nvPr/>
        </p:nvGrpSpPr>
        <p:grpSpPr>
          <a:xfrm>
            <a:off x="1044107" y="365349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13" name="Rectangle 412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sp>
        <p:nvSpPr>
          <p:cNvPr id="416" name="TextBox 415"/>
          <p:cNvSpPr txBox="1"/>
          <p:nvPr/>
        </p:nvSpPr>
        <p:spPr>
          <a:xfrm>
            <a:off x="1238250" y="169323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Trebuchet MS" pitchFamily="34" charset="0"/>
              </a:rPr>
              <a:t>Heterogeneous cores</a:t>
            </a:r>
            <a:endParaRPr lang="en-US" sz="1800" dirty="0">
              <a:solidFill>
                <a:srgbClr val="008000"/>
              </a:solidFill>
              <a:latin typeface="Trebuchet MS" pitchFamily="34" charset="0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666748" y="3131514"/>
            <a:ext cx="3581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Trebuchet MS" pitchFamily="34" charset="0"/>
              </a:rPr>
              <a:t>Configurable homogeneous cores</a:t>
            </a:r>
            <a:endParaRPr lang="en-US" sz="1800" dirty="0">
              <a:solidFill>
                <a:srgbClr val="008000"/>
              </a:solidFill>
              <a:latin typeface="Trebuchet MS" pitchFamily="34" charset="0"/>
            </a:endParaRPr>
          </a:p>
        </p:txBody>
      </p:sp>
      <p:grpSp>
        <p:nvGrpSpPr>
          <p:cNvPr id="49" name="Group 25"/>
          <p:cNvGrpSpPr/>
          <p:nvPr/>
        </p:nvGrpSpPr>
        <p:grpSpPr>
          <a:xfrm>
            <a:off x="923925" y="4991100"/>
            <a:ext cx="3086099" cy="933450"/>
            <a:chOff x="723900" y="4772025"/>
            <a:chExt cx="2390775" cy="619125"/>
          </a:xfrm>
        </p:grpSpPr>
        <p:sp>
          <p:nvSpPr>
            <p:cNvPr id="419" name="Rectangle 418"/>
            <p:cNvSpPr/>
            <p:nvPr/>
          </p:nvSpPr>
          <p:spPr bwMode="auto">
            <a:xfrm>
              <a:off x="723900" y="4772025"/>
              <a:ext cx="2390775" cy="6191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809625" y="4857750"/>
              <a:ext cx="1057275" cy="42862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952625" y="4857750"/>
              <a:ext cx="1057275" cy="428625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50" name="Group 421"/>
          <p:cNvGrpSpPr/>
          <p:nvPr/>
        </p:nvGrpSpPr>
        <p:grpSpPr>
          <a:xfrm>
            <a:off x="1034582" y="512034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23" name="Rectangle 422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51" name="Group 424"/>
          <p:cNvGrpSpPr/>
          <p:nvPr/>
        </p:nvGrpSpPr>
        <p:grpSpPr>
          <a:xfrm>
            <a:off x="1034582" y="51298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26" name="Rectangle 425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52" name="Group 427"/>
          <p:cNvGrpSpPr/>
          <p:nvPr/>
        </p:nvGrpSpPr>
        <p:grpSpPr>
          <a:xfrm>
            <a:off x="1034582" y="51298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29" name="Rectangle 428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00FCF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53" name="Group 430"/>
          <p:cNvGrpSpPr/>
          <p:nvPr/>
        </p:nvGrpSpPr>
        <p:grpSpPr>
          <a:xfrm>
            <a:off x="1034582" y="51298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32" name="Rectangle 431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00FCF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60" name="Group 433"/>
          <p:cNvGrpSpPr/>
          <p:nvPr/>
        </p:nvGrpSpPr>
        <p:grpSpPr>
          <a:xfrm>
            <a:off x="1034582" y="51298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35" name="Rectangle 434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61" name="Group 436"/>
          <p:cNvGrpSpPr/>
          <p:nvPr/>
        </p:nvGrpSpPr>
        <p:grpSpPr>
          <a:xfrm>
            <a:off x="1034582" y="5129872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38" name="Rectangle 437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CC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grpSp>
        <p:nvGrpSpPr>
          <p:cNvPr id="62" name="Group 439"/>
          <p:cNvGrpSpPr/>
          <p:nvPr/>
        </p:nvGrpSpPr>
        <p:grpSpPr>
          <a:xfrm>
            <a:off x="1034582" y="5120347"/>
            <a:ext cx="2840195" cy="646235"/>
            <a:chOff x="4339757" y="3310597"/>
            <a:chExt cx="2840195" cy="646235"/>
          </a:xfrm>
          <a:solidFill>
            <a:srgbClr val="FFC000"/>
          </a:solidFill>
        </p:grpSpPr>
        <p:sp>
          <p:nvSpPr>
            <p:cNvPr id="441" name="Rectangle 440"/>
            <p:cNvSpPr/>
            <p:nvPr/>
          </p:nvSpPr>
          <p:spPr bwMode="auto">
            <a:xfrm>
              <a:off x="4339757" y="3310597"/>
              <a:ext cx="1364769" cy="646235"/>
            </a:xfrm>
            <a:prstGeom prst="rect">
              <a:avLst/>
            </a:prstGeom>
            <a:solidFill>
              <a:srgbClr val="D5E46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Core1</a:t>
              </a: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5815183" y="3310597"/>
              <a:ext cx="1364769" cy="64623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Core2</a:t>
              </a:r>
            </a:p>
          </p:txBody>
        </p:sp>
      </p:grpSp>
      <p:sp>
        <p:nvSpPr>
          <p:cNvPr id="443" name="TextBox 442"/>
          <p:cNvSpPr txBox="1"/>
          <p:nvPr/>
        </p:nvSpPr>
        <p:spPr>
          <a:xfrm>
            <a:off x="600073" y="4617414"/>
            <a:ext cx="369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Trebuchet MS" pitchFamily="34" charset="0"/>
              </a:rPr>
              <a:t>Configurable heterogeneous cores</a:t>
            </a:r>
            <a:endParaRPr lang="en-US" sz="1800" dirty="0">
              <a:solidFill>
                <a:srgbClr val="008000"/>
              </a:solidFill>
              <a:latin typeface="Trebuchet MS" pitchFamily="34" charset="0"/>
            </a:endParaRPr>
          </a:p>
        </p:txBody>
      </p:sp>
      <p:sp>
        <p:nvSpPr>
          <p:cNvPr id="374" name="TextBox 373"/>
          <p:cNvSpPr txBox="1"/>
          <p:nvPr/>
        </p:nvSpPr>
        <p:spPr>
          <a:xfrm>
            <a:off x="4043310" y="3734417"/>
            <a:ext cx="2411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6"/>
                </a:solidFill>
                <a:latin typeface="Trebuchet MS" pitchFamily="34" charset="0"/>
              </a:rPr>
              <a:t>Determining </a:t>
            </a:r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the best </a:t>
            </a:r>
            <a:r>
              <a:rPr lang="en-US" sz="1600" dirty="0" smtClean="0">
                <a:solidFill>
                  <a:schemeClr val="accent6"/>
                </a:solidFill>
                <a:latin typeface="Trebuchet MS" pitchFamily="34" charset="0"/>
              </a:rPr>
              <a:t>configuration</a:t>
            </a:r>
            <a:endParaRPr lang="en-US" sz="1600" dirty="0">
              <a:solidFill>
                <a:schemeClr val="accent6"/>
              </a:solidFill>
              <a:latin typeface="Trebuchet MS" pitchFamily="34" charset="0"/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1522289" y="6057900"/>
            <a:ext cx="622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Using a sub-optimal schedule or configuration wastes energy!</a:t>
            </a:r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3" name="Title 1"/>
          <p:cNvSpPr>
            <a:spLocks noGrp="1"/>
          </p:cNvSpPr>
          <p:nvPr>
            <p:ph type="title"/>
          </p:nvPr>
        </p:nvSpPr>
        <p:spPr>
          <a:xfrm>
            <a:off x="141107" y="576454"/>
            <a:ext cx="8854437" cy="495719"/>
          </a:xfrm>
        </p:spPr>
        <p:txBody>
          <a:bodyPr/>
          <a:lstStyle/>
          <a:p>
            <a:r>
              <a:rPr lang="en-US" sz="4000" dirty="0" smtClean="0"/>
              <a:t>Design </a:t>
            </a:r>
            <a:r>
              <a:rPr lang="en-US" sz="4000" dirty="0" smtClean="0"/>
              <a:t>Challenges – Large Design Space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500"/>
                            </p:stCondLst>
                            <p:childTnLst>
                              <p:par>
                                <p:cTn id="1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500"/>
                            </p:stCondLst>
                            <p:childTnLst>
                              <p:par>
                                <p:cTn id="1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500"/>
                            </p:stCondLst>
                            <p:childTnLst>
                              <p:par>
                                <p:cTn id="1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71" grpId="0"/>
      <p:bldP spid="99" grpId="0"/>
      <p:bldP spid="391" grpId="0"/>
      <p:bldP spid="416" grpId="0"/>
      <p:bldP spid="417" grpId="0"/>
      <p:bldP spid="443" grpId="0"/>
      <p:bldP spid="374" grpId="0"/>
      <p:bldP spid="3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42" y="458874"/>
            <a:ext cx="8783884" cy="495719"/>
          </a:xfrm>
        </p:spPr>
        <p:txBody>
          <a:bodyPr/>
          <a:lstStyle/>
          <a:p>
            <a:r>
              <a:rPr lang="en-US" sz="3200" dirty="0" smtClean="0"/>
              <a:t>Design </a:t>
            </a:r>
            <a:r>
              <a:rPr lang="en-US" sz="3200" dirty="0" smtClean="0"/>
              <a:t>Challenges – Limiting Tuning Overhead</a:t>
            </a:r>
            <a:endParaRPr lang="en-US" sz="3200" dirty="0"/>
          </a:p>
        </p:txBody>
      </p:sp>
      <p:grpSp>
        <p:nvGrpSpPr>
          <p:cNvPr id="386" name="Group 385"/>
          <p:cNvGrpSpPr/>
          <p:nvPr/>
        </p:nvGrpSpPr>
        <p:grpSpPr>
          <a:xfrm>
            <a:off x="4514850" y="1390650"/>
            <a:ext cx="4029075" cy="3933825"/>
            <a:chOff x="1581150" y="2038350"/>
            <a:chExt cx="4029075" cy="3152775"/>
          </a:xfrm>
        </p:grpSpPr>
        <p:cxnSp>
          <p:nvCxnSpPr>
            <p:cNvPr id="383" name="Straight Connector 382"/>
            <p:cNvCxnSpPr/>
            <p:nvPr/>
          </p:nvCxnSpPr>
          <p:spPr bwMode="auto">
            <a:xfrm>
              <a:off x="1590675" y="2038350"/>
              <a:ext cx="0" cy="3152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5" name="Straight Connector 384"/>
            <p:cNvCxnSpPr/>
            <p:nvPr/>
          </p:nvCxnSpPr>
          <p:spPr bwMode="auto">
            <a:xfrm>
              <a:off x="1581150" y="5181600"/>
              <a:ext cx="402907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92" name="Straight Connector 391"/>
          <p:cNvCxnSpPr/>
          <p:nvPr/>
        </p:nvCxnSpPr>
        <p:spPr bwMode="auto">
          <a:xfrm>
            <a:off x="5734050" y="4705350"/>
            <a:ext cx="0" cy="6096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0" name="Straight Connector 399"/>
          <p:cNvCxnSpPr/>
          <p:nvPr/>
        </p:nvCxnSpPr>
        <p:spPr bwMode="auto">
          <a:xfrm>
            <a:off x="7029450" y="3590925"/>
            <a:ext cx="0" cy="17240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6" name="Straight Connector 405"/>
          <p:cNvCxnSpPr/>
          <p:nvPr/>
        </p:nvCxnSpPr>
        <p:spPr bwMode="auto">
          <a:xfrm>
            <a:off x="8448675" y="1647825"/>
            <a:ext cx="0" cy="36671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415" name="Group 414"/>
          <p:cNvGrpSpPr/>
          <p:nvPr/>
        </p:nvGrpSpPr>
        <p:grpSpPr>
          <a:xfrm>
            <a:off x="4145145" y="2912828"/>
            <a:ext cx="4346558" cy="3048453"/>
            <a:chOff x="2087745" y="3036653"/>
            <a:chExt cx="4346558" cy="3048453"/>
          </a:xfrm>
        </p:grpSpPr>
        <p:grpSp>
          <p:nvGrpSpPr>
            <p:cNvPr id="412" name="Group 411"/>
            <p:cNvGrpSpPr/>
            <p:nvPr/>
          </p:nvGrpSpPr>
          <p:grpSpPr>
            <a:xfrm>
              <a:off x="2382395" y="5429250"/>
              <a:ext cx="4051908" cy="655856"/>
              <a:chOff x="2382395" y="5429250"/>
              <a:chExt cx="4051908" cy="655856"/>
            </a:xfrm>
          </p:grpSpPr>
          <p:sp>
            <p:nvSpPr>
              <p:cNvPr id="387" name="TextBox 386"/>
              <p:cNvSpPr txBox="1"/>
              <p:nvPr/>
            </p:nvSpPr>
            <p:spPr>
              <a:xfrm>
                <a:off x="2382395" y="5448300"/>
                <a:ext cx="12682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Heterogeneous</a:t>
                </a:r>
              </a:p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cores</a:t>
                </a:r>
                <a:endParaRPr lang="en-US" sz="1200" b="1" dirty="0">
                  <a:solidFill>
                    <a:srgbClr val="00B050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88" name="TextBox 387"/>
              <p:cNvSpPr txBox="1"/>
              <p:nvPr/>
            </p:nvSpPr>
            <p:spPr>
              <a:xfrm>
                <a:off x="3793362" y="5429250"/>
                <a:ext cx="117051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Configurable</a:t>
                </a:r>
              </a:p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homogeneous</a:t>
                </a:r>
              </a:p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cores</a:t>
                </a:r>
                <a:endParaRPr lang="en-US" sz="1200" b="1" dirty="0">
                  <a:solidFill>
                    <a:srgbClr val="00B050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89" name="TextBox 388"/>
              <p:cNvSpPr txBox="1"/>
              <p:nvPr/>
            </p:nvSpPr>
            <p:spPr>
              <a:xfrm>
                <a:off x="5180434" y="5438775"/>
                <a:ext cx="125386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Configurable</a:t>
                </a:r>
              </a:p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heterogeneous</a:t>
                </a:r>
              </a:p>
              <a:p>
                <a:r>
                  <a:rPr lang="en-US" sz="1200" b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cores</a:t>
                </a:r>
                <a:endParaRPr lang="en-US" sz="1200" b="1" dirty="0">
                  <a:solidFill>
                    <a:srgbClr val="00B050"/>
                  </a:solidFill>
                  <a:latin typeface="Trebuchet MS" pitchFamily="34" charset="0"/>
                </a:endParaRPr>
              </a:p>
            </p:txBody>
          </p:sp>
        </p:grpSp>
        <p:sp>
          <p:nvSpPr>
            <p:cNvPr id="409" name="TextBox 408"/>
            <p:cNvSpPr txBox="1"/>
            <p:nvPr/>
          </p:nvSpPr>
          <p:spPr>
            <a:xfrm>
              <a:off x="2087745" y="3036653"/>
              <a:ext cx="369332" cy="129029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50"/>
                  </a:solidFill>
                  <a:latin typeface="Trebuchet MS" pitchFamily="34" charset="0"/>
                </a:rPr>
                <a:t>Tuning overhead</a:t>
              </a:r>
              <a:endParaRPr lang="en-US" sz="1200" b="1" dirty="0">
                <a:solidFill>
                  <a:srgbClr val="00B050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22" name="Straight Connector 421"/>
          <p:cNvCxnSpPr/>
          <p:nvPr/>
        </p:nvCxnSpPr>
        <p:spPr bwMode="auto">
          <a:xfrm>
            <a:off x="4524375" y="4705350"/>
            <a:ext cx="12096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8" name="Straight Connector 427"/>
          <p:cNvCxnSpPr/>
          <p:nvPr/>
        </p:nvCxnSpPr>
        <p:spPr bwMode="auto">
          <a:xfrm>
            <a:off x="5734050" y="3581400"/>
            <a:ext cx="0" cy="11239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/>
          <p:nvPr/>
        </p:nvCxnSpPr>
        <p:spPr bwMode="auto">
          <a:xfrm>
            <a:off x="5724525" y="3590925"/>
            <a:ext cx="13049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/>
          <p:nvPr/>
        </p:nvCxnSpPr>
        <p:spPr bwMode="auto">
          <a:xfrm flipV="1">
            <a:off x="7029450" y="1619250"/>
            <a:ext cx="0" cy="19621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/>
          <p:nvPr/>
        </p:nvCxnSpPr>
        <p:spPr bwMode="auto">
          <a:xfrm>
            <a:off x="7019925" y="1619250"/>
            <a:ext cx="1428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4" name="TextBox 453"/>
          <p:cNvSpPr txBox="1"/>
          <p:nvPr/>
        </p:nvSpPr>
        <p:spPr>
          <a:xfrm>
            <a:off x="1242451" y="5953125"/>
            <a:ext cx="7053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Tuning overhead typically increases with specialization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options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158361" y="2867025"/>
            <a:ext cx="337439" cy="1343025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276600" y="2457450"/>
            <a:ext cx="971550" cy="45537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40547" y="1993047"/>
            <a:ext cx="1986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Energy</a:t>
            </a:r>
          </a:p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onsumed during tuning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05683" y="2580501"/>
            <a:ext cx="1773206" cy="1652407"/>
            <a:chOff x="3675094" y="3933825"/>
            <a:chExt cx="1773206" cy="1652407"/>
          </a:xfrm>
        </p:grpSpPr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3676650" y="3933825"/>
              <a:ext cx="12731" cy="16381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 flipV="1">
              <a:off x="3675094" y="5581649"/>
              <a:ext cx="1773206" cy="45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0" name="Group 121"/>
          <p:cNvGrpSpPr>
            <a:grpSpLocks/>
          </p:cNvGrpSpPr>
          <p:nvPr/>
        </p:nvGrpSpPr>
        <p:grpSpPr bwMode="auto">
          <a:xfrm>
            <a:off x="539021" y="2847201"/>
            <a:ext cx="1368393" cy="1104900"/>
            <a:chOff x="3205" y="1909"/>
            <a:chExt cx="1939" cy="1213"/>
          </a:xfrm>
        </p:grpSpPr>
        <p:sp>
          <p:nvSpPr>
            <p:cNvPr id="31" name="Freeform 113"/>
            <p:cNvSpPr>
              <a:spLocks/>
            </p:cNvSpPr>
            <p:nvPr/>
          </p:nvSpPr>
          <p:spPr bwMode="auto">
            <a:xfrm>
              <a:off x="3205" y="2125"/>
              <a:ext cx="619" cy="808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12" y="283"/>
                </a:cxn>
                <a:cxn ang="0">
                  <a:pos x="163" y="550"/>
                </a:cxn>
                <a:cxn ang="0">
                  <a:pos x="284" y="550"/>
                </a:cxn>
                <a:cxn ang="0">
                  <a:pos x="353" y="808"/>
                </a:cxn>
                <a:cxn ang="0">
                  <a:pos x="447" y="808"/>
                </a:cxn>
                <a:cxn ang="0">
                  <a:pos x="507" y="0"/>
                </a:cxn>
                <a:cxn ang="0">
                  <a:pos x="619" y="0"/>
                </a:cxn>
              </a:cxnLst>
              <a:rect l="0" t="0" r="r" b="b"/>
              <a:pathLst>
                <a:path w="619" h="808">
                  <a:moveTo>
                    <a:pt x="0" y="283"/>
                  </a:moveTo>
                  <a:lnTo>
                    <a:pt x="112" y="283"/>
                  </a:lnTo>
                  <a:lnTo>
                    <a:pt x="163" y="550"/>
                  </a:lnTo>
                  <a:lnTo>
                    <a:pt x="284" y="550"/>
                  </a:lnTo>
                  <a:lnTo>
                    <a:pt x="353" y="808"/>
                  </a:lnTo>
                  <a:lnTo>
                    <a:pt x="447" y="808"/>
                  </a:lnTo>
                  <a:lnTo>
                    <a:pt x="507" y="0"/>
                  </a:lnTo>
                  <a:lnTo>
                    <a:pt x="619" y="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Freeform 116"/>
            <p:cNvSpPr>
              <a:spLocks/>
            </p:cNvSpPr>
            <p:nvPr/>
          </p:nvSpPr>
          <p:spPr bwMode="auto">
            <a:xfrm>
              <a:off x="3828" y="1909"/>
              <a:ext cx="1316" cy="1213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3799" y="3386531"/>
            <a:ext cx="1960430" cy="1122995"/>
            <a:chOff x="2669310" y="4435055"/>
            <a:chExt cx="1960430" cy="1122995"/>
          </a:xfrm>
        </p:grpSpPr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 rot="16200000">
              <a:off x="2494038" y="4610327"/>
              <a:ext cx="627544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+mn-lt"/>
                </a:rPr>
                <a:t>Energy</a:t>
              </a:r>
            </a:p>
          </p:txBody>
        </p:sp>
        <p:sp>
          <p:nvSpPr>
            <p:cNvPr id="35" name="Text Box 117"/>
            <p:cNvSpPr txBox="1">
              <a:spLocks noChangeArrowheads="1"/>
            </p:cNvSpPr>
            <p:nvPr/>
          </p:nvSpPr>
          <p:spPr bwMode="auto">
            <a:xfrm>
              <a:off x="3002370" y="5281051"/>
              <a:ext cx="1627370" cy="27699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Possible configurations</a:t>
              </a:r>
              <a:endParaRPr lang="en-US" sz="1200" dirty="0">
                <a:latin typeface="+mn-lt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 bwMode="auto">
          <a:xfrm flipH="1">
            <a:off x="1231139" y="2894826"/>
            <a:ext cx="1009650" cy="10287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698954" y="2675751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best configuration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7224" y="3933051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Tuning</a:t>
            </a:r>
            <a:endParaRPr lang="en-US" sz="1200" dirty="0">
              <a:latin typeface="+mn-lt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1916939" y="3313926"/>
            <a:ext cx="0" cy="8858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ight Arrow 8"/>
          <p:cNvSpPr/>
          <p:nvPr/>
        </p:nvSpPr>
        <p:spPr bwMode="auto">
          <a:xfrm>
            <a:off x="2752725" y="3481387"/>
            <a:ext cx="904875" cy="218915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769154" y="4815441"/>
            <a:ext cx="638485" cy="353976"/>
            <a:chOff x="4769154" y="4815441"/>
            <a:chExt cx="638485" cy="353976"/>
          </a:xfrm>
        </p:grpSpPr>
        <p:sp>
          <p:nvSpPr>
            <p:cNvPr id="4" name="Oval 3"/>
            <p:cNvSpPr/>
            <p:nvPr/>
          </p:nvSpPr>
          <p:spPr bwMode="auto">
            <a:xfrm>
              <a:off x="4769154" y="4880344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921554" y="5032744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5264551" y="5039611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5121463" y="4815441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47992" y="3923526"/>
            <a:ext cx="967571" cy="1200038"/>
            <a:chOff x="5847992" y="3923526"/>
            <a:chExt cx="967571" cy="1200038"/>
          </a:xfrm>
        </p:grpSpPr>
        <p:sp>
          <p:nvSpPr>
            <p:cNvPr id="43" name="Oval 42"/>
            <p:cNvSpPr/>
            <p:nvPr/>
          </p:nvSpPr>
          <p:spPr bwMode="auto">
            <a:xfrm>
              <a:off x="5847992" y="4834491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000392" y="4986891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6343389" y="4993758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5894222" y="4452937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6046622" y="4605337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389619" y="4612204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6246531" y="4388034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177078" y="3988429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6329478" y="4140829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6672475" y="4147696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6529387" y="3923526"/>
              <a:ext cx="143088" cy="129806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03760" y="1752993"/>
            <a:ext cx="1201119" cy="3416424"/>
            <a:chOff x="7103760" y="1752993"/>
            <a:chExt cx="1201119" cy="3416424"/>
          </a:xfrm>
        </p:grpSpPr>
        <p:grpSp>
          <p:nvGrpSpPr>
            <p:cNvPr id="57" name="Group 56"/>
            <p:cNvGrpSpPr/>
            <p:nvPr/>
          </p:nvGrpSpPr>
          <p:grpSpPr>
            <a:xfrm>
              <a:off x="7148709" y="3969379"/>
              <a:ext cx="967571" cy="1200038"/>
              <a:chOff x="5847992" y="3923526"/>
              <a:chExt cx="967571" cy="120003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5847992" y="483449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6000392" y="498689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6343389" y="4993758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5894222" y="4452937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6046622" y="4605337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6389619" y="461220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246531" y="438803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6177078" y="3988429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6329478" y="4140829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6672475" y="4147696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6529387" y="3923526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160320" y="2600325"/>
              <a:ext cx="967571" cy="1200038"/>
              <a:chOff x="5847992" y="3923526"/>
              <a:chExt cx="967571" cy="1200038"/>
            </a:xfrm>
          </p:grpSpPr>
          <p:sp>
            <p:nvSpPr>
              <p:cNvPr id="70" name="Oval 69"/>
              <p:cNvSpPr/>
              <p:nvPr/>
            </p:nvSpPr>
            <p:spPr bwMode="auto">
              <a:xfrm>
                <a:off x="5847992" y="483449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6000392" y="498689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6343389" y="4993758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5894222" y="4452937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6046622" y="4605337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6389619" y="461220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6246531" y="438803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6177078" y="3988429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6329478" y="4140829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6672475" y="4147696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6529387" y="3923526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 rot="19822775">
              <a:off x="7103760" y="1752993"/>
              <a:ext cx="638485" cy="353976"/>
              <a:chOff x="4769154" y="4815441"/>
              <a:chExt cx="638485" cy="353976"/>
            </a:xfrm>
          </p:grpSpPr>
          <p:sp>
            <p:nvSpPr>
              <p:cNvPr id="82" name="Oval 81"/>
              <p:cNvSpPr/>
              <p:nvPr/>
            </p:nvSpPr>
            <p:spPr bwMode="auto">
              <a:xfrm>
                <a:off x="4769154" y="48803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4921554" y="50327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5264551" y="503961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5121463" y="481544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 rot="16749843">
              <a:off x="7808648" y="4638453"/>
              <a:ext cx="638485" cy="353976"/>
              <a:chOff x="4769154" y="4815441"/>
              <a:chExt cx="638485" cy="353976"/>
            </a:xfrm>
          </p:grpSpPr>
          <p:sp>
            <p:nvSpPr>
              <p:cNvPr id="87" name="Oval 86"/>
              <p:cNvSpPr/>
              <p:nvPr/>
            </p:nvSpPr>
            <p:spPr bwMode="auto">
              <a:xfrm>
                <a:off x="4769154" y="48803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4921554" y="50327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5264551" y="503961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5121463" y="481544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 rot="16749843">
              <a:off x="7076068" y="2220502"/>
              <a:ext cx="638485" cy="353976"/>
              <a:chOff x="4769154" y="4815441"/>
              <a:chExt cx="638485" cy="353976"/>
            </a:xfrm>
          </p:grpSpPr>
          <p:sp>
            <p:nvSpPr>
              <p:cNvPr id="92" name="Oval 91"/>
              <p:cNvSpPr/>
              <p:nvPr/>
            </p:nvSpPr>
            <p:spPr bwMode="auto">
              <a:xfrm>
                <a:off x="4769154" y="48803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 bwMode="auto">
              <a:xfrm>
                <a:off x="4921554" y="50327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5264551" y="503961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5121463" y="481544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 rot="16749843">
              <a:off x="7564552" y="1994738"/>
              <a:ext cx="638485" cy="353976"/>
              <a:chOff x="4769154" y="4815441"/>
              <a:chExt cx="638485" cy="353976"/>
            </a:xfrm>
          </p:grpSpPr>
          <p:sp>
            <p:nvSpPr>
              <p:cNvPr id="97" name="Oval 96"/>
              <p:cNvSpPr/>
              <p:nvPr/>
            </p:nvSpPr>
            <p:spPr bwMode="auto">
              <a:xfrm>
                <a:off x="4769154" y="48803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 bwMode="auto">
              <a:xfrm>
                <a:off x="4921554" y="50327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5264551" y="503961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5121463" y="481544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 rot="16749843">
              <a:off x="7787643" y="3472192"/>
              <a:ext cx="638485" cy="353976"/>
              <a:chOff x="4769154" y="4815441"/>
              <a:chExt cx="638485" cy="353976"/>
            </a:xfrm>
          </p:grpSpPr>
          <p:sp>
            <p:nvSpPr>
              <p:cNvPr id="102" name="Oval 101"/>
              <p:cNvSpPr/>
              <p:nvPr/>
            </p:nvSpPr>
            <p:spPr bwMode="auto">
              <a:xfrm>
                <a:off x="4769154" y="48803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>
                <a:off x="4921554" y="5032744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>
                <a:off x="5264551" y="503961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>
                <a:off x="5121463" y="4815441"/>
                <a:ext cx="143088" cy="129806"/>
              </a:xfrm>
              <a:prstGeom prst="ellipse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057079" y="1780839"/>
            <a:ext cx="2387118" cy="3064473"/>
            <a:chOff x="5057079" y="1780839"/>
            <a:chExt cx="2387118" cy="3064473"/>
          </a:xfrm>
        </p:grpSpPr>
        <p:sp>
          <p:nvSpPr>
            <p:cNvPr id="12" name="TextBox 11"/>
            <p:cNvSpPr txBox="1"/>
            <p:nvPr/>
          </p:nvSpPr>
          <p:spPr>
            <a:xfrm>
              <a:off x="5124405" y="1780839"/>
              <a:ext cx="12747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Design space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>
              <a:off x="5057079" y="2131568"/>
              <a:ext cx="567544" cy="271374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965766" y="2131568"/>
              <a:ext cx="1478431" cy="91238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3" grpId="0" animBg="1"/>
      <p:bldP spid="7" grpId="0"/>
      <p:bldP spid="37" grpId="0"/>
      <p:bldP spid="3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83" y="588212"/>
            <a:ext cx="8807402" cy="495719"/>
          </a:xfrm>
        </p:spPr>
        <p:txBody>
          <a:bodyPr/>
          <a:lstStyle/>
          <a:p>
            <a:r>
              <a:rPr lang="en-US" sz="4000" dirty="0" smtClean="0"/>
              <a:t>Design Challenges</a:t>
            </a:r>
            <a:br>
              <a:rPr lang="en-US" sz="4000" dirty="0" smtClean="0"/>
            </a:br>
            <a:r>
              <a:rPr lang="en-US" sz="3200" dirty="0" smtClean="0"/>
              <a:t>Heterogeneous Core Architectures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 bwMode="auto">
          <a:xfrm rot="16200000">
            <a:off x="5518227" y="2567200"/>
            <a:ext cx="1524000" cy="733000"/>
          </a:xfrm>
          <a:prstGeom prst="rect">
            <a:avLst/>
          </a:prstGeom>
          <a:solidFill>
            <a:srgbClr val="FFCC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Main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Memory</a:t>
            </a:r>
          </a:p>
          <a:p>
            <a:endParaRPr lang="en-US" sz="1400" baseline="30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40241" y="2173676"/>
            <a:ext cx="3131220" cy="589783"/>
            <a:chOff x="573366" y="1830776"/>
            <a:chExt cx="3131220" cy="589783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73366" y="1836797"/>
              <a:ext cx="1013205" cy="566928"/>
            </a:xfrm>
            <a:prstGeom prst="rect">
              <a:avLst/>
            </a:prstGeom>
            <a:solidFill>
              <a:srgbClr val="FF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1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rot="10800000">
              <a:off x="1591514" y="2128778"/>
              <a:ext cx="455885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26" name="Group 40"/>
            <p:cNvGrpSpPr/>
            <p:nvPr/>
          </p:nvGrpSpPr>
          <p:grpSpPr>
            <a:xfrm>
              <a:off x="2028596" y="1830776"/>
              <a:ext cx="1675990" cy="589783"/>
              <a:chOff x="2028596" y="1830776"/>
              <a:chExt cx="1675990" cy="589783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CC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CCFF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2253658" y="3104740"/>
            <a:ext cx="3121694" cy="589783"/>
            <a:chOff x="691558" y="3981040"/>
            <a:chExt cx="3121694" cy="589783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91558" y="3985823"/>
              <a:ext cx="1013205" cy="567127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2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10800000">
              <a:off x="1700181" y="4280714"/>
              <a:ext cx="45588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34" name="Group 41"/>
            <p:cNvGrpSpPr/>
            <p:nvPr/>
          </p:nvGrpSpPr>
          <p:grpSpPr>
            <a:xfrm>
              <a:off x="2137262" y="3981040"/>
              <a:ext cx="1675990" cy="589783"/>
              <a:chOff x="2028596" y="1830776"/>
              <a:chExt cx="1675990" cy="58978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00B0F0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FFC000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cxnSp>
        <p:nvCxnSpPr>
          <p:cNvPr id="39" name="Straight Arrow Connector 38"/>
          <p:cNvCxnSpPr>
            <a:stCxn id="29" idx="3"/>
          </p:cNvCxnSpPr>
          <p:nvPr/>
        </p:nvCxnSpPr>
        <p:spPr bwMode="auto">
          <a:xfrm flipV="1">
            <a:off x="5371461" y="2463161"/>
            <a:ext cx="5486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5371461" y="3396611"/>
            <a:ext cx="5486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1952625" y="1432718"/>
            <a:ext cx="3724275" cy="299640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6" name="Straight Arrow Connector 45"/>
          <p:cNvCxnSpPr>
            <a:endCxn id="42" idx="5"/>
          </p:cNvCxnSpPr>
          <p:nvPr/>
        </p:nvCxnSpPr>
        <p:spPr bwMode="auto">
          <a:xfrm flipH="1" flipV="1">
            <a:off x="5131492" y="3990312"/>
            <a:ext cx="1259783" cy="25783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312317" y="4105275"/>
            <a:ext cx="2647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Different cores with different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configurations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 flipV="1">
            <a:off x="3331269" y="4399888"/>
            <a:ext cx="12006" cy="77218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426242" y="5076825"/>
            <a:ext cx="26474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Choosing the best core configurations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400175" y="3771238"/>
            <a:ext cx="807144" cy="109603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35492" y="4762500"/>
            <a:ext cx="264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How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disparate should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the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configurations be?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 flipV="1">
            <a:off x="4762500" y="4267201"/>
            <a:ext cx="1400175" cy="117157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026566" y="5353050"/>
            <a:ext cx="3012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Cores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should be suitable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for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 variety of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applications.</a:t>
            </a:r>
            <a:endParaRPr lang="en-US" sz="160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equires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 priori analysis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71550" y="5591175"/>
            <a:ext cx="2181225" cy="838200"/>
            <a:chOff x="971550" y="5591175"/>
            <a:chExt cx="2181225" cy="838200"/>
          </a:xfrm>
        </p:grpSpPr>
        <p:sp>
          <p:nvSpPr>
            <p:cNvPr id="4" name="Cloud Callout 3"/>
            <p:cNvSpPr/>
            <p:nvPr/>
          </p:nvSpPr>
          <p:spPr bwMode="auto">
            <a:xfrm>
              <a:off x="971550" y="5591175"/>
              <a:ext cx="2181225" cy="838200"/>
            </a:xfrm>
            <a:prstGeom prst="cloudCallout">
              <a:avLst>
                <a:gd name="adj1" fmla="val 54873"/>
                <a:gd name="adj2" fmla="val -727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82385" y="5722382"/>
              <a:ext cx="19960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E.g., core frequency, cache </a:t>
              </a:r>
            </a:p>
            <a:p>
              <a:r>
                <a:rPr lang="en-US" sz="1200" b="1" dirty="0" smtClean="0">
                  <a:latin typeface="+mn-lt"/>
                </a:rPr>
                <a:t>configurations, issue queue,</a:t>
              </a:r>
            </a:p>
            <a:p>
              <a:r>
                <a:rPr lang="en-US" sz="1200" b="1" dirty="0" smtClean="0">
                  <a:latin typeface="+mn-lt"/>
                </a:rPr>
                <a:t>reorder buffer, etc.</a:t>
              </a:r>
              <a:endParaRPr lang="en-US" sz="1200" b="1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2" grpId="0" animBg="1"/>
      <p:bldP spid="49" grpId="0"/>
      <p:bldP spid="51" grpId="0"/>
      <p:bldP spid="54" grpId="0"/>
      <p:bldP spid="59" grpId="0"/>
    </p:bld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29679</TotalTime>
  <Words>1718</Words>
  <Application>Microsoft Macintosh PowerPoint</Application>
  <PresentationFormat>On-screen Show (4:3)</PresentationFormat>
  <Paragraphs>500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gatorEng</vt:lpstr>
      <vt:lpstr>PowerPoint Presentation</vt:lpstr>
      <vt:lpstr>Introduction and Motivation</vt:lpstr>
      <vt:lpstr>Configuration Specialization</vt:lpstr>
      <vt:lpstr>Homogenous Cores</vt:lpstr>
      <vt:lpstr>Specialization Methods</vt:lpstr>
      <vt:lpstr>Design Challenges – Large Design Space</vt:lpstr>
      <vt:lpstr>Design Challenges – Large Design Space</vt:lpstr>
      <vt:lpstr>Design Challenges – Limiting Tuning Overhead</vt:lpstr>
      <vt:lpstr>Design Challenges Heterogeneous Core Architectures</vt:lpstr>
      <vt:lpstr>Design Challenges Configurable Homogenous Core Architectures</vt:lpstr>
      <vt:lpstr>Design Challenges Configurable Heterogeneous Core Architectures</vt:lpstr>
      <vt:lpstr>Design Challenges - Summary</vt:lpstr>
      <vt:lpstr>Experimental Setup</vt:lpstr>
      <vt:lpstr>Experimental Setup</vt:lpstr>
      <vt:lpstr>Experimental Setup</vt:lpstr>
      <vt:lpstr>Results - Homogenous Core System</vt:lpstr>
      <vt:lpstr>Results</vt:lpstr>
      <vt:lpstr>Results – Heterogeneous Core Specialization</vt:lpstr>
      <vt:lpstr>Results – Configurable Core Specialization</vt:lpstr>
      <vt:lpstr>Conclusions</vt:lpstr>
      <vt:lpstr>Future Work</vt:lpstr>
      <vt:lpstr>Questions?</vt:lpstr>
    </vt:vector>
  </TitlesOfParts>
  <Company>Ann Gordon-Ross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Ann Gordon-Ross</cp:lastModifiedBy>
  <cp:revision>1919</cp:revision>
  <dcterms:created xsi:type="dcterms:W3CDTF">2011-01-26T00:08:34Z</dcterms:created>
  <dcterms:modified xsi:type="dcterms:W3CDTF">2013-09-28T23:52:52Z</dcterms:modified>
</cp:coreProperties>
</file>